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4" r:id="rId3"/>
    <p:sldId id="257" r:id="rId4"/>
    <p:sldId id="287" r:id="rId5"/>
    <p:sldId id="291" r:id="rId6"/>
    <p:sldId id="259" r:id="rId7"/>
    <p:sldId id="264" r:id="rId8"/>
    <p:sldId id="285" r:id="rId9"/>
    <p:sldId id="288" r:id="rId10"/>
    <p:sldId id="29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303" initials="1" lastIdx="1" clrIdx="0">
    <p:extLst>
      <p:ext uri="{19B8F6BF-5375-455C-9EA6-DF929625EA0E}">
        <p15:presenceInfo xmlns:p15="http://schemas.microsoft.com/office/powerpoint/2012/main" userId="1330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96" autoAdjust="0"/>
  </p:normalViewPr>
  <p:slideViewPr>
    <p:cSldViewPr snapToGrid="0">
      <p:cViewPr varScale="1">
        <p:scale>
          <a:sx n="62" d="100"/>
          <a:sy n="62" d="100"/>
        </p:scale>
        <p:origin x="145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FD492-C1EE-4F77-8B6D-5715DFA0F46A}"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65D4-6021-4487-8724-BA1301C0FDCC}" type="slidenum">
              <a:rPr lang="en-US" smtClean="0"/>
              <a:t>‹#›</a:t>
            </a:fld>
            <a:endParaRPr lang="en-US" dirty="0"/>
          </a:p>
        </p:txBody>
      </p:sp>
    </p:spTree>
    <p:extLst>
      <p:ext uri="{BB962C8B-B14F-4D97-AF65-F5344CB8AC3E}">
        <p14:creationId xmlns:p14="http://schemas.microsoft.com/office/powerpoint/2010/main" val="33102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a:t>
            </a:fld>
            <a:endParaRPr lang="en-US" dirty="0"/>
          </a:p>
        </p:txBody>
      </p:sp>
    </p:spTree>
    <p:extLst>
      <p:ext uri="{BB962C8B-B14F-4D97-AF65-F5344CB8AC3E}">
        <p14:creationId xmlns:p14="http://schemas.microsoft.com/office/powerpoint/2010/main" val="14370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2</a:t>
            </a:fld>
            <a:endParaRPr lang="en-US" dirty="0"/>
          </a:p>
        </p:txBody>
      </p:sp>
    </p:spTree>
    <p:extLst>
      <p:ext uri="{BB962C8B-B14F-4D97-AF65-F5344CB8AC3E}">
        <p14:creationId xmlns:p14="http://schemas.microsoft.com/office/powerpoint/2010/main" val="110161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3</a:t>
            </a:fld>
            <a:endParaRPr lang="en-US" dirty="0"/>
          </a:p>
        </p:txBody>
      </p:sp>
    </p:spTree>
    <p:extLst>
      <p:ext uri="{BB962C8B-B14F-4D97-AF65-F5344CB8AC3E}">
        <p14:creationId xmlns:p14="http://schemas.microsoft.com/office/powerpoint/2010/main" val="182081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4</a:t>
            </a:fld>
            <a:endParaRPr lang="en-US" dirty="0"/>
          </a:p>
        </p:txBody>
      </p:sp>
    </p:spTree>
    <p:extLst>
      <p:ext uri="{BB962C8B-B14F-4D97-AF65-F5344CB8AC3E}">
        <p14:creationId xmlns:p14="http://schemas.microsoft.com/office/powerpoint/2010/main" val="390850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5</a:t>
            </a:fld>
            <a:endParaRPr lang="en-US" dirty="0"/>
          </a:p>
        </p:txBody>
      </p:sp>
    </p:spTree>
    <p:extLst>
      <p:ext uri="{BB962C8B-B14F-4D97-AF65-F5344CB8AC3E}">
        <p14:creationId xmlns:p14="http://schemas.microsoft.com/office/powerpoint/2010/main" val="323033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7</a:t>
            </a:fld>
            <a:endParaRPr lang="en-US" dirty="0"/>
          </a:p>
        </p:txBody>
      </p:sp>
    </p:spTree>
    <p:extLst>
      <p:ext uri="{BB962C8B-B14F-4D97-AF65-F5344CB8AC3E}">
        <p14:creationId xmlns:p14="http://schemas.microsoft.com/office/powerpoint/2010/main" val="9981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8</a:t>
            </a:fld>
            <a:endParaRPr lang="en-US" dirty="0"/>
          </a:p>
        </p:txBody>
      </p:sp>
    </p:spTree>
    <p:extLst>
      <p:ext uri="{BB962C8B-B14F-4D97-AF65-F5344CB8AC3E}">
        <p14:creationId xmlns:p14="http://schemas.microsoft.com/office/powerpoint/2010/main" val="233263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 SCALE</a:t>
            </a:r>
          </a:p>
        </p:txBody>
      </p:sp>
      <p:sp>
        <p:nvSpPr>
          <p:cNvPr id="4" name="Slide Number Placeholder 3"/>
          <p:cNvSpPr>
            <a:spLocks noGrp="1"/>
          </p:cNvSpPr>
          <p:nvPr>
            <p:ph type="sldNum" sz="quarter" idx="5"/>
          </p:nvPr>
        </p:nvSpPr>
        <p:spPr/>
        <p:txBody>
          <a:bodyPr/>
          <a:lstStyle/>
          <a:p>
            <a:fld id="{F8FC65D4-6021-4487-8724-BA1301C0FDCC}" type="slidenum">
              <a:rPr lang="en-US" smtClean="0"/>
              <a:t>9</a:t>
            </a:fld>
            <a:endParaRPr lang="en-US" dirty="0"/>
          </a:p>
        </p:txBody>
      </p:sp>
    </p:spTree>
    <p:extLst>
      <p:ext uri="{BB962C8B-B14F-4D97-AF65-F5344CB8AC3E}">
        <p14:creationId xmlns:p14="http://schemas.microsoft.com/office/powerpoint/2010/main" val="379413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10</a:t>
            </a:fld>
            <a:endParaRPr lang="en-US" dirty="0"/>
          </a:p>
        </p:txBody>
      </p:sp>
    </p:spTree>
    <p:extLst>
      <p:ext uri="{BB962C8B-B14F-4D97-AF65-F5344CB8AC3E}">
        <p14:creationId xmlns:p14="http://schemas.microsoft.com/office/powerpoint/2010/main" val="341639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C260-175B-49EB-A4B6-B6BDA5425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762537-373D-4A1B-9DFA-BAB3275F4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1BC1B-842F-49FA-9F03-238450202A23}"/>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F276E5F0-8ECD-47A6-BCCA-34B88128BD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3E7460-DECD-4C2E-8F7C-3778571B8E70}"/>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3794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B94-2EC7-4A28-9A89-1460C8CC7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61448-CCC0-4E0F-B5C8-BAD38F731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ADD7F-647D-4BA5-91C0-5A1E1A0111E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9BF49020-3839-47BC-BB91-4B943A337B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C83D5B-7B10-4062-8926-70A602DB41BD}"/>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8257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A438A-F758-4786-95E3-FDC478726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96E66-136E-4E56-9A99-C12041CCB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6E8F7-2F8F-445F-A8BB-35B3C065663A}"/>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BA7D9D5-3FEA-43EF-AC02-E1CAA789CC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FD903A-C274-4337-A3E2-4306D547DCA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60856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6419-C136-48C2-8557-C7BAFB163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F10E2-4D35-4371-AF88-F66484F6A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7044C-B2E7-4413-820B-A43726BE5AA6}"/>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CB4D2E2-3B58-462D-A9F5-7943F8BBAD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EEE829-CF1C-4CAA-B16F-D4DCF6BFF1C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8052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2356-9CFA-4B9A-9A5B-2AC6D7A03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2334D-2E5E-42FA-8B0C-09C961C54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5CE32-DEAE-42DA-A5EE-5FE6D34A9388}"/>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5F03DF95-E377-4C59-82EE-9145097DED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65A2E-430B-4717-9E7B-48B167AA143C}"/>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61202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08BF-40B0-4F28-BDEC-3870DBE7B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2587-38B2-41D9-9376-875052527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57F8B-EB2B-4302-AED7-C5F8674BF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887A4-10E4-407C-B59E-3430E1DB57B7}"/>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010A74C7-21E1-423B-9649-543E1B8D97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3D9A84-DD47-42D7-82E5-FE3BDC67B1A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55701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236-AEE2-41A8-ABF2-CB626AC82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1C508-3DFB-40CF-882F-418EBF7CD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04127-2245-40CE-A0C7-11D14F2ED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8DCD8-9F8B-49E9-8204-CBA845033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2F2E4-5DD6-41CC-9F8B-E2B88C4B8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5B3CAF-A0D5-4A3A-9F2E-DFAD1A629432}"/>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8" name="Footer Placeholder 7">
            <a:extLst>
              <a:ext uri="{FF2B5EF4-FFF2-40B4-BE49-F238E27FC236}">
                <a16:creationId xmlns:a16="http://schemas.microsoft.com/office/drawing/2014/main" id="{EF579432-8F9A-42B7-8DF1-0AE1E5E1FE3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76B76-4E3C-4D00-8016-A3E4EB29E6A7}"/>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7954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611F-F312-401E-8C39-CA154F2BE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41799-4BB1-4072-BFF6-0B02F2460AA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4" name="Footer Placeholder 3">
            <a:extLst>
              <a:ext uri="{FF2B5EF4-FFF2-40B4-BE49-F238E27FC236}">
                <a16:creationId xmlns:a16="http://schemas.microsoft.com/office/drawing/2014/main" id="{A0522029-3958-42DE-9F09-A0292945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EFB1C-7C53-4FFB-BDA5-32B8DA92776F}"/>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417107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7E0F6-01B9-4264-810B-910E1068409E}"/>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3" name="Footer Placeholder 2">
            <a:extLst>
              <a:ext uri="{FF2B5EF4-FFF2-40B4-BE49-F238E27FC236}">
                <a16:creationId xmlns:a16="http://schemas.microsoft.com/office/drawing/2014/main" id="{28AF8B80-5C28-41FB-B4FA-08283F5FDA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7279C2-39CA-47EC-BF69-CD7D39A0D00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18530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26CE-336A-4DCB-8B81-10C0AF69E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7B38-666E-49BA-9B85-85463EA92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6986A-10DD-4020-BF17-DCB501B8A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2A9A9-5B52-4DE3-90A2-C4D9F433E227}"/>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EFDFD8C8-148D-42C6-B50C-545DB00096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1568DA-2137-4514-BC17-8176AEBD470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71366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DB6-AC6F-459A-8CB0-7BC8F41CA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7155A-2D57-42BB-B9E7-8C0BBA0C7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607620F-F0BC-4F49-8E48-A901BA432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409E-FC5B-496D-90D0-44BC8D14BC4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D2A2FF43-15AF-4251-8709-2CD2E06308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E57AB7-CB1A-474C-B787-9FECD8C677E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97020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65E3-1A9D-4E07-804B-28F891A6A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1C54C-201E-4098-A436-0FCEFAA18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2434-C4F7-4C41-A9FB-EBE4F1C4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3BB76FF-A12D-4E11-AF94-A4090A9EA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E77464-5624-41D7-8475-F801A46D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487F6-3EF4-4672-9201-CC1FC81B6814}" type="slidenum">
              <a:rPr lang="en-US" smtClean="0"/>
              <a:t>‹#›</a:t>
            </a:fld>
            <a:endParaRPr lang="en-US" dirty="0"/>
          </a:p>
        </p:txBody>
      </p:sp>
    </p:spTree>
    <p:extLst>
      <p:ext uri="{BB962C8B-B14F-4D97-AF65-F5344CB8AC3E}">
        <p14:creationId xmlns:p14="http://schemas.microsoft.com/office/powerpoint/2010/main" val="316240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420A-8B61-454D-B78E-5A29869FB072}"/>
              </a:ext>
            </a:extLst>
          </p:cNvPr>
          <p:cNvSpPr>
            <a:spLocks noGrp="1"/>
          </p:cNvSpPr>
          <p:nvPr>
            <p:ph type="ctrTitle"/>
          </p:nvPr>
        </p:nvSpPr>
        <p:spPr/>
        <p:txBody>
          <a:bodyPr/>
          <a:lstStyle/>
          <a:p>
            <a:r>
              <a:rPr lang="en-US" dirty="0"/>
              <a:t>Week 2 Recitation</a:t>
            </a:r>
          </a:p>
        </p:txBody>
      </p:sp>
      <p:sp>
        <p:nvSpPr>
          <p:cNvPr id="3" name="Subtitle 2">
            <a:extLst>
              <a:ext uri="{FF2B5EF4-FFF2-40B4-BE49-F238E27FC236}">
                <a16:creationId xmlns:a16="http://schemas.microsoft.com/office/drawing/2014/main" id="{6501E3DF-4FDD-4A8A-9D79-F3F4FD8189FA}"/>
              </a:ext>
            </a:extLst>
          </p:cNvPr>
          <p:cNvSpPr>
            <a:spLocks noGrp="1"/>
          </p:cNvSpPr>
          <p:nvPr>
            <p:ph type="subTitle" idx="1"/>
          </p:nvPr>
        </p:nvSpPr>
        <p:spPr/>
        <p:txBody>
          <a:bodyPr/>
          <a:lstStyle/>
          <a:p>
            <a:r>
              <a:rPr lang="en-US" dirty="0"/>
              <a:t>BIOCHEM 5722</a:t>
            </a:r>
          </a:p>
          <a:p>
            <a:r>
              <a:rPr lang="en-US" dirty="0"/>
              <a:t>1D and 2D particle-in-a-box problems</a:t>
            </a:r>
          </a:p>
        </p:txBody>
      </p:sp>
    </p:spTree>
    <p:extLst>
      <p:ext uri="{BB962C8B-B14F-4D97-AF65-F5344CB8AC3E}">
        <p14:creationId xmlns:p14="http://schemas.microsoft.com/office/powerpoint/2010/main" val="23688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d) The porphyrin structure measures about 1 nm on a side (a = 1 nm). Calculate the longest-wavelength absorption hand position for this molecule.</a:t>
                </a:r>
              </a:p>
              <a:p>
                <a:pPr marL="0" indent="0" algn="just">
                  <a:buNone/>
                </a:pPr>
                <a:r>
                  <a:rPr lang="en-US" dirty="0"/>
                  <a:t>Key Concepts:</a:t>
                </a:r>
              </a:p>
              <a:p>
                <a:pPr algn="just"/>
                <a:r>
                  <a:rPr lang="en-US" dirty="0"/>
                  <a:t>Excitation energy</a:t>
                </a:r>
              </a:p>
              <a:p>
                <a:pPr marL="514350" indent="-514350" algn="just">
                  <a:buAutoNum type="arabicPeriod"/>
                </a:pPr>
                <a:r>
                  <a:rPr lang="en-US" dirty="0"/>
                  <a:t>By constructing an electron energy level diagram, we identified the energy gap between the highest-occupied and lowest-unoccupied pi orbital (i.e. 5E</a:t>
                </a:r>
                <a:r>
                  <a:rPr lang="en-US" baseline="-25000" dirty="0"/>
                  <a:t>0</a:t>
                </a:r>
                <a:r>
                  <a:rPr lang="en-US" dirty="0"/>
                  <a:t>). Use this to solve for wavelength.</a:t>
                </a:r>
              </a:p>
              <a:p>
                <a:pPr marL="514350" indent="-514350" algn="just">
                  <a:buFont typeface="Arial" panose="020B0604020202020204" pitchFamily="34" charset="0"/>
                  <a:buAutoNum type="arabicPeriod"/>
                </a:pPr>
                <a:r>
                  <a:rPr lang="en-US" dirty="0"/>
                  <a:t>Combine: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m:rPr>
                        <m:sty m:val="p"/>
                      </m:rPr>
                      <a:rPr lang="el-GR" b="0" i="1" smtClean="0">
                        <a:latin typeface="Cambria Math" panose="02040503050406030204" pitchFamily="18" charset="0"/>
                      </a:rPr>
                      <m:t>ν</m:t>
                    </m:r>
                  </m:oMath>
                </a14:m>
                <a:r>
                  <a:rPr lang="en-US" dirty="0"/>
                  <a:t> and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l-GR" b="0" i="1" smtClean="0">
                        <a:latin typeface="Cambria Math" panose="02040503050406030204" pitchFamily="18" charset="0"/>
                      </a:rPr>
                      <m:t>λν</m:t>
                    </m:r>
                    <m:r>
                      <a:rPr lang="en-US">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𝑐</m:t>
                        </m:r>
                      </m:num>
                      <m:den>
                        <m:r>
                          <m:rPr>
                            <m:sty m:val="p"/>
                          </m:rPr>
                          <a:rPr lang="el-GR" i="1" smtClean="0">
                            <a:latin typeface="Cambria Math" panose="02040503050406030204" pitchFamily="18" charset="0"/>
                            <a:ea typeface="Cambria Math" panose="02040503050406030204" pitchFamily="18" charset="0"/>
                          </a:rPr>
                          <m:t>λ</m:t>
                        </m:r>
                      </m:den>
                    </m:f>
                  </m:oMath>
                </a14:m>
                <a:endParaRPr lang="en-US" dirty="0"/>
              </a:p>
              <a:p>
                <a:pPr marL="514350" indent="-514350" algn="just">
                  <a:buFont typeface="Arial" panose="020B0604020202020204" pitchFamily="34" charset="0"/>
                  <a:buAutoNum type="arabicPeriod"/>
                </a:pPr>
                <a:r>
                  <a:rPr lang="en-US" dirty="0"/>
                  <a:t>Replace E for the energy level equation to arrive at: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25−20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h𝑐</m:t>
                        </m:r>
                      </m:num>
                      <m:den>
                        <m:r>
                          <m:rPr>
                            <m:sty m:val="p"/>
                          </m:rPr>
                          <a:rPr lang="el-GR" b="0" i="1" smtClean="0">
                            <a:latin typeface="Cambria Math" panose="02040503050406030204" pitchFamily="18" charset="0"/>
                          </a:rPr>
                          <m:t>λ</m:t>
                        </m:r>
                      </m:den>
                    </m:f>
                  </m:oMath>
                </a14:m>
                <a:endParaRPr lang="en-US" dirty="0"/>
              </a:p>
              <a:p>
                <a:pPr marL="514350" indent="-514350" algn="just">
                  <a:buAutoNum type="arabicPeriod"/>
                </a:pPr>
                <a:r>
                  <a:rPr lang="en-US" dirty="0"/>
                  <a:t>Answer: 660 nm</a:t>
                </a:r>
              </a:p>
            </p:txBody>
          </p:sp>
        </mc:Choice>
        <mc:Fallback>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sp>
        <p:nvSpPr>
          <p:cNvPr id="3" name="Rectangle 2">
            <a:extLst>
              <a:ext uri="{FF2B5EF4-FFF2-40B4-BE49-F238E27FC236}">
                <a16:creationId xmlns:a16="http://schemas.microsoft.com/office/drawing/2014/main" id="{ACA97A1A-D66C-46CA-94C9-09E5C0301D8D}"/>
              </a:ext>
            </a:extLst>
          </p:cNvPr>
          <p:cNvSpPr/>
          <p:nvPr/>
        </p:nvSpPr>
        <p:spPr>
          <a:xfrm>
            <a:off x="1909011" y="5614735"/>
            <a:ext cx="1315452" cy="465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0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482013"/>
            <a:ext cx="2759242" cy="1039663"/>
          </a:xfrm>
        </p:spPr>
        <p:txBody>
          <a:bodyPr/>
          <a:lstStyle/>
          <a:p>
            <a:r>
              <a:rPr lang="en-US" dirty="0"/>
              <a:t>Questions?</a:t>
            </a:r>
          </a:p>
        </p:txBody>
      </p:sp>
      <p:sp>
        <p:nvSpPr>
          <p:cNvPr id="3" name="TextBox 2">
            <a:extLst>
              <a:ext uri="{FF2B5EF4-FFF2-40B4-BE49-F238E27FC236}">
                <a16:creationId xmlns:a16="http://schemas.microsoft.com/office/drawing/2014/main" id="{DC1EAF6A-6B6D-4E47-AD6A-764375158A89}"/>
              </a:ext>
            </a:extLst>
          </p:cNvPr>
          <p:cNvSpPr txBox="1"/>
          <p:nvPr/>
        </p:nvSpPr>
        <p:spPr>
          <a:xfrm>
            <a:off x="4928286" y="3429000"/>
            <a:ext cx="2335427" cy="369332"/>
          </a:xfrm>
          <a:prstGeom prst="rect">
            <a:avLst/>
          </a:prstGeom>
          <a:noFill/>
        </p:spPr>
        <p:txBody>
          <a:bodyPr wrap="square" rtlCol="0">
            <a:spAutoFit/>
          </a:bodyPr>
          <a:lstStyle/>
          <a:p>
            <a:r>
              <a:rPr lang="en-US" dirty="0"/>
              <a:t>Have a good weekend!</a:t>
            </a:r>
          </a:p>
        </p:txBody>
      </p:sp>
    </p:spTree>
    <p:extLst>
      <p:ext uri="{BB962C8B-B14F-4D97-AF65-F5344CB8AC3E}">
        <p14:creationId xmlns:p14="http://schemas.microsoft.com/office/powerpoint/2010/main" val="302290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199" y="2001582"/>
            <a:ext cx="10515600" cy="645528"/>
          </a:xfrm>
        </p:spPr>
        <p:txBody>
          <a:bodyPr>
            <a:normAutofit fontScale="90000"/>
          </a:bodyPr>
          <a:lstStyle/>
          <a:p>
            <a:pPr algn="ctr"/>
            <a:r>
              <a:rPr lang="en-US" dirty="0"/>
              <a:t>Objectives</a:t>
            </a:r>
          </a:p>
        </p:txBody>
      </p:sp>
      <p:sp>
        <p:nvSpPr>
          <p:cNvPr id="3" name="Content Placeholder 2">
            <a:extLst>
              <a:ext uri="{FF2B5EF4-FFF2-40B4-BE49-F238E27FC236}">
                <a16:creationId xmlns:a16="http://schemas.microsoft.com/office/drawing/2014/main" id="{DF240570-77BF-41EA-BA0D-D6E33F655219}"/>
              </a:ext>
            </a:extLst>
          </p:cNvPr>
          <p:cNvSpPr>
            <a:spLocks noGrp="1"/>
          </p:cNvSpPr>
          <p:nvPr>
            <p:ph idx="1"/>
          </p:nvPr>
        </p:nvSpPr>
        <p:spPr>
          <a:xfrm>
            <a:off x="1869772" y="2886685"/>
            <a:ext cx="8452455" cy="1084630"/>
          </a:xfrm>
        </p:spPr>
        <p:txBody>
          <a:bodyPr>
            <a:normAutofit/>
          </a:bodyPr>
          <a:lstStyle/>
          <a:p>
            <a:pPr marL="514350" indent="-514350" algn="just">
              <a:buAutoNum type="arabicPeriod"/>
            </a:pPr>
            <a:r>
              <a:rPr lang="en-US" dirty="0">
                <a:solidFill>
                  <a:srgbClr val="333333"/>
                </a:solidFill>
              </a:rPr>
              <a:t>Work through the recitation questions on Carmen.</a:t>
            </a:r>
          </a:p>
          <a:p>
            <a:pPr marL="514350" indent="-514350" algn="just">
              <a:buAutoNum type="arabicPeriod"/>
            </a:pPr>
            <a:r>
              <a:rPr lang="en-US" dirty="0">
                <a:solidFill>
                  <a:srgbClr val="333333"/>
                </a:solidFill>
              </a:rPr>
              <a:t>Introduce concepts relevant to the practice problems.</a:t>
            </a:r>
          </a:p>
        </p:txBody>
      </p:sp>
    </p:spTree>
    <p:extLst>
      <p:ext uri="{BB962C8B-B14F-4D97-AF65-F5344CB8AC3E}">
        <p14:creationId xmlns:p14="http://schemas.microsoft.com/office/powerpoint/2010/main" val="1764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Concept Check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11944288" cy="5900063"/>
              </a:xfrm>
            </p:spPr>
            <p:txBody>
              <a:bodyPr>
                <a:normAutofit/>
              </a:bodyPr>
              <a:lstStyle/>
              <a:p>
                <a:pPr marL="0" indent="0" algn="just">
                  <a:buNone/>
                </a:pPr>
                <a:r>
                  <a:rPr lang="en-US" dirty="0"/>
                  <a:t>The state of a particle is completely described by the its </a:t>
                </a:r>
                <a:r>
                  <a:rPr lang="en-US" b="1" dirty="0"/>
                  <a:t>wavefunction</a:t>
                </a:r>
                <a:r>
                  <a:rPr lang="en-US" dirty="0"/>
                  <a:t>, which is a function of position (x) and time (t).</a:t>
                </a:r>
              </a:p>
              <a:p>
                <a:pPr marL="0" indent="0" algn="just">
                  <a:buNone/>
                </a:pPr>
                <a:r>
                  <a:rPr lang="en-US" dirty="0"/>
                  <a:t>If the state of the particle does not change with respect to time, the system can be described using the </a:t>
                </a:r>
                <a:r>
                  <a:rPr lang="en-US" b="1" dirty="0"/>
                  <a:t>time-independent Schrödinger equation</a:t>
                </a:r>
                <a:r>
                  <a:rPr lang="en-US" dirty="0"/>
                  <a:t>:</a:t>
                </a:r>
              </a:p>
              <a:p>
                <a:pPr marL="0" indent="0" algn="just">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ħ</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𝑈</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𝐸</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oMath>
                  </m:oMathPara>
                </a14:m>
                <a:endParaRPr lang="en-US" dirty="0"/>
              </a:p>
              <a:p>
                <a:pPr marL="0" indent="0" algn="just">
                  <a:buNone/>
                </a:pPr>
                <a:r>
                  <a:rPr lang="en-US" dirty="0"/>
                  <a:t>The textbook references operators – these are symbolical instructions for mathematical manipulation. The </a:t>
                </a:r>
                <a:r>
                  <a:rPr lang="en-US" b="1" dirty="0"/>
                  <a:t>energy operator</a:t>
                </a:r>
                <a:r>
                  <a:rPr lang="en-US" dirty="0"/>
                  <a:t> is an important concept in QM.</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ħ</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m:rPr>
                                  <m:nor/>
                                </m:rPr>
                                <a:rPr lang="el-GR" i="1" dirty="0"/>
                                <m:t>Ψ</m:t>
                              </m:r>
                              <m:d>
                                <m:dPr>
                                  <m:ctrlPr>
                                    <a:rPr lang="el-GR" i="1" dirty="0">
                                      <a:latin typeface="Cambria Math" panose="02040503050406030204" pitchFamily="18" charset="0"/>
                                    </a:rPr>
                                  </m:ctrlPr>
                                </m:dPr>
                                <m:e>
                                  <m:r>
                                    <a:rPr lang="en-US" i="1" dirty="0">
                                      <a:latin typeface="Cambria Math" panose="02040503050406030204" pitchFamily="18" charset="0"/>
                                    </a:rPr>
                                    <m:t>𝑥</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=Ĥ</m:t>
                      </m:r>
                    </m:oMath>
                  </m:oMathPara>
                </a14:m>
                <a:endParaRPr lang="en-US" b="0" i="1" dirty="0"/>
              </a:p>
              <a:p>
                <a:pPr marL="0" indent="0" algn="just">
                  <a:buNone/>
                </a:pPr>
                <a:r>
                  <a:rPr lang="en-US" dirty="0"/>
                  <a:t>To consider systems with multidimensional movement, use the </a:t>
                </a:r>
                <a:r>
                  <a:rPr lang="en-US" b="1" dirty="0"/>
                  <a:t>Laplacian</a:t>
                </a:r>
                <a:r>
                  <a:rPr lang="en-US" dirty="0"/>
                  <a:t>:</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rPr>
                                <m:t>2</m:t>
                              </m:r>
                            </m:sup>
                          </m:sSup>
                        </m:den>
                      </m:f>
                    </m:oMath>
                  </m:oMathPara>
                </a14:m>
                <a:endParaRPr lang="en-US" dirty="0"/>
              </a:p>
            </p:txBody>
          </p:sp>
        </mc:Choice>
        <mc:Fallback>
          <p:sp>
            <p:nvSpPr>
              <p:cNvPr id="3" name="Content Placeholder 2">
                <a:extLst>
                  <a:ext uri="{FF2B5EF4-FFF2-40B4-BE49-F238E27FC236}">
                    <a16:creationId xmlns:a16="http://schemas.microsoft.com/office/drawing/2014/main" id="{A86D9C1F-4392-4B87-916E-BAFA1B1D6B1A}"/>
                  </a:ext>
                </a:extLst>
              </p:cNvPr>
              <p:cNvSpPr>
                <a:spLocks noGrp="1" noRot="1" noChangeAspect="1" noMove="1" noResize="1" noEditPoints="1" noAdjustHandles="1" noChangeArrowheads="1" noChangeShapeType="1" noTextEdit="1"/>
              </p:cNvSpPr>
              <p:nvPr>
                <p:ph idx="1"/>
              </p:nvPr>
            </p:nvSpPr>
            <p:spPr>
              <a:xfrm>
                <a:off x="123856" y="847494"/>
                <a:ext cx="11944288" cy="5900063"/>
              </a:xfrm>
              <a:blipFill>
                <a:blip r:embed="rId3"/>
                <a:stretch>
                  <a:fillRect l="-1020" t="-1653" r="-1020"/>
                </a:stretch>
              </a:blipFill>
            </p:spPr>
            <p:txBody>
              <a:bodyPr/>
              <a:lstStyle/>
              <a:p>
                <a:r>
                  <a:rPr lang="en-US">
                    <a:noFill/>
                  </a:rPr>
                  <a:t> </a:t>
                </a:r>
              </a:p>
            </p:txBody>
          </p:sp>
        </mc:Fallback>
      </mc:AlternateContent>
    </p:spTree>
    <p:extLst>
      <p:ext uri="{BB962C8B-B14F-4D97-AF65-F5344CB8AC3E}">
        <p14:creationId xmlns:p14="http://schemas.microsoft.com/office/powerpoint/2010/main" val="19073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Particle-in-a-Box Examples</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7143218" cy="5900063"/>
          </a:xfrm>
        </p:spPr>
        <p:txBody>
          <a:bodyPr>
            <a:normAutofit/>
          </a:bodyPr>
          <a:lstStyle/>
          <a:p>
            <a:pPr marL="0" indent="0" algn="just">
              <a:buNone/>
            </a:pPr>
            <a:r>
              <a:rPr lang="en-US" dirty="0"/>
              <a:t>The 1D particle-in-a-box model:</a:t>
            </a:r>
          </a:p>
          <a:p>
            <a:pPr algn="just"/>
            <a:r>
              <a:rPr lang="en-US" dirty="0"/>
              <a:t>Translation of a particle in one dimension</a:t>
            </a:r>
          </a:p>
          <a:p>
            <a:pPr algn="just"/>
            <a:r>
              <a:rPr lang="en-US" dirty="0"/>
              <a:t>V(x) = 0 to indicate no forces acting upon the particle</a:t>
            </a:r>
          </a:p>
          <a:p>
            <a:pPr algn="just"/>
            <a:r>
              <a:rPr lang="en-US" dirty="0"/>
              <a:t>V(x) = infinity to set boundary condition</a:t>
            </a:r>
          </a:p>
          <a:p>
            <a:pPr algn="just"/>
            <a:r>
              <a:rPr lang="en-US" dirty="0"/>
              <a:t>What if the barrier is not infinitely high?</a:t>
            </a:r>
          </a:p>
          <a:p>
            <a:pPr marL="0" indent="0" algn="just">
              <a:buNone/>
            </a:pPr>
            <a:r>
              <a:rPr lang="en-US" dirty="0"/>
              <a:t>Assessing agreement with the model:</a:t>
            </a:r>
          </a:p>
        </p:txBody>
      </p:sp>
      <p:pic>
        <p:nvPicPr>
          <p:cNvPr id="2050" name="Picture 2">
            <a:extLst>
              <a:ext uri="{FF2B5EF4-FFF2-40B4-BE49-F238E27FC236}">
                <a16:creationId xmlns:a16="http://schemas.microsoft.com/office/drawing/2014/main" id="{5E842FFF-156D-4A61-B0AE-E537E43CF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149" y="1414399"/>
            <a:ext cx="2576815" cy="2014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1700590" y="4191311"/>
            <a:ext cx="2085849" cy="1306289"/>
          </a:xfrm>
          <a:prstGeom prst="rect">
            <a:avLst/>
          </a:prstGeom>
        </p:spPr>
      </p:pic>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5"/>
          <a:stretch>
            <a:fillRect/>
          </a:stretch>
        </p:blipFill>
        <p:spPr>
          <a:xfrm>
            <a:off x="1737236" y="5440386"/>
            <a:ext cx="2097643" cy="107775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6"/>
          <a:stretch>
            <a:fillRect/>
          </a:stretch>
        </p:blipFill>
        <p:spPr>
          <a:xfrm>
            <a:off x="4527018" y="5426615"/>
            <a:ext cx="2829351" cy="1091526"/>
          </a:xfrm>
          <a:prstGeom prst="rect">
            <a:avLst/>
          </a:prstGeom>
        </p:spPr>
      </p:pic>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7"/>
          <a:stretch>
            <a:fillRect/>
          </a:stretch>
        </p:blipFill>
        <p:spPr>
          <a:xfrm>
            <a:off x="8158789" y="4805574"/>
            <a:ext cx="1783432" cy="1356510"/>
          </a:xfrm>
          <a:prstGeom prst="rect">
            <a:avLst/>
          </a:prstGeom>
        </p:spPr>
      </p:pic>
      <p:cxnSp>
        <p:nvCxnSpPr>
          <p:cNvPr id="17" name="Straight Arrow Connector 16">
            <a:extLst>
              <a:ext uri="{FF2B5EF4-FFF2-40B4-BE49-F238E27FC236}">
                <a16:creationId xmlns:a16="http://schemas.microsoft.com/office/drawing/2014/main" id="{98BE8D36-548F-483F-ADC2-6FAF70844AD1}"/>
              </a:ext>
            </a:extLst>
          </p:cNvPr>
          <p:cNvCxnSpPr/>
          <p:nvPr/>
        </p:nvCxnSpPr>
        <p:spPr>
          <a:xfrm>
            <a:off x="1700590" y="6575355"/>
            <a:ext cx="574589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Confused face outline outline">
            <a:extLst>
              <a:ext uri="{FF2B5EF4-FFF2-40B4-BE49-F238E27FC236}">
                <a16:creationId xmlns:a16="http://schemas.microsoft.com/office/drawing/2014/main" id="{0BEC15CF-192C-4256-84E5-C723642C98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00" y="4348374"/>
            <a:ext cx="914400" cy="914400"/>
          </a:xfrm>
          <a:prstGeom prst="rect">
            <a:avLst/>
          </a:prstGeom>
        </p:spPr>
      </p:pic>
      <p:pic>
        <p:nvPicPr>
          <p:cNvPr id="22" name="Graphic 21" descr="Smiling face outline outline">
            <a:extLst>
              <a:ext uri="{FF2B5EF4-FFF2-40B4-BE49-F238E27FC236}">
                <a16:creationId xmlns:a16="http://schemas.microsoft.com/office/drawing/2014/main" id="{DD65313A-B842-4428-8861-FDE7450448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7600" y="5483829"/>
            <a:ext cx="914400" cy="914400"/>
          </a:xfrm>
          <a:prstGeom prst="rect">
            <a:avLst/>
          </a:prstGeom>
        </p:spPr>
      </p:pic>
      <p:pic>
        <p:nvPicPr>
          <p:cNvPr id="24" name="Graphic 23" descr="Sad face outline outline">
            <a:extLst>
              <a:ext uri="{FF2B5EF4-FFF2-40B4-BE49-F238E27FC236}">
                <a16:creationId xmlns:a16="http://schemas.microsoft.com/office/drawing/2014/main" id="{7C5559D1-36DA-48CF-B4B5-42FA272DFA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8879" y="4906822"/>
            <a:ext cx="914400" cy="914400"/>
          </a:xfrm>
          <a:prstGeom prst="rect">
            <a:avLst/>
          </a:prstGeom>
        </p:spPr>
      </p:pic>
      <p:pic>
        <p:nvPicPr>
          <p:cNvPr id="26" name="Picture 25">
            <a:extLst>
              <a:ext uri="{FF2B5EF4-FFF2-40B4-BE49-F238E27FC236}">
                <a16:creationId xmlns:a16="http://schemas.microsoft.com/office/drawing/2014/main" id="{01A3754D-BD9D-4EF3-B650-DAB3CD03AAC1}"/>
              </a:ext>
            </a:extLst>
          </p:cNvPr>
          <p:cNvPicPr>
            <a:picLocks noChangeAspect="1"/>
          </p:cNvPicPr>
          <p:nvPr/>
        </p:nvPicPr>
        <p:blipFill>
          <a:blip r:embed="rId14"/>
          <a:stretch>
            <a:fillRect/>
          </a:stretch>
        </p:blipFill>
        <p:spPr>
          <a:xfrm>
            <a:off x="4662112" y="4330270"/>
            <a:ext cx="2562725" cy="1039132"/>
          </a:xfrm>
          <a:prstGeom prst="rect">
            <a:avLst/>
          </a:prstGeom>
        </p:spPr>
      </p:pic>
    </p:spTree>
    <p:extLst>
      <p:ext uri="{BB962C8B-B14F-4D97-AF65-F5344CB8AC3E}">
        <p14:creationId xmlns:p14="http://schemas.microsoft.com/office/powerpoint/2010/main" val="21741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Data</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5" y="847495"/>
            <a:ext cx="11948695" cy="904540"/>
          </a:xfrm>
        </p:spPr>
        <p:txBody>
          <a:bodyPr>
            <a:normAutofit/>
          </a:bodyPr>
          <a:lstStyle/>
          <a:p>
            <a:pPr marL="0" indent="0" algn="just">
              <a:buNone/>
            </a:pPr>
            <a:r>
              <a:rPr lang="en-US" dirty="0"/>
              <a:t>You will NOT be tested on this information! I just wanted to share data that justify the conclusion made on the previous slide.</a:t>
            </a:r>
          </a:p>
        </p:txBody>
      </p:sp>
      <p:grpSp>
        <p:nvGrpSpPr>
          <p:cNvPr id="26" name="Group 25">
            <a:extLst>
              <a:ext uri="{FF2B5EF4-FFF2-40B4-BE49-F238E27FC236}">
                <a16:creationId xmlns:a16="http://schemas.microsoft.com/office/drawing/2014/main" id="{22F9197E-40FD-4C79-9122-F387706F872D}"/>
              </a:ext>
            </a:extLst>
          </p:cNvPr>
          <p:cNvGrpSpPr/>
          <p:nvPr/>
        </p:nvGrpSpPr>
        <p:grpSpPr>
          <a:xfrm>
            <a:off x="6937" y="3152426"/>
            <a:ext cx="7733079" cy="1571127"/>
            <a:chOff x="58002" y="1639615"/>
            <a:chExt cx="7733079" cy="1571127"/>
          </a:xfrm>
        </p:grpSpPr>
        <p:pic>
          <p:nvPicPr>
            <p:cNvPr id="10" name="Picture 9">
              <a:extLst>
                <a:ext uri="{FF2B5EF4-FFF2-40B4-BE49-F238E27FC236}">
                  <a16:creationId xmlns:a16="http://schemas.microsoft.com/office/drawing/2014/main" id="{64740F9D-3687-4730-907E-5739C1B69267}"/>
                </a:ext>
              </a:extLst>
            </p:cNvPr>
            <p:cNvPicPr>
              <a:picLocks noChangeAspect="1"/>
            </p:cNvPicPr>
            <p:nvPr/>
          </p:nvPicPr>
          <p:blipFill>
            <a:blip r:embed="rId3"/>
            <a:stretch>
              <a:fillRect/>
            </a:stretch>
          </p:blipFill>
          <p:spPr>
            <a:xfrm>
              <a:off x="4754347" y="1809510"/>
              <a:ext cx="3036734" cy="1231334"/>
            </a:xfrm>
            <a:prstGeom prst="rect">
              <a:avLst/>
            </a:prstGeom>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58002" y="1639615"/>
              <a:ext cx="2508735" cy="1571127"/>
            </a:xfrm>
            <a:prstGeom prst="rect">
              <a:avLst/>
            </a:prstGeom>
          </p:spPr>
        </p:pic>
        <p:pic>
          <p:nvPicPr>
            <p:cNvPr id="6" name="Picture 5">
              <a:extLst>
                <a:ext uri="{FF2B5EF4-FFF2-40B4-BE49-F238E27FC236}">
                  <a16:creationId xmlns:a16="http://schemas.microsoft.com/office/drawing/2014/main" id="{A165A8B5-B20F-4318-81E2-AE922A58C90A}"/>
                </a:ext>
              </a:extLst>
            </p:cNvPr>
            <p:cNvPicPr>
              <a:picLocks noChangeAspect="1"/>
            </p:cNvPicPr>
            <p:nvPr/>
          </p:nvPicPr>
          <p:blipFill>
            <a:blip r:embed="rId5"/>
            <a:stretch>
              <a:fillRect/>
            </a:stretch>
          </p:blipFill>
          <p:spPr>
            <a:xfrm>
              <a:off x="2345576" y="1783935"/>
              <a:ext cx="2408771" cy="1282485"/>
            </a:xfrm>
            <a:prstGeom prst="rect">
              <a:avLst/>
            </a:prstGeom>
          </p:spPr>
        </p:pic>
        <p:sp>
          <p:nvSpPr>
            <p:cNvPr id="15" name="TextBox 14">
              <a:extLst>
                <a:ext uri="{FF2B5EF4-FFF2-40B4-BE49-F238E27FC236}">
                  <a16:creationId xmlns:a16="http://schemas.microsoft.com/office/drawing/2014/main" id="{7072669E-D9D4-4D03-B4B4-0543492FB19E}"/>
                </a:ext>
              </a:extLst>
            </p:cNvPr>
            <p:cNvSpPr txBox="1"/>
            <p:nvPr/>
          </p:nvSpPr>
          <p:spPr>
            <a:xfrm>
              <a:off x="395135" y="1844995"/>
              <a:ext cx="278838" cy="369332"/>
            </a:xfrm>
            <a:prstGeom prst="rect">
              <a:avLst/>
            </a:prstGeom>
            <a:noFill/>
          </p:spPr>
          <p:txBody>
            <a:bodyPr wrap="square" rtlCol="0">
              <a:spAutoFit/>
            </a:bodyPr>
            <a:lstStyle/>
            <a:p>
              <a:r>
                <a:rPr lang="en-US" b="1" dirty="0"/>
                <a:t>D</a:t>
              </a:r>
            </a:p>
          </p:txBody>
        </p:sp>
        <p:sp>
          <p:nvSpPr>
            <p:cNvPr id="21" name="TextBox 20">
              <a:extLst>
                <a:ext uri="{FF2B5EF4-FFF2-40B4-BE49-F238E27FC236}">
                  <a16:creationId xmlns:a16="http://schemas.microsoft.com/office/drawing/2014/main" id="{80969D67-7468-4D8C-9664-83F4B3113F88}"/>
                </a:ext>
              </a:extLst>
            </p:cNvPr>
            <p:cNvSpPr txBox="1"/>
            <p:nvPr/>
          </p:nvSpPr>
          <p:spPr>
            <a:xfrm>
              <a:off x="2495457" y="1844995"/>
              <a:ext cx="278838" cy="369332"/>
            </a:xfrm>
            <a:prstGeom prst="rect">
              <a:avLst/>
            </a:prstGeom>
            <a:noFill/>
          </p:spPr>
          <p:txBody>
            <a:bodyPr wrap="square" rtlCol="0">
              <a:spAutoFit/>
            </a:bodyPr>
            <a:lstStyle/>
            <a:p>
              <a:r>
                <a:rPr lang="en-US" b="1" dirty="0"/>
                <a:t>E</a:t>
              </a:r>
            </a:p>
          </p:txBody>
        </p:sp>
        <p:sp>
          <p:nvSpPr>
            <p:cNvPr id="23" name="TextBox 22">
              <a:extLst>
                <a:ext uri="{FF2B5EF4-FFF2-40B4-BE49-F238E27FC236}">
                  <a16:creationId xmlns:a16="http://schemas.microsoft.com/office/drawing/2014/main" id="{E2C39E67-C80C-4543-A719-1FE6A0356596}"/>
                </a:ext>
              </a:extLst>
            </p:cNvPr>
            <p:cNvSpPr txBox="1"/>
            <p:nvPr/>
          </p:nvSpPr>
          <p:spPr>
            <a:xfrm>
              <a:off x="4904228" y="1844995"/>
              <a:ext cx="278838" cy="369332"/>
            </a:xfrm>
            <a:prstGeom prst="rect">
              <a:avLst/>
            </a:prstGeom>
            <a:noFill/>
          </p:spPr>
          <p:txBody>
            <a:bodyPr wrap="square" rtlCol="0">
              <a:spAutoFit/>
            </a:bodyPr>
            <a:lstStyle/>
            <a:p>
              <a:r>
                <a:rPr lang="en-US" b="1" dirty="0"/>
                <a:t>F</a:t>
              </a:r>
            </a:p>
          </p:txBody>
        </p:sp>
      </p:grpSp>
      <p:pic>
        <p:nvPicPr>
          <p:cNvPr id="25" name="Picture 24">
            <a:extLst>
              <a:ext uri="{FF2B5EF4-FFF2-40B4-BE49-F238E27FC236}">
                <a16:creationId xmlns:a16="http://schemas.microsoft.com/office/drawing/2014/main" id="{D6452670-8821-463D-AF45-DF255AB2506F}"/>
              </a:ext>
            </a:extLst>
          </p:cNvPr>
          <p:cNvPicPr>
            <a:picLocks noChangeAspect="1"/>
          </p:cNvPicPr>
          <p:nvPr/>
        </p:nvPicPr>
        <p:blipFill>
          <a:blip r:embed="rId6"/>
          <a:stretch>
            <a:fillRect/>
          </a:stretch>
        </p:blipFill>
        <p:spPr>
          <a:xfrm>
            <a:off x="294160" y="4823220"/>
            <a:ext cx="7278207" cy="1838353"/>
          </a:xfrm>
          <a:prstGeom prst="rect">
            <a:avLst/>
          </a:prstGeom>
        </p:spPr>
      </p:pic>
      <p:grpSp>
        <p:nvGrpSpPr>
          <p:cNvPr id="27" name="Group 26">
            <a:extLst>
              <a:ext uri="{FF2B5EF4-FFF2-40B4-BE49-F238E27FC236}">
                <a16:creationId xmlns:a16="http://schemas.microsoft.com/office/drawing/2014/main" id="{7B79F6C1-1F24-43D8-9E8E-DE9AD9A77CE7}"/>
              </a:ext>
            </a:extLst>
          </p:cNvPr>
          <p:cNvGrpSpPr/>
          <p:nvPr/>
        </p:nvGrpSpPr>
        <p:grpSpPr>
          <a:xfrm>
            <a:off x="202405" y="1828602"/>
            <a:ext cx="9193600" cy="1350238"/>
            <a:chOff x="202405" y="1828602"/>
            <a:chExt cx="9193600" cy="1350238"/>
          </a:xfrm>
        </p:grpSpPr>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7"/>
            <a:stretch>
              <a:fillRect/>
            </a:stretch>
          </p:blipFill>
          <p:spPr>
            <a:xfrm>
              <a:off x="403399" y="1896355"/>
              <a:ext cx="2496110" cy="128248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8"/>
            <a:stretch>
              <a:fillRect/>
            </a:stretch>
          </p:blipFill>
          <p:spPr>
            <a:xfrm>
              <a:off x="6084028" y="1896355"/>
              <a:ext cx="3311977" cy="1277717"/>
            </a:xfrm>
            <a:prstGeom prst="rect">
              <a:avLst/>
            </a:prstGeom>
          </p:spPr>
        </p:pic>
        <p:pic>
          <p:nvPicPr>
            <p:cNvPr id="14" name="Picture 13">
              <a:extLst>
                <a:ext uri="{FF2B5EF4-FFF2-40B4-BE49-F238E27FC236}">
                  <a16:creationId xmlns:a16="http://schemas.microsoft.com/office/drawing/2014/main" id="{356DE6F7-0E89-456C-97C3-9BE6ED2BA17E}"/>
                </a:ext>
              </a:extLst>
            </p:cNvPr>
            <p:cNvPicPr>
              <a:picLocks noChangeAspect="1"/>
            </p:cNvPicPr>
            <p:nvPr/>
          </p:nvPicPr>
          <p:blipFill>
            <a:blip r:embed="rId9"/>
            <a:stretch>
              <a:fillRect/>
            </a:stretch>
          </p:blipFill>
          <p:spPr>
            <a:xfrm>
              <a:off x="3022659" y="1921930"/>
              <a:ext cx="2938219" cy="1231334"/>
            </a:xfrm>
            <a:prstGeom prst="rect">
              <a:avLst/>
            </a:prstGeom>
          </p:spPr>
        </p:pic>
        <p:sp>
          <p:nvSpPr>
            <p:cNvPr id="28" name="TextBox 27">
              <a:extLst>
                <a:ext uri="{FF2B5EF4-FFF2-40B4-BE49-F238E27FC236}">
                  <a16:creationId xmlns:a16="http://schemas.microsoft.com/office/drawing/2014/main" id="{AAC4C17A-8AE7-4204-A7FB-7332C5337ED2}"/>
                </a:ext>
              </a:extLst>
            </p:cNvPr>
            <p:cNvSpPr txBox="1"/>
            <p:nvPr/>
          </p:nvSpPr>
          <p:spPr>
            <a:xfrm>
              <a:off x="202405" y="1828602"/>
              <a:ext cx="278838" cy="369332"/>
            </a:xfrm>
            <a:prstGeom prst="rect">
              <a:avLst/>
            </a:prstGeom>
            <a:noFill/>
          </p:spPr>
          <p:txBody>
            <a:bodyPr wrap="square" rtlCol="0">
              <a:spAutoFit/>
            </a:bodyPr>
            <a:lstStyle/>
            <a:p>
              <a:r>
                <a:rPr lang="en-US" b="1" dirty="0"/>
                <a:t>A</a:t>
              </a:r>
            </a:p>
          </p:txBody>
        </p:sp>
        <p:sp>
          <p:nvSpPr>
            <p:cNvPr id="29" name="TextBox 28">
              <a:extLst>
                <a:ext uri="{FF2B5EF4-FFF2-40B4-BE49-F238E27FC236}">
                  <a16:creationId xmlns:a16="http://schemas.microsoft.com/office/drawing/2014/main" id="{50A08B51-4B3F-4345-A5B2-BEC62513467D}"/>
                </a:ext>
              </a:extLst>
            </p:cNvPr>
            <p:cNvSpPr txBox="1"/>
            <p:nvPr/>
          </p:nvSpPr>
          <p:spPr>
            <a:xfrm>
              <a:off x="2961084" y="1828602"/>
              <a:ext cx="278838" cy="369332"/>
            </a:xfrm>
            <a:prstGeom prst="rect">
              <a:avLst/>
            </a:prstGeom>
            <a:noFill/>
          </p:spPr>
          <p:txBody>
            <a:bodyPr wrap="square" rtlCol="0">
              <a:spAutoFit/>
            </a:bodyPr>
            <a:lstStyle/>
            <a:p>
              <a:r>
                <a:rPr lang="en-US" b="1" dirty="0"/>
                <a:t>B</a:t>
              </a:r>
            </a:p>
          </p:txBody>
        </p:sp>
        <p:sp>
          <p:nvSpPr>
            <p:cNvPr id="30" name="TextBox 29">
              <a:extLst>
                <a:ext uri="{FF2B5EF4-FFF2-40B4-BE49-F238E27FC236}">
                  <a16:creationId xmlns:a16="http://schemas.microsoft.com/office/drawing/2014/main" id="{3561D358-E2F8-41F9-B9EB-93F0FCA40D7B}"/>
                </a:ext>
              </a:extLst>
            </p:cNvPr>
            <p:cNvSpPr txBox="1"/>
            <p:nvPr/>
          </p:nvSpPr>
          <p:spPr>
            <a:xfrm>
              <a:off x="5972564" y="1833115"/>
              <a:ext cx="278838" cy="369332"/>
            </a:xfrm>
            <a:prstGeom prst="rect">
              <a:avLst/>
            </a:prstGeom>
            <a:noFill/>
          </p:spPr>
          <p:txBody>
            <a:bodyPr wrap="square" rtlCol="0">
              <a:spAutoFit/>
            </a:bodyPr>
            <a:lstStyle/>
            <a:p>
              <a:r>
                <a:rPr lang="en-US" b="1" dirty="0"/>
                <a:t>C</a:t>
              </a:r>
            </a:p>
          </p:txBody>
        </p:sp>
      </p:grpSp>
      <p:grpSp>
        <p:nvGrpSpPr>
          <p:cNvPr id="31" name="Group 30">
            <a:extLst>
              <a:ext uri="{FF2B5EF4-FFF2-40B4-BE49-F238E27FC236}">
                <a16:creationId xmlns:a16="http://schemas.microsoft.com/office/drawing/2014/main" id="{A75AA6DC-60B0-4D14-96A9-0C436D69CA2C}"/>
              </a:ext>
            </a:extLst>
          </p:cNvPr>
          <p:cNvGrpSpPr/>
          <p:nvPr/>
        </p:nvGrpSpPr>
        <p:grpSpPr>
          <a:xfrm>
            <a:off x="9720068" y="2407568"/>
            <a:ext cx="2070136" cy="1900475"/>
            <a:chOff x="8517351" y="3216579"/>
            <a:chExt cx="2070136" cy="1900475"/>
          </a:xfrm>
        </p:grpSpPr>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10"/>
            <a:stretch>
              <a:fillRect/>
            </a:stretch>
          </p:blipFill>
          <p:spPr>
            <a:xfrm>
              <a:off x="8517351" y="3542472"/>
              <a:ext cx="2070136" cy="1574582"/>
            </a:xfrm>
            <a:prstGeom prst="rect">
              <a:avLst/>
            </a:prstGeom>
          </p:spPr>
        </p:pic>
        <p:sp>
          <p:nvSpPr>
            <p:cNvPr id="32" name="TextBox 31">
              <a:extLst>
                <a:ext uri="{FF2B5EF4-FFF2-40B4-BE49-F238E27FC236}">
                  <a16:creationId xmlns:a16="http://schemas.microsoft.com/office/drawing/2014/main" id="{B40255EC-E888-427E-9105-5F8E7D47BE64}"/>
                </a:ext>
              </a:extLst>
            </p:cNvPr>
            <p:cNvSpPr txBox="1"/>
            <p:nvPr/>
          </p:nvSpPr>
          <p:spPr>
            <a:xfrm>
              <a:off x="9927626" y="3216579"/>
              <a:ext cx="278838" cy="369332"/>
            </a:xfrm>
            <a:prstGeom prst="rect">
              <a:avLst/>
            </a:prstGeom>
            <a:noFill/>
          </p:spPr>
          <p:txBody>
            <a:bodyPr wrap="square" rtlCol="0">
              <a:spAutoFit/>
            </a:bodyPr>
            <a:lstStyle/>
            <a:p>
              <a:r>
                <a:rPr lang="en-US" b="1" dirty="0"/>
                <a:t>G</a:t>
              </a:r>
            </a:p>
          </p:txBody>
        </p:sp>
      </p:grpSp>
      <p:sp>
        <p:nvSpPr>
          <p:cNvPr id="33" name="TextBox 32">
            <a:extLst>
              <a:ext uri="{FF2B5EF4-FFF2-40B4-BE49-F238E27FC236}">
                <a16:creationId xmlns:a16="http://schemas.microsoft.com/office/drawing/2014/main" id="{26DB2309-6ECA-446A-84BD-BFEAE158BC91}"/>
              </a:ext>
            </a:extLst>
          </p:cNvPr>
          <p:cNvSpPr txBox="1"/>
          <p:nvPr/>
        </p:nvSpPr>
        <p:spPr>
          <a:xfrm>
            <a:off x="7740016" y="4553655"/>
            <a:ext cx="43325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1D particle-in-a-box model consistently underestimated experimental values in all cases but G</a:t>
            </a:r>
          </a:p>
          <a:p>
            <a:pPr marL="285750" indent="-285750">
              <a:buFont typeface="Arial" panose="020B0604020202020204" pitchFamily="34" charset="0"/>
              <a:buChar char="•"/>
            </a:pPr>
            <a:r>
              <a:rPr lang="en-US" dirty="0"/>
              <a:t>% difference larger for D-F series i.e. “less linear” dyes</a:t>
            </a:r>
          </a:p>
          <a:p>
            <a:pPr marL="285750" indent="-285750">
              <a:buFont typeface="Arial" panose="020B0604020202020204" pitchFamily="34" charset="0"/>
              <a:buChar char="•"/>
            </a:pPr>
            <a:r>
              <a:rPr lang="en-US" dirty="0"/>
              <a:t>Applying a correction factor can account for some of the difference – what explanation do you propose?</a:t>
            </a:r>
          </a:p>
        </p:txBody>
      </p:sp>
      <p:sp>
        <p:nvSpPr>
          <p:cNvPr id="34" name="TextBox 33">
            <a:extLst>
              <a:ext uri="{FF2B5EF4-FFF2-40B4-BE49-F238E27FC236}">
                <a16:creationId xmlns:a16="http://schemas.microsoft.com/office/drawing/2014/main" id="{9D2E662F-1C99-42D4-A6E7-9193D4FE5AB5}"/>
              </a:ext>
            </a:extLst>
          </p:cNvPr>
          <p:cNvSpPr txBox="1"/>
          <p:nvPr/>
        </p:nvSpPr>
        <p:spPr>
          <a:xfrm>
            <a:off x="294160" y="6573412"/>
            <a:ext cx="1882928" cy="276999"/>
          </a:xfrm>
          <a:prstGeom prst="rect">
            <a:avLst/>
          </a:prstGeom>
          <a:noFill/>
        </p:spPr>
        <p:txBody>
          <a:bodyPr wrap="square" rtlCol="0">
            <a:spAutoFit/>
          </a:bodyPr>
          <a:lstStyle/>
          <a:p>
            <a:r>
              <a:rPr lang="en-US" sz="1200" dirty="0"/>
              <a:t>Data courtesy of Tram Dao.</a:t>
            </a:r>
          </a:p>
        </p:txBody>
      </p:sp>
    </p:spTree>
    <p:extLst>
      <p:ext uri="{BB962C8B-B14F-4D97-AF65-F5344CB8AC3E}">
        <p14:creationId xmlns:p14="http://schemas.microsoft.com/office/powerpoint/2010/main" val="331676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766218"/>
            <a:ext cx="2759242" cy="1325563"/>
          </a:xfrm>
        </p:spPr>
        <p:txBody>
          <a:bodyPr/>
          <a:lstStyle/>
          <a:p>
            <a:r>
              <a:rPr lang="en-US" dirty="0"/>
              <a:t>Questions?</a:t>
            </a:r>
          </a:p>
        </p:txBody>
      </p:sp>
    </p:spTree>
    <p:extLst>
      <p:ext uri="{BB962C8B-B14F-4D97-AF65-F5344CB8AC3E}">
        <p14:creationId xmlns:p14="http://schemas.microsoft.com/office/powerpoint/2010/main" val="32519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Consider a particle in a one-dimensional box. For a box of length 1 nm, what is the probability of finding the particle within 0.01 nm of the center of the box for the second lowest-energy level?</a:t>
                </a:r>
              </a:p>
              <a:p>
                <a:pPr marL="0" indent="0" algn="just">
                  <a:buNone/>
                </a:pPr>
                <a:r>
                  <a:rPr lang="en-US" dirty="0"/>
                  <a:t>Key Concepts:</a:t>
                </a:r>
              </a:p>
              <a:p>
                <a:pPr algn="just"/>
                <a:r>
                  <a:rPr lang="en-US" dirty="0"/>
                  <a:t>Particle-in-a-box</a:t>
                </a:r>
              </a:p>
              <a:p>
                <a:pPr algn="just"/>
                <a:r>
                  <a:rPr lang="en-US" dirty="0"/>
                  <a:t>How must we modify the wavefunction to answer this question?</a:t>
                </a:r>
              </a:p>
              <a:p>
                <a:pPr marL="514350" indent="-514350" algn="just">
                  <a:buAutoNum type="arabicPeriod"/>
                </a:pPr>
                <a:r>
                  <a:rPr lang="en-US" dirty="0"/>
                  <a:t>Use Figure 11.13 to find the wavefunction: </a:t>
                </a:r>
                <a14:m>
                  <m:oMath xmlns:m="http://schemas.openxmlformats.org/officeDocument/2006/math">
                    <m:sSub>
                      <m:sSubPr>
                        <m:ctrlPr>
                          <a:rPr lang="el-GR" i="1" smtClean="0">
                            <a:latin typeface="Cambria Math" panose="02040503050406030204" pitchFamily="18" charset="0"/>
                          </a:rPr>
                        </m:ctrlPr>
                      </m:sSubPr>
                      <m:e>
                        <m:r>
                          <m:rPr>
                            <m:nor/>
                          </m:rPr>
                          <a:rPr lang="el-GR" i="1" dirty="0"/>
                          <m:t>Ψ</m:t>
                        </m:r>
                      </m:e>
                      <m:sub>
                        <m:r>
                          <a:rPr lang="en-US" b="0" i="1" smtClean="0">
                            <a:latin typeface="Cambria Math" panose="02040503050406030204" pitchFamily="18" charset="0"/>
                          </a:rPr>
                          <m:t>2</m:t>
                        </m:r>
                      </m:sub>
                    </m:sSub>
                    <m:d>
                      <m:dPr>
                        <m:ctrlPr>
                          <a:rPr lang="el-GR"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𝑎</m:t>
                            </m:r>
                          </m:den>
                        </m:f>
                      </m:e>
                    </m:rad>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m:rPr>
                                <m:sty m:val="p"/>
                              </m:rPr>
                              <a:rPr lang="el-GR" b="0" i="1" smtClean="0">
                                <a:latin typeface="Cambria Math" panose="02040503050406030204" pitchFamily="18" charset="0"/>
                              </a:rPr>
                              <m:t>π</m:t>
                            </m:r>
                            <m:r>
                              <a:rPr lang="en-US" b="0" i="1" smtClean="0">
                                <a:latin typeface="Cambria Math" panose="02040503050406030204" pitchFamily="18" charset="0"/>
                              </a:rPr>
                              <m:t>𝑥</m:t>
                            </m:r>
                          </m:num>
                          <m:den>
                            <m:r>
                              <a:rPr lang="en-US" b="0" i="1" smtClean="0">
                                <a:latin typeface="Cambria Math" panose="02040503050406030204" pitchFamily="18" charset="0"/>
                              </a:rPr>
                              <m:t>𝑎</m:t>
                            </m:r>
                          </m:den>
                        </m:f>
                      </m:e>
                    </m:d>
                  </m:oMath>
                </a14:m>
                <a:endParaRPr lang="en-US" dirty="0"/>
              </a:p>
              <a:p>
                <a:pPr marL="514350" indent="-514350" algn="just">
                  <a:buAutoNum type="arabicPeriod"/>
                </a:pPr>
                <a:r>
                  <a:rPr lang="en-US" dirty="0"/>
                  <a:t>Square and integrate, remember to pull constants out of the integral.</a:t>
                </a:r>
              </a:p>
              <a:p>
                <a:pPr marL="514350" indent="-514350" algn="just">
                  <a:buAutoNum type="arabicPeriod"/>
                </a:pPr>
                <a:r>
                  <a:rPr lang="en-US" dirty="0"/>
                  <a:t>Answer: 0</a:t>
                </a:r>
              </a:p>
            </p:txBody>
          </p:sp>
        </mc:Choice>
        <mc:Fallback>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Q1</a:t>
            </a:r>
          </a:p>
        </p:txBody>
      </p:sp>
      <p:sp>
        <p:nvSpPr>
          <p:cNvPr id="4" name="Rectangle 3">
            <a:extLst>
              <a:ext uri="{FF2B5EF4-FFF2-40B4-BE49-F238E27FC236}">
                <a16:creationId xmlns:a16="http://schemas.microsoft.com/office/drawing/2014/main" id="{E851F1EF-8DF9-4126-8D04-EE0432895846}"/>
              </a:ext>
            </a:extLst>
          </p:cNvPr>
          <p:cNvSpPr/>
          <p:nvPr/>
        </p:nvSpPr>
        <p:spPr>
          <a:xfrm>
            <a:off x="1957137" y="5277853"/>
            <a:ext cx="256674" cy="3689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9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Pi electrons of metal porphyrins, such as the iron-heme of hemoglobin or the magnesium-porphyrin of chlorophyll, can be visualized using a simple model of free electrons in a two-dimensional box.</a:t>
                </a:r>
              </a:p>
              <a:p>
                <a:pPr marL="514350" indent="-514350" algn="just">
                  <a:buAutoNum type="alphaLcParenR"/>
                </a:pPr>
                <a:r>
                  <a:rPr lang="en-US" dirty="0"/>
                  <a:t>Write the expression for the energy levels of a free electron in a two-dimensional square box of length a.</a:t>
                </a:r>
              </a:p>
              <a:p>
                <a:pPr marL="0" indent="0" algn="just">
                  <a:buNone/>
                </a:pPr>
                <a:r>
                  <a:rPr lang="en-US" dirty="0"/>
                  <a:t>Key Concepts:</a:t>
                </a:r>
              </a:p>
              <a:p>
                <a:pPr algn="just"/>
                <a:r>
                  <a:rPr lang="en-US" dirty="0"/>
                  <a:t>Accessible energy levels for particle in 1-D box: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r>
                              <a:rPr lang="en-US" b="1" i="1" smtClean="0">
                                <a:latin typeface="Cambria Math" panose="02040503050406030204" pitchFamily="18" charset="0"/>
                              </a:rPr>
                              <m:t>𝟐</m:t>
                            </m:r>
                          </m:sup>
                        </m:sSup>
                      </m:num>
                      <m:den>
                        <m:r>
                          <a:rPr lang="en-US" b="1" i="1" smtClean="0">
                            <a:latin typeface="Cambria Math" panose="02040503050406030204" pitchFamily="18" charset="0"/>
                          </a:rPr>
                          <m:t>𝟖</m:t>
                        </m:r>
                        <m:r>
                          <a:rPr lang="en-US" b="1" i="1" smtClean="0">
                            <a:latin typeface="Cambria Math" panose="02040503050406030204" pitchFamily="18" charset="0"/>
                          </a:rPr>
                          <m:t>𝒎</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𝟐</m:t>
                            </m:r>
                          </m:sup>
                        </m:sSup>
                      </m:den>
                    </m:f>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marL="514350" indent="-514350" algn="just">
                  <a:buAutoNum type="arabicPeriod"/>
                </a:pPr>
                <a:r>
                  <a:rPr lang="en-US" dirty="0"/>
                  <a:t>Apply to a two-dimensional system, recognizing x and y are both equal to a.</a:t>
                </a:r>
              </a:p>
              <a:p>
                <a:pPr marL="514350" indent="-514350" algn="just">
                  <a:buAutoNum type="arabicPeriod"/>
                </a:pPr>
                <a:r>
                  <a:rPr lang="en-US" dirty="0"/>
                  <a:t>Use the bold </a:t>
                </a:r>
                <a:r>
                  <a:rPr lang="en-US" dirty="0" err="1"/>
                  <a:t>prefactor</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a:p>
                <a:pPr marL="514350" indent="-514350" algn="just">
                  <a:buAutoNum type="arabicPeriod"/>
                </a:pPr>
                <a:endParaRPr lang="en-US" dirty="0"/>
              </a:p>
              <a:p>
                <a:pPr marL="514350" indent="-514350" algn="just">
                  <a:buAutoNum type="arabicPeriod"/>
                </a:pPr>
                <a:endParaRPr lang="en-US" dirty="0"/>
              </a:p>
            </p:txBody>
          </p:sp>
        </mc:Choice>
        <mc:Fallback>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a:t>
            </a:r>
          </a:p>
        </p:txBody>
      </p:sp>
      <p:sp>
        <p:nvSpPr>
          <p:cNvPr id="4" name="Rectangle 3">
            <a:extLst>
              <a:ext uri="{FF2B5EF4-FFF2-40B4-BE49-F238E27FC236}">
                <a16:creationId xmlns:a16="http://schemas.microsoft.com/office/drawing/2014/main" id="{CAE94164-4F5D-4DBE-AEFF-D5A8B1744E2C}"/>
              </a:ext>
            </a:extLst>
          </p:cNvPr>
          <p:cNvSpPr/>
          <p:nvPr/>
        </p:nvSpPr>
        <p:spPr>
          <a:xfrm>
            <a:off x="4074694" y="4836694"/>
            <a:ext cx="3224463"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3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b) Sketch an energy-level diagram for this problem. Set E</a:t>
            </a:r>
            <a:r>
              <a:rPr lang="en-US" baseline="-25000" dirty="0"/>
              <a:t>0</a:t>
            </a:r>
            <a:r>
              <a:rPr lang="en-US" dirty="0"/>
              <a:t> = h</a:t>
            </a:r>
            <a:r>
              <a:rPr lang="en-US" baseline="30000" dirty="0"/>
              <a:t>2</a:t>
            </a:r>
            <a:r>
              <a:rPr lang="en-US" dirty="0"/>
              <a:t>/8ma</a:t>
            </a:r>
            <a:r>
              <a:rPr lang="en-US" baseline="30000" dirty="0"/>
              <a:t>2</a:t>
            </a:r>
            <a:r>
              <a:rPr lang="en-US" dirty="0"/>
              <a:t> and label the energy of each level in units of E</a:t>
            </a:r>
            <a:r>
              <a:rPr lang="en-US" baseline="-25000" dirty="0"/>
              <a:t>0</a:t>
            </a:r>
            <a:r>
              <a:rPr lang="en-US" dirty="0"/>
              <a:t>.</a:t>
            </a:r>
          </a:p>
          <a:p>
            <a:pPr marL="514350" indent="-514350" algn="just">
              <a:buAutoNum type="arabicPeriod"/>
            </a:pPr>
            <a:r>
              <a:rPr lang="en-US" dirty="0"/>
              <a:t>Count the pi electrons in the conjugated system.</a:t>
            </a:r>
          </a:p>
          <a:p>
            <a:pPr marL="514350" indent="-514350" algn="just">
              <a:buAutoNum type="arabicPeriod"/>
            </a:pPr>
            <a:r>
              <a:rPr lang="en-US" dirty="0"/>
              <a:t>Create “pairs” of x and y energy levels, arrange by energy.</a:t>
            </a:r>
          </a:p>
        </p:txBody>
      </p:sp>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pic>
        <p:nvPicPr>
          <p:cNvPr id="1026" name="Picture 2" descr="Porphyrin - Wikipedia">
            <a:extLst>
              <a:ext uri="{FF2B5EF4-FFF2-40B4-BE49-F238E27FC236}">
                <a16:creationId xmlns:a16="http://schemas.microsoft.com/office/drawing/2014/main" id="{DACC689D-41EB-4C76-8162-30752E78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410" y="1656182"/>
            <a:ext cx="2527211" cy="250064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5EF0197-F819-4A26-B105-D33417E2768F}"/>
              </a:ext>
            </a:extLst>
          </p:cNvPr>
          <p:cNvGrpSpPr/>
          <p:nvPr/>
        </p:nvGrpSpPr>
        <p:grpSpPr>
          <a:xfrm>
            <a:off x="184486" y="3055848"/>
            <a:ext cx="6023808" cy="3802152"/>
            <a:chOff x="184486" y="3055848"/>
            <a:chExt cx="6023808" cy="3802152"/>
          </a:xfrm>
        </p:grpSpPr>
        <p:cxnSp>
          <p:nvCxnSpPr>
            <p:cNvPr id="4" name="Straight Connector 3">
              <a:extLst>
                <a:ext uri="{FF2B5EF4-FFF2-40B4-BE49-F238E27FC236}">
                  <a16:creationId xmlns:a16="http://schemas.microsoft.com/office/drawing/2014/main" id="{0CCA4437-81BC-47B1-948D-DE219BB0611E}"/>
                </a:ext>
              </a:extLst>
            </p:cNvPr>
            <p:cNvCxnSpPr/>
            <p:nvPr/>
          </p:nvCxnSpPr>
          <p:spPr>
            <a:xfrm>
              <a:off x="1780673" y="6368715"/>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40A8D0-1373-4E58-A874-936C39A59B4B}"/>
                </a:ext>
              </a:extLst>
            </p:cNvPr>
            <p:cNvCxnSpPr/>
            <p:nvPr/>
          </p:nvCxnSpPr>
          <p:spPr>
            <a:xfrm>
              <a:off x="2398295"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46294A-9788-4639-BF56-77283A839BB4}"/>
                </a:ext>
              </a:extLst>
            </p:cNvPr>
            <p:cNvCxnSpPr/>
            <p:nvPr/>
          </p:nvCxnSpPr>
          <p:spPr>
            <a:xfrm>
              <a:off x="1155032"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54BD54-8092-49AB-8158-DDE7C680FEE2}"/>
                </a:ext>
              </a:extLst>
            </p:cNvPr>
            <p:cNvCxnSpPr/>
            <p:nvPr/>
          </p:nvCxnSpPr>
          <p:spPr>
            <a:xfrm>
              <a:off x="1780673" y="5630778"/>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28F98F-C96C-4222-9537-453F19C0EC55}"/>
                </a:ext>
              </a:extLst>
            </p:cNvPr>
            <p:cNvCxnSpPr/>
            <p:nvPr/>
          </p:nvCxnSpPr>
          <p:spPr>
            <a:xfrm>
              <a:off x="1155032" y="547803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156852-D05A-4DAE-B883-AD1510228545}"/>
                </a:ext>
              </a:extLst>
            </p:cNvPr>
            <p:cNvCxnSpPr/>
            <p:nvPr/>
          </p:nvCxnSpPr>
          <p:spPr>
            <a:xfrm>
              <a:off x="1155032"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E72855-6BBD-4732-907F-A9BB61E6457B}"/>
                </a:ext>
              </a:extLst>
            </p:cNvPr>
            <p:cNvCxnSpPr/>
            <p:nvPr/>
          </p:nvCxnSpPr>
          <p:spPr>
            <a:xfrm>
              <a:off x="2398295"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B3FDD4-E3C0-40E4-BEF1-77063DCE6E7C}"/>
                </a:ext>
              </a:extLst>
            </p:cNvPr>
            <p:cNvCxnSpPr/>
            <p:nvPr/>
          </p:nvCxnSpPr>
          <p:spPr>
            <a:xfrm>
              <a:off x="2398295"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AC239B-9E3F-47D6-8C7F-F72BCA8A959D}"/>
                </a:ext>
              </a:extLst>
            </p:cNvPr>
            <p:cNvCxnSpPr/>
            <p:nvPr/>
          </p:nvCxnSpPr>
          <p:spPr>
            <a:xfrm>
              <a:off x="1155032"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15BB10-63F7-4DD7-B01A-BD2BB4F341DC}"/>
                </a:ext>
              </a:extLst>
            </p:cNvPr>
            <p:cNvCxnSpPr/>
            <p:nvPr/>
          </p:nvCxnSpPr>
          <p:spPr>
            <a:xfrm>
              <a:off x="1796715" y="4347410"/>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632539-6218-46DE-AF8A-FAC6D9AEFC0B}"/>
                </a:ext>
              </a:extLst>
            </p:cNvPr>
            <p:cNvCxnSpPr/>
            <p:nvPr/>
          </p:nvCxnSpPr>
          <p:spPr>
            <a:xfrm>
              <a:off x="1155032"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DC28EB-CBB1-4441-958E-A7AA716D5BFF}"/>
                </a:ext>
              </a:extLst>
            </p:cNvPr>
            <p:cNvCxnSpPr/>
            <p:nvPr/>
          </p:nvCxnSpPr>
          <p:spPr>
            <a:xfrm>
              <a:off x="2398295"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0BFC76-026F-4E7A-8427-E13A35696BBC}"/>
                </a:ext>
              </a:extLst>
            </p:cNvPr>
            <p:cNvCxnSpPr/>
            <p:nvPr/>
          </p:nvCxnSpPr>
          <p:spPr>
            <a:xfrm>
              <a:off x="2398295"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C6AF90-6799-430F-8922-A06CACD4731C}"/>
                </a:ext>
              </a:extLst>
            </p:cNvPr>
            <p:cNvCxnSpPr/>
            <p:nvPr/>
          </p:nvCxnSpPr>
          <p:spPr>
            <a:xfrm>
              <a:off x="1138990"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7F44F3-3312-4501-8B74-9464AF405936}"/>
                </a:ext>
              </a:extLst>
            </p:cNvPr>
            <p:cNvCxnSpPr>
              <a:cxnSpLocks/>
            </p:cNvCxnSpPr>
            <p:nvPr/>
          </p:nvCxnSpPr>
          <p:spPr>
            <a:xfrm flipV="1">
              <a:off x="625642" y="3064043"/>
              <a:ext cx="0" cy="3641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55978A2-591C-4100-8E70-ADF42BD23B34}"/>
                </a:ext>
              </a:extLst>
            </p:cNvPr>
            <p:cNvSpPr txBox="1"/>
            <p:nvPr/>
          </p:nvSpPr>
          <p:spPr>
            <a:xfrm>
              <a:off x="208548" y="4531898"/>
              <a:ext cx="304800" cy="368960"/>
            </a:xfrm>
            <a:prstGeom prst="rect">
              <a:avLst/>
            </a:prstGeom>
            <a:noFill/>
          </p:spPr>
          <p:txBody>
            <a:bodyPr wrap="square" rtlCol="0">
              <a:spAutoFit/>
            </a:bodyPr>
            <a:lstStyle/>
            <a:p>
              <a:r>
                <a:rPr lang="en-US" dirty="0"/>
                <a:t>E</a:t>
              </a:r>
            </a:p>
          </p:txBody>
        </p:sp>
        <p:sp>
          <p:nvSpPr>
            <p:cNvPr id="23" name="TextBox 22">
              <a:extLst>
                <a:ext uri="{FF2B5EF4-FFF2-40B4-BE49-F238E27FC236}">
                  <a16:creationId xmlns:a16="http://schemas.microsoft.com/office/drawing/2014/main" id="{F91B3D1C-5190-4C7B-BB24-0EE8B6353D38}"/>
                </a:ext>
              </a:extLst>
            </p:cNvPr>
            <p:cNvSpPr txBox="1"/>
            <p:nvPr/>
          </p:nvSpPr>
          <p:spPr>
            <a:xfrm>
              <a:off x="184486" y="6488668"/>
              <a:ext cx="385007" cy="369332"/>
            </a:xfrm>
            <a:prstGeom prst="rect">
              <a:avLst/>
            </a:prstGeom>
            <a:noFill/>
          </p:spPr>
          <p:txBody>
            <a:bodyPr wrap="square" rtlCol="0">
              <a:spAutoFit/>
            </a:bodyPr>
            <a:lstStyle/>
            <a:p>
              <a:r>
                <a:rPr lang="en-US" dirty="0"/>
                <a:t>E</a:t>
              </a:r>
              <a:r>
                <a:rPr lang="en-US" baseline="-25000" dirty="0"/>
                <a:t>0</a:t>
              </a:r>
              <a:endParaRPr lang="en-US" dirty="0"/>
            </a:p>
          </p:txBody>
        </p:sp>
        <p:sp>
          <p:nvSpPr>
            <p:cNvPr id="25" name="TextBox 24">
              <a:extLst>
                <a:ext uri="{FF2B5EF4-FFF2-40B4-BE49-F238E27FC236}">
                  <a16:creationId xmlns:a16="http://schemas.microsoft.com/office/drawing/2014/main" id="{9A82FEAD-031E-4620-A0A9-32CD20FB55FF}"/>
                </a:ext>
              </a:extLst>
            </p:cNvPr>
            <p:cNvSpPr txBox="1"/>
            <p:nvPr/>
          </p:nvSpPr>
          <p:spPr>
            <a:xfrm>
              <a:off x="3605464" y="6184049"/>
              <a:ext cx="2602830" cy="369253"/>
            </a:xfrm>
            <a:prstGeom prst="rect">
              <a:avLst/>
            </a:prstGeom>
            <a:noFill/>
          </p:spPr>
          <p:txBody>
            <a:bodyPr wrap="square" rtlCol="0">
              <a:spAutoFit/>
            </a:bodyPr>
            <a:lstStyle/>
            <a:p>
              <a:r>
                <a:rPr lang="en-US" dirty="0"/>
                <a:t>E</a:t>
              </a:r>
              <a:r>
                <a:rPr lang="en-US" baseline="-25000" dirty="0"/>
                <a:t>11</a:t>
              </a:r>
              <a:r>
                <a:rPr lang="en-US" dirty="0"/>
                <a:t> = h</a:t>
              </a:r>
              <a:r>
                <a:rPr lang="en-US" baseline="30000" dirty="0"/>
                <a:t>2</a:t>
              </a:r>
              <a:r>
                <a:rPr lang="en-US" dirty="0"/>
                <a:t>/8ma</a:t>
              </a:r>
              <a:r>
                <a:rPr lang="en-US" baseline="30000" dirty="0"/>
                <a:t>2</a:t>
              </a:r>
              <a:r>
                <a:rPr lang="en-US" dirty="0"/>
                <a:t> (1+1) = 2E</a:t>
              </a:r>
              <a:r>
                <a:rPr lang="en-US" baseline="-25000" dirty="0"/>
                <a:t>0</a:t>
              </a:r>
              <a:endParaRPr lang="en-US" dirty="0"/>
            </a:p>
          </p:txBody>
        </p:sp>
        <p:sp>
          <p:nvSpPr>
            <p:cNvPr id="26" name="TextBox 25">
              <a:extLst>
                <a:ext uri="{FF2B5EF4-FFF2-40B4-BE49-F238E27FC236}">
                  <a16:creationId xmlns:a16="http://schemas.microsoft.com/office/drawing/2014/main" id="{60F46725-45E7-40E9-B266-926A9E0F9EDA}"/>
                </a:ext>
              </a:extLst>
            </p:cNvPr>
            <p:cNvSpPr txBox="1"/>
            <p:nvPr/>
          </p:nvSpPr>
          <p:spPr>
            <a:xfrm>
              <a:off x="3605464" y="5822576"/>
              <a:ext cx="2249904" cy="369311"/>
            </a:xfrm>
            <a:prstGeom prst="rect">
              <a:avLst/>
            </a:prstGeom>
            <a:noFill/>
          </p:spPr>
          <p:txBody>
            <a:bodyPr wrap="square" rtlCol="0">
              <a:spAutoFit/>
            </a:bodyPr>
            <a:lstStyle/>
            <a:p>
              <a:r>
                <a:rPr lang="en-US" dirty="0"/>
                <a:t>E</a:t>
              </a:r>
              <a:r>
                <a:rPr lang="en-US" baseline="-25000" dirty="0"/>
                <a:t>12</a:t>
              </a:r>
              <a:r>
                <a:rPr lang="en-US" dirty="0"/>
                <a:t> = E</a:t>
              </a:r>
              <a:r>
                <a:rPr lang="en-US" baseline="-25000" dirty="0"/>
                <a:t>21</a:t>
              </a:r>
              <a:r>
                <a:rPr lang="en-US" dirty="0"/>
                <a:t> = 5E</a:t>
              </a:r>
              <a:r>
                <a:rPr lang="en-US" baseline="-25000" dirty="0"/>
                <a:t>0</a:t>
              </a:r>
              <a:endParaRPr lang="en-US" dirty="0"/>
            </a:p>
          </p:txBody>
        </p:sp>
        <p:sp>
          <p:nvSpPr>
            <p:cNvPr id="27" name="TextBox 26">
              <a:extLst>
                <a:ext uri="{FF2B5EF4-FFF2-40B4-BE49-F238E27FC236}">
                  <a16:creationId xmlns:a16="http://schemas.microsoft.com/office/drawing/2014/main" id="{0D741021-B953-4FBB-BDC6-6E114C8DC151}"/>
                </a:ext>
              </a:extLst>
            </p:cNvPr>
            <p:cNvSpPr txBox="1"/>
            <p:nvPr/>
          </p:nvSpPr>
          <p:spPr>
            <a:xfrm>
              <a:off x="3605464" y="5494138"/>
              <a:ext cx="2249904" cy="369311"/>
            </a:xfrm>
            <a:prstGeom prst="rect">
              <a:avLst/>
            </a:prstGeom>
            <a:noFill/>
          </p:spPr>
          <p:txBody>
            <a:bodyPr wrap="square" rtlCol="0">
              <a:spAutoFit/>
            </a:bodyPr>
            <a:lstStyle/>
            <a:p>
              <a:r>
                <a:rPr lang="en-US" dirty="0"/>
                <a:t>E</a:t>
              </a:r>
              <a:r>
                <a:rPr lang="en-US" baseline="-25000" dirty="0"/>
                <a:t>22</a:t>
              </a:r>
              <a:r>
                <a:rPr lang="en-US" dirty="0"/>
                <a:t> = 8E</a:t>
              </a:r>
              <a:r>
                <a:rPr lang="en-US" baseline="-25000" dirty="0"/>
                <a:t>0</a:t>
              </a:r>
              <a:endParaRPr lang="en-US" dirty="0"/>
            </a:p>
          </p:txBody>
        </p:sp>
        <p:cxnSp>
          <p:nvCxnSpPr>
            <p:cNvPr id="28" name="Straight Connector 27">
              <a:extLst>
                <a:ext uri="{FF2B5EF4-FFF2-40B4-BE49-F238E27FC236}">
                  <a16:creationId xmlns:a16="http://schemas.microsoft.com/office/drawing/2014/main" id="{B2250860-CC25-43C8-9B51-0FCE3E1631AF}"/>
                </a:ext>
              </a:extLst>
            </p:cNvPr>
            <p:cNvCxnSpPr/>
            <p:nvPr/>
          </p:nvCxnSpPr>
          <p:spPr>
            <a:xfrm>
              <a:off x="2398295" y="5478034"/>
              <a:ext cx="86627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A6BF9AA-4541-48EB-A353-082082F32CA1}"/>
                </a:ext>
              </a:extLst>
            </p:cNvPr>
            <p:cNvSpPr txBox="1"/>
            <p:nvPr/>
          </p:nvSpPr>
          <p:spPr>
            <a:xfrm>
              <a:off x="3605464" y="5241162"/>
              <a:ext cx="2249904" cy="369311"/>
            </a:xfrm>
            <a:prstGeom prst="rect">
              <a:avLst/>
            </a:prstGeom>
            <a:noFill/>
          </p:spPr>
          <p:txBody>
            <a:bodyPr wrap="square" rtlCol="0">
              <a:spAutoFit/>
            </a:bodyPr>
            <a:lstStyle/>
            <a:p>
              <a:r>
                <a:rPr lang="en-US" dirty="0"/>
                <a:t>E</a:t>
              </a:r>
              <a:r>
                <a:rPr lang="en-US" baseline="-25000" dirty="0"/>
                <a:t>13</a:t>
              </a:r>
              <a:r>
                <a:rPr lang="en-US" dirty="0"/>
                <a:t> = E</a:t>
              </a:r>
              <a:r>
                <a:rPr lang="en-US" baseline="-25000" dirty="0"/>
                <a:t>31</a:t>
              </a:r>
              <a:r>
                <a:rPr lang="en-US" dirty="0"/>
                <a:t> = 10E</a:t>
              </a:r>
              <a:r>
                <a:rPr lang="en-US" baseline="-25000" dirty="0"/>
                <a:t>0</a:t>
              </a:r>
              <a:endParaRPr lang="en-US" dirty="0"/>
            </a:p>
          </p:txBody>
        </p:sp>
        <p:sp>
          <p:nvSpPr>
            <p:cNvPr id="31" name="TextBox 30">
              <a:extLst>
                <a:ext uri="{FF2B5EF4-FFF2-40B4-BE49-F238E27FC236}">
                  <a16:creationId xmlns:a16="http://schemas.microsoft.com/office/drawing/2014/main" id="{9979719C-28A0-4A9B-ACA0-C39BB5793487}"/>
                </a:ext>
              </a:extLst>
            </p:cNvPr>
            <p:cNvSpPr txBox="1"/>
            <p:nvPr/>
          </p:nvSpPr>
          <p:spPr>
            <a:xfrm>
              <a:off x="3605464" y="4912510"/>
              <a:ext cx="2249904" cy="369311"/>
            </a:xfrm>
            <a:prstGeom prst="rect">
              <a:avLst/>
            </a:prstGeom>
            <a:noFill/>
          </p:spPr>
          <p:txBody>
            <a:bodyPr wrap="square" rtlCol="0">
              <a:spAutoFit/>
            </a:bodyPr>
            <a:lstStyle/>
            <a:p>
              <a:r>
                <a:rPr lang="en-US" dirty="0"/>
                <a:t>E</a:t>
              </a:r>
              <a:r>
                <a:rPr lang="en-US" baseline="-25000" dirty="0"/>
                <a:t>23</a:t>
              </a:r>
              <a:r>
                <a:rPr lang="en-US" dirty="0"/>
                <a:t> = E</a:t>
              </a:r>
              <a:r>
                <a:rPr lang="en-US" baseline="-25000" dirty="0"/>
                <a:t>32</a:t>
              </a:r>
              <a:r>
                <a:rPr lang="en-US" dirty="0"/>
                <a:t> = 13E</a:t>
              </a:r>
              <a:r>
                <a:rPr lang="en-US" baseline="-25000" dirty="0"/>
                <a:t>0</a:t>
              </a:r>
              <a:endParaRPr lang="en-US" dirty="0"/>
            </a:p>
          </p:txBody>
        </p:sp>
        <p:sp>
          <p:nvSpPr>
            <p:cNvPr id="32" name="TextBox 31">
              <a:extLst>
                <a:ext uri="{FF2B5EF4-FFF2-40B4-BE49-F238E27FC236}">
                  <a16:creationId xmlns:a16="http://schemas.microsoft.com/office/drawing/2014/main" id="{4F9ED264-29E8-4FFE-B712-37EBA579C3FA}"/>
                </a:ext>
              </a:extLst>
            </p:cNvPr>
            <p:cNvSpPr txBox="1"/>
            <p:nvPr/>
          </p:nvSpPr>
          <p:spPr>
            <a:xfrm>
              <a:off x="3605464" y="4340351"/>
              <a:ext cx="2249904" cy="369311"/>
            </a:xfrm>
            <a:prstGeom prst="rect">
              <a:avLst/>
            </a:prstGeom>
            <a:noFill/>
          </p:spPr>
          <p:txBody>
            <a:bodyPr wrap="square" rtlCol="0">
              <a:spAutoFit/>
            </a:bodyPr>
            <a:lstStyle/>
            <a:p>
              <a:r>
                <a:rPr lang="en-US" dirty="0"/>
                <a:t>E</a:t>
              </a:r>
              <a:r>
                <a:rPr lang="en-US" baseline="-25000" dirty="0"/>
                <a:t>14</a:t>
              </a:r>
              <a:r>
                <a:rPr lang="en-US" dirty="0"/>
                <a:t> = E</a:t>
              </a:r>
              <a:r>
                <a:rPr lang="en-US" baseline="-25000" dirty="0"/>
                <a:t>41</a:t>
              </a:r>
              <a:r>
                <a:rPr lang="en-US" dirty="0"/>
                <a:t> = 17E</a:t>
              </a:r>
              <a:r>
                <a:rPr lang="en-US" baseline="-25000" dirty="0"/>
                <a:t>0</a:t>
              </a:r>
              <a:endParaRPr lang="en-US" dirty="0"/>
            </a:p>
          </p:txBody>
        </p:sp>
        <p:sp>
          <p:nvSpPr>
            <p:cNvPr id="33" name="TextBox 32">
              <a:extLst>
                <a:ext uri="{FF2B5EF4-FFF2-40B4-BE49-F238E27FC236}">
                  <a16:creationId xmlns:a16="http://schemas.microsoft.com/office/drawing/2014/main" id="{20578A2B-00ED-4625-8991-90CD1A7AAAEC}"/>
                </a:ext>
              </a:extLst>
            </p:cNvPr>
            <p:cNvSpPr txBox="1"/>
            <p:nvPr/>
          </p:nvSpPr>
          <p:spPr>
            <a:xfrm>
              <a:off x="3605464" y="4086271"/>
              <a:ext cx="2249904" cy="369311"/>
            </a:xfrm>
            <a:prstGeom prst="rect">
              <a:avLst/>
            </a:prstGeom>
            <a:noFill/>
          </p:spPr>
          <p:txBody>
            <a:bodyPr wrap="square" rtlCol="0">
              <a:spAutoFit/>
            </a:bodyPr>
            <a:lstStyle/>
            <a:p>
              <a:r>
                <a:rPr lang="en-US" dirty="0"/>
                <a:t>E</a:t>
              </a:r>
              <a:r>
                <a:rPr lang="en-US" baseline="-25000" dirty="0"/>
                <a:t>33</a:t>
              </a:r>
              <a:r>
                <a:rPr lang="en-US" dirty="0"/>
                <a:t> = 18E</a:t>
              </a:r>
              <a:r>
                <a:rPr lang="en-US" baseline="-25000" dirty="0"/>
                <a:t>0</a:t>
              </a:r>
              <a:endParaRPr lang="en-US" dirty="0"/>
            </a:p>
          </p:txBody>
        </p:sp>
        <p:sp>
          <p:nvSpPr>
            <p:cNvPr id="34" name="TextBox 33">
              <a:extLst>
                <a:ext uri="{FF2B5EF4-FFF2-40B4-BE49-F238E27FC236}">
                  <a16:creationId xmlns:a16="http://schemas.microsoft.com/office/drawing/2014/main" id="{237BF1A6-9D68-4BD2-BF45-E94458201C9E}"/>
                </a:ext>
              </a:extLst>
            </p:cNvPr>
            <p:cNvSpPr txBox="1"/>
            <p:nvPr/>
          </p:nvSpPr>
          <p:spPr>
            <a:xfrm>
              <a:off x="3605464" y="3858127"/>
              <a:ext cx="2249904" cy="369311"/>
            </a:xfrm>
            <a:prstGeom prst="rect">
              <a:avLst/>
            </a:prstGeom>
            <a:noFill/>
          </p:spPr>
          <p:txBody>
            <a:bodyPr wrap="square" rtlCol="0">
              <a:spAutoFit/>
            </a:bodyPr>
            <a:lstStyle/>
            <a:p>
              <a:r>
                <a:rPr lang="en-US" dirty="0"/>
                <a:t>E</a:t>
              </a:r>
              <a:r>
                <a:rPr lang="en-US" baseline="-25000" dirty="0"/>
                <a:t>24</a:t>
              </a:r>
              <a:r>
                <a:rPr lang="en-US" dirty="0"/>
                <a:t> = E</a:t>
              </a:r>
              <a:r>
                <a:rPr lang="en-US" baseline="-25000" dirty="0"/>
                <a:t>42</a:t>
              </a:r>
              <a:r>
                <a:rPr lang="en-US" dirty="0"/>
                <a:t> = 20E</a:t>
              </a:r>
              <a:r>
                <a:rPr lang="en-US" baseline="-25000" dirty="0"/>
                <a:t>0</a:t>
              </a:r>
              <a:endParaRPr lang="en-US" dirty="0"/>
            </a:p>
          </p:txBody>
        </p:sp>
        <p:sp>
          <p:nvSpPr>
            <p:cNvPr id="35" name="TextBox 34">
              <a:extLst>
                <a:ext uri="{FF2B5EF4-FFF2-40B4-BE49-F238E27FC236}">
                  <a16:creationId xmlns:a16="http://schemas.microsoft.com/office/drawing/2014/main" id="{8F2B51CD-6CF7-4756-86C6-1C3F621617A6}"/>
                </a:ext>
              </a:extLst>
            </p:cNvPr>
            <p:cNvSpPr txBox="1"/>
            <p:nvPr/>
          </p:nvSpPr>
          <p:spPr>
            <a:xfrm>
              <a:off x="3605464" y="3055848"/>
              <a:ext cx="2249904" cy="369311"/>
            </a:xfrm>
            <a:prstGeom prst="rect">
              <a:avLst/>
            </a:prstGeom>
            <a:noFill/>
          </p:spPr>
          <p:txBody>
            <a:bodyPr wrap="square" rtlCol="0">
              <a:spAutoFit/>
            </a:bodyPr>
            <a:lstStyle/>
            <a:p>
              <a:r>
                <a:rPr lang="en-US" dirty="0"/>
                <a:t>E</a:t>
              </a:r>
              <a:r>
                <a:rPr lang="en-US" baseline="-25000" dirty="0"/>
                <a:t>34</a:t>
              </a:r>
              <a:r>
                <a:rPr lang="en-US" dirty="0"/>
                <a:t> = E</a:t>
              </a:r>
              <a:r>
                <a:rPr lang="en-US" baseline="-25000" dirty="0"/>
                <a:t>43</a:t>
              </a:r>
              <a:r>
                <a:rPr lang="en-US" dirty="0"/>
                <a:t> = 25E</a:t>
              </a:r>
              <a:r>
                <a:rPr lang="en-US" baseline="-25000" dirty="0"/>
                <a:t>0</a:t>
              </a:r>
              <a:endParaRPr lang="en-US" dirty="0"/>
            </a:p>
          </p:txBody>
        </p:sp>
      </p:grpSp>
      <p:grpSp>
        <p:nvGrpSpPr>
          <p:cNvPr id="42" name="Group 41">
            <a:extLst>
              <a:ext uri="{FF2B5EF4-FFF2-40B4-BE49-F238E27FC236}">
                <a16:creationId xmlns:a16="http://schemas.microsoft.com/office/drawing/2014/main" id="{FF2CC9A2-920B-45A3-B4CE-56FB2D03DB04}"/>
              </a:ext>
            </a:extLst>
          </p:cNvPr>
          <p:cNvGrpSpPr/>
          <p:nvPr/>
        </p:nvGrpSpPr>
        <p:grpSpPr>
          <a:xfrm>
            <a:off x="2133601" y="6176209"/>
            <a:ext cx="152400" cy="369311"/>
            <a:chOff x="8919411" y="5494138"/>
            <a:chExt cx="152400" cy="369311"/>
          </a:xfrm>
        </p:grpSpPr>
        <p:cxnSp>
          <p:nvCxnSpPr>
            <p:cNvPr id="38" name="Straight Arrow Connector 37">
              <a:extLst>
                <a:ext uri="{FF2B5EF4-FFF2-40B4-BE49-F238E27FC236}">
                  <a16:creationId xmlns:a16="http://schemas.microsoft.com/office/drawing/2014/main" id="{535B9799-1A0F-459D-BFA4-7A38E8AF0071}"/>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AFE550-56C9-4BE0-A4D9-EF623EECA2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B4E4DD72-3845-4886-A9DE-D9ACA59B0CA1}"/>
              </a:ext>
            </a:extLst>
          </p:cNvPr>
          <p:cNvGrpSpPr/>
          <p:nvPr/>
        </p:nvGrpSpPr>
        <p:grpSpPr>
          <a:xfrm>
            <a:off x="1495927" y="5814738"/>
            <a:ext cx="152400" cy="369311"/>
            <a:chOff x="8919411" y="5494138"/>
            <a:chExt cx="152400" cy="369311"/>
          </a:xfrm>
        </p:grpSpPr>
        <p:cxnSp>
          <p:nvCxnSpPr>
            <p:cNvPr id="45" name="Straight Arrow Connector 44">
              <a:extLst>
                <a:ext uri="{FF2B5EF4-FFF2-40B4-BE49-F238E27FC236}">
                  <a16:creationId xmlns:a16="http://schemas.microsoft.com/office/drawing/2014/main" id="{EA6F7956-4E81-4FF7-BC37-7DE9E8DB3D6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12D322-5F3B-458E-813D-FACC42B7AE3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5738DBE-D0D7-412A-BE20-6B2675898F4A}"/>
              </a:ext>
            </a:extLst>
          </p:cNvPr>
          <p:cNvGrpSpPr/>
          <p:nvPr/>
        </p:nvGrpSpPr>
        <p:grpSpPr>
          <a:xfrm>
            <a:off x="2755232" y="5814738"/>
            <a:ext cx="152400" cy="369311"/>
            <a:chOff x="8919411" y="5494138"/>
            <a:chExt cx="152400" cy="369311"/>
          </a:xfrm>
        </p:grpSpPr>
        <p:cxnSp>
          <p:nvCxnSpPr>
            <p:cNvPr id="48" name="Straight Arrow Connector 47">
              <a:extLst>
                <a:ext uri="{FF2B5EF4-FFF2-40B4-BE49-F238E27FC236}">
                  <a16:creationId xmlns:a16="http://schemas.microsoft.com/office/drawing/2014/main" id="{721FFEC0-0128-49CC-90DF-3A72557ECBC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32EB0F9-C92A-46F1-9264-200F14C1469B}"/>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2DEC2CF-6FC7-4FC8-95EF-0E8C9869CD21}"/>
              </a:ext>
            </a:extLst>
          </p:cNvPr>
          <p:cNvGrpSpPr/>
          <p:nvPr/>
        </p:nvGrpSpPr>
        <p:grpSpPr>
          <a:xfrm>
            <a:off x="2133601" y="5425817"/>
            <a:ext cx="152400" cy="369311"/>
            <a:chOff x="8919411" y="5494138"/>
            <a:chExt cx="152400" cy="369311"/>
          </a:xfrm>
        </p:grpSpPr>
        <p:cxnSp>
          <p:nvCxnSpPr>
            <p:cNvPr id="51" name="Straight Arrow Connector 50">
              <a:extLst>
                <a:ext uri="{FF2B5EF4-FFF2-40B4-BE49-F238E27FC236}">
                  <a16:creationId xmlns:a16="http://schemas.microsoft.com/office/drawing/2014/main" id="{5876BA13-9A08-4ED8-9033-7295E5832DB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C17485-67E4-4975-BA5A-D387707C1EDF}"/>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E1F4B0C-5FBF-4106-A54B-26A67D42F5BD}"/>
              </a:ext>
            </a:extLst>
          </p:cNvPr>
          <p:cNvGrpSpPr/>
          <p:nvPr/>
        </p:nvGrpSpPr>
        <p:grpSpPr>
          <a:xfrm>
            <a:off x="1499942" y="5293125"/>
            <a:ext cx="152400" cy="369311"/>
            <a:chOff x="8919411" y="5494138"/>
            <a:chExt cx="152400" cy="369311"/>
          </a:xfrm>
        </p:grpSpPr>
        <p:cxnSp>
          <p:nvCxnSpPr>
            <p:cNvPr id="54" name="Straight Arrow Connector 53">
              <a:extLst>
                <a:ext uri="{FF2B5EF4-FFF2-40B4-BE49-F238E27FC236}">
                  <a16:creationId xmlns:a16="http://schemas.microsoft.com/office/drawing/2014/main" id="{5EBDFB00-79CB-4E54-868E-9BE2023336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00D2CA-3E98-41A6-9DAF-28CFE839477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3EDA3D7-47D0-4349-BD04-EDD3A334A33A}"/>
              </a:ext>
            </a:extLst>
          </p:cNvPr>
          <p:cNvGrpSpPr/>
          <p:nvPr/>
        </p:nvGrpSpPr>
        <p:grpSpPr>
          <a:xfrm>
            <a:off x="2751219" y="5285699"/>
            <a:ext cx="152400" cy="369311"/>
            <a:chOff x="8919411" y="5494138"/>
            <a:chExt cx="152400" cy="369311"/>
          </a:xfrm>
        </p:grpSpPr>
        <p:cxnSp>
          <p:nvCxnSpPr>
            <p:cNvPr id="57" name="Straight Arrow Connector 56">
              <a:extLst>
                <a:ext uri="{FF2B5EF4-FFF2-40B4-BE49-F238E27FC236}">
                  <a16:creationId xmlns:a16="http://schemas.microsoft.com/office/drawing/2014/main" id="{6966F36C-AFE6-4440-BCF1-0434E087CB4A}"/>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F9E5D45-11F9-49F7-98F1-F7FB938DC63D}"/>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F83AFC61-D9EA-4263-87E2-39581245913D}"/>
              </a:ext>
            </a:extLst>
          </p:cNvPr>
          <p:cNvGrpSpPr/>
          <p:nvPr/>
        </p:nvGrpSpPr>
        <p:grpSpPr>
          <a:xfrm>
            <a:off x="2137612" y="4162754"/>
            <a:ext cx="152400" cy="369311"/>
            <a:chOff x="8919411" y="5494138"/>
            <a:chExt cx="152400" cy="369311"/>
          </a:xfrm>
        </p:grpSpPr>
        <p:cxnSp>
          <p:nvCxnSpPr>
            <p:cNvPr id="60" name="Straight Arrow Connector 59">
              <a:extLst>
                <a:ext uri="{FF2B5EF4-FFF2-40B4-BE49-F238E27FC236}">
                  <a16:creationId xmlns:a16="http://schemas.microsoft.com/office/drawing/2014/main" id="{D70FA7B8-FD22-49A8-B4B8-6B7033D71EA7}"/>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948B56-2F47-4DAD-9999-EE3247D3F270}"/>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AAC4751-4BAB-47C2-9029-68FDA4B52973}"/>
              </a:ext>
            </a:extLst>
          </p:cNvPr>
          <p:cNvGrpSpPr/>
          <p:nvPr/>
        </p:nvGrpSpPr>
        <p:grpSpPr>
          <a:xfrm>
            <a:off x="1499942" y="4323350"/>
            <a:ext cx="152400" cy="369311"/>
            <a:chOff x="8919411" y="5494138"/>
            <a:chExt cx="152400" cy="369311"/>
          </a:xfrm>
        </p:grpSpPr>
        <p:cxnSp>
          <p:nvCxnSpPr>
            <p:cNvPr id="63" name="Straight Arrow Connector 62">
              <a:extLst>
                <a:ext uri="{FF2B5EF4-FFF2-40B4-BE49-F238E27FC236}">
                  <a16:creationId xmlns:a16="http://schemas.microsoft.com/office/drawing/2014/main" id="{98099A2E-F0C8-415C-AA81-4916B454B73D}"/>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9CB9ECD-CEFD-4C87-B95D-87F9A6AE57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5CA84BFA-B9CC-4677-96D3-518199736AD6}"/>
              </a:ext>
            </a:extLst>
          </p:cNvPr>
          <p:cNvGrpSpPr/>
          <p:nvPr/>
        </p:nvGrpSpPr>
        <p:grpSpPr>
          <a:xfrm>
            <a:off x="2751219" y="4309051"/>
            <a:ext cx="152400" cy="369311"/>
            <a:chOff x="8919411" y="5494138"/>
            <a:chExt cx="152400" cy="369311"/>
          </a:xfrm>
        </p:grpSpPr>
        <p:cxnSp>
          <p:nvCxnSpPr>
            <p:cNvPr id="66" name="Straight Arrow Connector 65">
              <a:extLst>
                <a:ext uri="{FF2B5EF4-FFF2-40B4-BE49-F238E27FC236}">
                  <a16:creationId xmlns:a16="http://schemas.microsoft.com/office/drawing/2014/main" id="{F204398C-CD7A-431A-B77C-A9AB9E84E79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D8FB50D-2C67-4354-8C58-CB93D346F272}"/>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77E3E67A-7F6C-4E0F-8837-8ED2743FB8DC}"/>
              </a:ext>
            </a:extLst>
          </p:cNvPr>
          <p:cNvGrpSpPr/>
          <p:nvPr/>
        </p:nvGrpSpPr>
        <p:grpSpPr>
          <a:xfrm>
            <a:off x="1503947" y="3954293"/>
            <a:ext cx="152400" cy="369311"/>
            <a:chOff x="8919411" y="5494138"/>
            <a:chExt cx="152400" cy="369311"/>
          </a:xfrm>
        </p:grpSpPr>
        <p:cxnSp>
          <p:nvCxnSpPr>
            <p:cNvPr id="69" name="Straight Arrow Connector 68">
              <a:extLst>
                <a:ext uri="{FF2B5EF4-FFF2-40B4-BE49-F238E27FC236}">
                  <a16:creationId xmlns:a16="http://schemas.microsoft.com/office/drawing/2014/main" id="{BEE0344A-08AB-456C-89D7-3C5B0F85735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927B979-3D2E-402F-AF68-04BE4C9D6FEA}"/>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DBF2F87-7CDB-469E-86CE-57005F123721}"/>
              </a:ext>
            </a:extLst>
          </p:cNvPr>
          <p:cNvGrpSpPr/>
          <p:nvPr/>
        </p:nvGrpSpPr>
        <p:grpSpPr>
          <a:xfrm>
            <a:off x="2751219" y="3954375"/>
            <a:ext cx="152400" cy="369311"/>
            <a:chOff x="8919411" y="5494138"/>
            <a:chExt cx="152400" cy="369311"/>
          </a:xfrm>
        </p:grpSpPr>
        <p:cxnSp>
          <p:nvCxnSpPr>
            <p:cNvPr id="72" name="Straight Arrow Connector 71">
              <a:extLst>
                <a:ext uri="{FF2B5EF4-FFF2-40B4-BE49-F238E27FC236}">
                  <a16:creationId xmlns:a16="http://schemas.microsoft.com/office/drawing/2014/main" id="{068B22A6-67C9-4E8C-A15C-72616BE743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A831346-D983-4F62-BA17-09B41724AA38}"/>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F22D0AE2-D251-4874-887E-A3FEB9F1D4F2}"/>
              </a:ext>
            </a:extLst>
          </p:cNvPr>
          <p:cNvSpPr txBox="1"/>
          <p:nvPr/>
        </p:nvSpPr>
        <p:spPr>
          <a:xfrm>
            <a:off x="6208294" y="4376005"/>
            <a:ext cx="5775149" cy="1815882"/>
          </a:xfrm>
          <a:prstGeom prst="rect">
            <a:avLst/>
          </a:prstGeom>
          <a:noFill/>
        </p:spPr>
        <p:txBody>
          <a:bodyPr wrap="square" rtlCol="0">
            <a:spAutoFit/>
          </a:bodyPr>
          <a:lstStyle/>
          <a:p>
            <a:r>
              <a:rPr lang="en-US" sz="2800" dirty="0"/>
              <a:t>This approach also answers part c, though the limit of 2 e</a:t>
            </a:r>
            <a:r>
              <a:rPr lang="en-US" sz="2800" baseline="30000" dirty="0"/>
              <a:t>-</a:t>
            </a:r>
            <a:r>
              <a:rPr lang="en-US" sz="2800" dirty="0"/>
              <a:t> per pi orbital should keep you from making useless calculations. </a:t>
            </a:r>
          </a:p>
        </p:txBody>
      </p:sp>
    </p:spTree>
    <p:extLst>
      <p:ext uri="{BB962C8B-B14F-4D97-AF65-F5344CB8AC3E}">
        <p14:creationId xmlns:p14="http://schemas.microsoft.com/office/powerpoint/2010/main" val="33729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TotalTime>
  <Words>883</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Week 2 Recitation</vt:lpstr>
      <vt:lpstr>Objectives</vt:lpstr>
      <vt:lpstr>Concept Check</vt:lpstr>
      <vt:lpstr>Particle-in-a-Box Examples</vt:lpstr>
      <vt:lpstr>Data</vt:lpstr>
      <vt:lpstr>Questions?</vt:lpstr>
      <vt:lpstr>Q1</vt:lpstr>
      <vt:lpstr>Q2</vt:lpstr>
      <vt:lpstr>Q2 cont.</vt:lpstr>
      <vt:lpstr>Q2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Recitation</dc:title>
  <dc:creator>13303</dc:creator>
  <cp:lastModifiedBy>13303</cp:lastModifiedBy>
  <cp:revision>454</cp:revision>
  <dcterms:created xsi:type="dcterms:W3CDTF">2020-10-19T13:36:20Z</dcterms:created>
  <dcterms:modified xsi:type="dcterms:W3CDTF">2021-01-25T19:57:50Z</dcterms:modified>
</cp:coreProperties>
</file>