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57" r:id="rId4"/>
    <p:sldId id="289" r:id="rId5"/>
    <p:sldId id="259" r:id="rId6"/>
    <p:sldId id="264" r:id="rId7"/>
    <p:sldId id="288" r:id="rId8"/>
    <p:sldId id="29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303" initials="1" lastIdx="1" clrIdx="0">
    <p:extLst>
      <p:ext uri="{19B8F6BF-5375-455C-9EA6-DF929625EA0E}">
        <p15:presenceInfo xmlns:p15="http://schemas.microsoft.com/office/powerpoint/2012/main" userId="133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325" autoAdjust="0"/>
  </p:normalViewPr>
  <p:slideViewPr>
    <p:cSldViewPr snapToGrid="0">
      <p:cViewPr varScale="1">
        <p:scale>
          <a:sx n="51" d="100"/>
          <a:sy n="51" d="100"/>
        </p:scale>
        <p:origin x="11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FD492-C1EE-4F77-8B6D-5715DFA0F46A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C65D4-6021-4487-8724-BA1301C0FD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1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7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3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3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260-175B-49EB-A4B6-B6BDA5425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2537-373D-4A1B-9DFA-BAB3275F4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BC1B-842F-49FA-9F03-23845020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E5F0-8ECD-47A6-BCCA-34B8812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7460-DECD-4C2E-8F7C-3778571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3B94-2EC7-4A28-9A89-1460C8C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61448-CCC0-4E0F-B5C8-BAD38F73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DD7F-647D-4BA5-91C0-5A1E1A01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9020-3839-47BC-BB91-4B943A33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3D5B-7B10-4062-8926-70A602DB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438A-F758-4786-95E3-FDC47872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6E66-136E-4E56-9A99-C12041CC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E8F7-2F8F-445F-A8BB-35B3C065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7D9D5-3FEA-43EF-AC02-E1CAA789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903A-C274-4337-A3E2-4306D54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419-C136-48C2-8557-C7BAFB16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10E2-4D35-4371-AF88-F66484F6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044C-B2E7-4413-820B-A43726BE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D2E2-3B58-462D-A9F5-7943F8BB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E829-CF1C-4CAA-B16F-D4DCF6B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2356-9CFA-4B9A-9A5B-2AC6D7A0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334D-2E5E-42FA-8B0C-09C961C5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CE32-DEAE-42DA-A5EE-5FE6D34A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DF95-E377-4C59-82EE-9145097D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5A2E-430B-4717-9E7B-48B167AA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2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08BF-40B0-4F28-BDEC-3870DBE7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2587-38B2-41D9-9376-87505252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7F8B-EB2B-4302-AED7-C5F8674B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887A4-10E4-407C-B59E-3430E1DB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A74C7-21E1-423B-9649-543E1B8D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9A84-DD47-42D7-82E5-FE3BDC67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3236-AEE2-41A8-ABF2-CB626AC8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C508-3DFB-40CF-882F-418EBF7C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4127-2245-40CE-A0C7-11D14F2E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8DCD8-9F8B-49E9-8204-CBA845033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2F2E4-5DD6-41CC-9F8B-E2B88C4B8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B3CAF-A0D5-4A3A-9F2E-DFAD1A62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79432-8F9A-42B7-8DF1-0AE1E5E1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76B76-4E3C-4D00-8016-A3E4EB29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611F-F312-401E-8C39-CA154F2B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41799-4BB1-4072-BFF6-0B02F246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2029-3958-42DE-9F09-A0292945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EFB1C-7C53-4FFB-BDA5-32B8DA92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7E0F6-01B9-4264-810B-910E1068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F8B80-5C28-41FB-B4FA-08283F5F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79C2-39CA-47EC-BF69-CD7D39A0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26CE-336A-4DCB-8B81-10C0AF69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7B38-666E-49BA-9B85-85463EA9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6986A-10DD-4020-BF17-DCB501B8A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2A9A9-5B52-4DE3-90A2-C4D9F433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D8C8-148D-42C6-B50C-545DB000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568DA-2137-4514-BC17-8176AEBD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DB6-AC6F-459A-8CB0-7BC8F41C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7155A-2D57-42BB-B9E7-8C0BBA0C7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620F-F0BC-4F49-8E48-A901BA43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8409E-FC5B-496D-90D0-44BC8D14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FF43-15AF-4251-8709-2CD2E063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57AB7-CB1A-474C-B787-9FECD8C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0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665E3-1A9D-4E07-804B-28F891A6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1C54C-201E-4098-A436-0FCEFAA1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2434-C4F7-4C41-A9FB-EBE4F1C4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D17A-513D-4149-9851-625D4A43AB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76FF-A12D-4E11-AF94-A4090A9EA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7464-5624-41D7-8475-F801A46D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420A-8B61-454D-B78E-5A29869FB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E3DF-4FDD-4A8A-9D79-F3F4FD818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BIOCHEM 5722</a:t>
            </a:r>
          </a:p>
          <a:p>
            <a:r>
              <a:rPr lang="en-US" dirty="0"/>
              <a:t>Molecular orbitals and biochemistry</a:t>
            </a:r>
          </a:p>
        </p:txBody>
      </p:sp>
    </p:spTree>
    <p:extLst>
      <p:ext uri="{BB962C8B-B14F-4D97-AF65-F5344CB8AC3E}">
        <p14:creationId xmlns:p14="http://schemas.microsoft.com/office/powerpoint/2010/main" val="23688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1582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0570-77BF-41EA-BA0D-D6E33F65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772" y="2886685"/>
            <a:ext cx="8452455" cy="108463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Work through the recitation questions on Carmen.</a:t>
            </a:r>
          </a:p>
          <a:p>
            <a:pPr marL="514350" indent="-514350" algn="just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Introduce concepts relevant to the practice problems.</a:t>
            </a:r>
          </a:p>
        </p:txBody>
      </p:sp>
    </p:spTree>
    <p:extLst>
      <p:ext uri="{BB962C8B-B14F-4D97-AF65-F5344CB8AC3E}">
        <p14:creationId xmlns:p14="http://schemas.microsoft.com/office/powerpoint/2010/main" val="1764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CD2B-E461-45DC-9EFA-D241DF25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2"/>
            <a:ext cx="10515600" cy="66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Molecular Orbitals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9C1F-4392-4B87-916E-BAFA1B1D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56" y="847494"/>
            <a:ext cx="11944288" cy="5900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Recall: Electrons exhibit particle- and wave-like properties (de Broglie).</a:t>
            </a:r>
          </a:p>
          <a:p>
            <a:pPr marL="0" indent="0" algn="just">
              <a:buNone/>
            </a:pPr>
            <a:r>
              <a:rPr lang="en-US" dirty="0"/>
              <a:t>Recall: Waves exhibit periodicity, meaning they have phase(t).</a:t>
            </a:r>
          </a:p>
          <a:p>
            <a:pPr marL="0" indent="0" algn="just">
              <a:buNone/>
            </a:pPr>
            <a:r>
              <a:rPr lang="en-US" dirty="0"/>
              <a:t>Recall: Molecular orbitals result from a linear combination of atomic orbitals.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15627F-B2DB-4701-A7F5-0E7B04B29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20" y="2828819"/>
            <a:ext cx="2500755" cy="12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ase Difference and Phase Shift in an AC Circuit">
            <a:extLst>
              <a:ext uri="{FF2B5EF4-FFF2-40B4-BE49-F238E27FC236}">
                <a16:creationId xmlns:a16="http://schemas.microsoft.com/office/drawing/2014/main" id="{035591A7-741C-4364-8545-7F1521646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0" y="4434620"/>
            <a:ext cx="4354853" cy="19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ysical intuition behind negative values for wave function? - Chemistry  Stack Exchange">
            <a:extLst>
              <a:ext uri="{FF2B5EF4-FFF2-40B4-BE49-F238E27FC236}">
                <a16:creationId xmlns:a16="http://schemas.microsoft.com/office/drawing/2014/main" id="{7C8CC1E9-801C-4ED3-A0F8-709E4756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391" y="2339928"/>
            <a:ext cx="6402387" cy="418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6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CD2B-E461-45DC-9EFA-D241DF25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2"/>
            <a:ext cx="10515600" cy="66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Molecular Orbitals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9C1F-4392-4B87-916E-BAFA1B1D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56" y="847494"/>
            <a:ext cx="11944288" cy="5900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Concept Check: Consider two fully conjugated polyene chains (C</a:t>
            </a:r>
            <a:r>
              <a:rPr lang="en-US" baseline="-25000" dirty="0"/>
              <a:t>n</a:t>
            </a:r>
            <a:r>
              <a:rPr lang="en-US" dirty="0"/>
              <a:t>H</a:t>
            </a:r>
            <a:r>
              <a:rPr lang="en-US" baseline="-25000" dirty="0"/>
              <a:t>n+2</a:t>
            </a:r>
            <a:r>
              <a:rPr lang="en-US" dirty="0"/>
              <a:t>).</a:t>
            </a:r>
          </a:p>
          <a:p>
            <a:pPr marL="514350" indent="-514350" algn="just">
              <a:buAutoNum type="alphaLcParenR"/>
            </a:pPr>
            <a:r>
              <a:rPr lang="en-US" dirty="0"/>
              <a:t>Which system will be excited by longer wavelength light?</a:t>
            </a:r>
          </a:p>
          <a:p>
            <a:pPr marL="514350" indent="-514350" algn="just">
              <a:buAutoNum type="alphaLcParenR"/>
            </a:pPr>
            <a:r>
              <a:rPr lang="en-US" dirty="0"/>
              <a:t>How can you connect this to the MO diagrams and the figure shown below?</a:t>
            </a:r>
          </a:p>
        </p:txBody>
      </p:sp>
      <p:pic>
        <p:nvPicPr>
          <p:cNvPr id="1034" name="Picture 10" descr="Physical intuition behind negative values for wave function? - Chemistry  Stack Exchange">
            <a:extLst>
              <a:ext uri="{FF2B5EF4-FFF2-40B4-BE49-F238E27FC236}">
                <a16:creationId xmlns:a16="http://schemas.microsoft.com/office/drawing/2014/main" id="{7C8CC1E9-801C-4ED3-A0F8-709E4756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06" y="2368503"/>
            <a:ext cx="6402387" cy="418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42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ACFC-70A2-40C3-88CE-B6AE1D9B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2766218"/>
            <a:ext cx="2759242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5196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892CC-DA7A-42DC-BD29-4894005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010654"/>
            <a:ext cx="11919284" cy="56949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a protein, a basic structural unit is the amide linkage, -</a:t>
            </a:r>
            <a:r>
              <a:rPr lang="en-US" dirty="0" err="1"/>
              <a:t>C</a:t>
            </a:r>
            <a:r>
              <a:rPr lang="en-US" baseline="-25000" dirty="0" err="1"/>
              <a:t>ɑ</a:t>
            </a:r>
            <a:r>
              <a:rPr lang="en-US" dirty="0"/>
              <a:t>-C(O)-N-</a:t>
            </a:r>
            <a:r>
              <a:rPr lang="en-US" dirty="0" err="1"/>
              <a:t>C</a:t>
            </a:r>
            <a:r>
              <a:rPr lang="en-US" baseline="-25000" dirty="0" err="1"/>
              <a:t>ɑ</a:t>
            </a:r>
            <a:r>
              <a:rPr lang="en-US" dirty="0"/>
              <a:t>-, where </a:t>
            </a:r>
            <a:r>
              <a:rPr lang="en-US" dirty="0" err="1"/>
              <a:t>C</a:t>
            </a:r>
            <a:r>
              <a:rPr lang="en-US" baseline="-25000" dirty="0" err="1"/>
              <a:t>ɑ</a:t>
            </a:r>
            <a:r>
              <a:rPr lang="en-US" baseline="-25000" dirty="0"/>
              <a:t> </a:t>
            </a:r>
            <a:r>
              <a:rPr lang="en-US" dirty="0"/>
              <a:t>represents a carbon at the ɑ position to the carbonyl group. A key clue to the solution of the three-dimensional structure of proteins was the realization that the six atoms shown lie in a plane.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lphaLcParenR"/>
            </a:pPr>
            <a:r>
              <a:rPr lang="en-US" dirty="0"/>
              <a:t>Explain why the planar structure is expected.</a:t>
            </a:r>
          </a:p>
          <a:p>
            <a:pPr marL="514350" indent="-514350" algn="just">
              <a:buAutoNum type="alphaLcParenR"/>
            </a:pPr>
            <a:r>
              <a:rPr lang="en-US" dirty="0"/>
              <a:t>What are the expected bond angles between adjacent bonds?</a:t>
            </a:r>
          </a:p>
          <a:p>
            <a:pPr marL="514350" indent="-514350" algn="just">
              <a:buAutoNum type="alphaLcParenR"/>
            </a:pPr>
            <a:r>
              <a:rPr lang="en-US" dirty="0"/>
              <a:t>Can you propose sketches of any molecular orbitals, and how many electrons are available to participate in </a:t>
            </a:r>
            <a:r>
              <a:rPr lang="el-GR" dirty="0"/>
              <a:t>π</a:t>
            </a:r>
            <a:r>
              <a:rPr lang="en-US" dirty="0"/>
              <a:t>-type molecular orbitals.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289296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892CC-DA7A-42DC-BD29-4894005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010654"/>
            <a:ext cx="11919284" cy="56949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nucleic acid-base adenine is a planar aromatic molecule containing 70 electrons, of which 20 are core electrons. The </a:t>
            </a:r>
            <a:r>
              <a:rPr lang="el-GR" dirty="0"/>
              <a:t>σ</a:t>
            </a:r>
            <a:r>
              <a:rPr lang="en-US" dirty="0"/>
              <a:t> bonding around each aromatic C and N can be represented by sp</a:t>
            </a:r>
            <a:r>
              <a:rPr lang="en-US" baseline="30000" dirty="0"/>
              <a:t>2</a:t>
            </a:r>
            <a:r>
              <a:rPr lang="en-US" dirty="0"/>
              <a:t> hybrid orbitals.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lphaLcParenR"/>
            </a:pPr>
            <a:r>
              <a:rPr lang="en-US" dirty="0"/>
              <a:t>How many electrons are there in the conjugated system? State which atoms contribute one or two electrons.</a:t>
            </a:r>
          </a:p>
          <a:p>
            <a:pPr marL="514350" indent="-514350" algn="just">
              <a:buAutoNum type="alphaLcParenR"/>
            </a:pPr>
            <a:r>
              <a:rPr lang="en-US" dirty="0"/>
              <a:t>How many bonding and </a:t>
            </a:r>
            <a:r>
              <a:rPr lang="en-US"/>
              <a:t>antibonding MOs </a:t>
            </a:r>
            <a:r>
              <a:rPr lang="en-US" dirty="0"/>
              <a:t>are there in adenine if we consider linear combinations of 2s and 2p AOs only?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Q2</a:t>
            </a:r>
          </a:p>
        </p:txBody>
      </p:sp>
      <p:pic>
        <p:nvPicPr>
          <p:cNvPr id="2050" name="Picture 2" descr="Adenine - Wikipedia">
            <a:extLst>
              <a:ext uri="{FF2B5EF4-FFF2-40B4-BE49-F238E27FC236}">
                <a16:creationId xmlns:a16="http://schemas.microsoft.com/office/drawing/2014/main" id="{912571D0-8436-433A-9118-640F554CB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04" y="2309812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892CC-DA7A-42DC-BD29-4894005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010654"/>
            <a:ext cx="11919284" cy="56949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lphaLcParenR"/>
            </a:pPr>
            <a:r>
              <a:rPr lang="en-US" dirty="0"/>
              <a:t>Space</a:t>
            </a:r>
          </a:p>
          <a:p>
            <a:pPr marL="514350" indent="-514350" algn="just">
              <a:buAutoNum type="alphaLcParenR"/>
            </a:pPr>
            <a:r>
              <a:rPr lang="en-US" dirty="0"/>
              <a:t>Space</a:t>
            </a:r>
          </a:p>
          <a:p>
            <a:pPr marL="514350" indent="-514350" algn="just">
              <a:buFont typeface="Arial" panose="020B0604020202020204" pitchFamily="34" charset="0"/>
              <a:buAutoNum type="alphaLcParenR"/>
            </a:pPr>
            <a:r>
              <a:rPr lang="en-US" dirty="0"/>
              <a:t>How many MOs of the other types derived from 2s and 2p AOs are there in adenine?</a:t>
            </a:r>
          </a:p>
          <a:p>
            <a:pPr marL="514350" indent="-514350" algn="just">
              <a:buAutoNum type="alphaLcParenR"/>
            </a:pPr>
            <a:r>
              <a:rPr lang="en-US" dirty="0"/>
              <a:t>Which atoms, if any, have nonbonding orbitals localized on them?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Q2 cont.</a:t>
            </a:r>
          </a:p>
        </p:txBody>
      </p:sp>
      <p:pic>
        <p:nvPicPr>
          <p:cNvPr id="2050" name="Picture 2" descr="Adenine - Wikipedia">
            <a:extLst>
              <a:ext uri="{FF2B5EF4-FFF2-40B4-BE49-F238E27FC236}">
                <a16:creationId xmlns:a16="http://schemas.microsoft.com/office/drawing/2014/main" id="{912571D0-8436-433A-9118-640F554CB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04" y="1190625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445D39-6642-4AF3-A29C-E248D7FC38E0}"/>
              </a:ext>
            </a:extLst>
          </p:cNvPr>
          <p:cNvSpPr/>
          <p:nvPr/>
        </p:nvSpPr>
        <p:spPr>
          <a:xfrm>
            <a:off x="0" y="2443397"/>
            <a:ext cx="1873770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ACFC-70A2-40C3-88CE-B6AE1D9B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2482013"/>
            <a:ext cx="2759242" cy="10396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EAF6A-6B6D-4E47-AD6A-764375158A89}"/>
              </a:ext>
            </a:extLst>
          </p:cNvPr>
          <p:cNvSpPr txBox="1"/>
          <p:nvPr/>
        </p:nvSpPr>
        <p:spPr>
          <a:xfrm>
            <a:off x="4928286" y="3429000"/>
            <a:ext cx="23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good weekend!</a:t>
            </a:r>
          </a:p>
        </p:txBody>
      </p:sp>
    </p:spTree>
    <p:extLst>
      <p:ext uri="{BB962C8B-B14F-4D97-AF65-F5344CB8AC3E}">
        <p14:creationId xmlns:p14="http://schemas.microsoft.com/office/powerpoint/2010/main" val="30229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341</Words>
  <Application>Microsoft Office PowerPoint</Application>
  <PresentationFormat>Widescreen</PresentationFormat>
  <Paragraphs>47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6 Recitation</vt:lpstr>
      <vt:lpstr>Objectives</vt:lpstr>
      <vt:lpstr>Molecular Orbitals</vt:lpstr>
      <vt:lpstr>Molecular Orbitals cont.</vt:lpstr>
      <vt:lpstr>Questions?</vt:lpstr>
      <vt:lpstr>Q1</vt:lpstr>
      <vt:lpstr>Q2</vt:lpstr>
      <vt:lpstr>Q2 cont.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Recitation</dc:title>
  <dc:creator>13303</dc:creator>
  <cp:lastModifiedBy>13303</cp:lastModifiedBy>
  <cp:revision>532</cp:revision>
  <dcterms:created xsi:type="dcterms:W3CDTF">2020-10-19T13:36:20Z</dcterms:created>
  <dcterms:modified xsi:type="dcterms:W3CDTF">2021-03-04T19:58:34Z</dcterms:modified>
</cp:coreProperties>
</file>