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59" r:id="rId4"/>
    <p:sldId id="264" r:id="rId5"/>
    <p:sldId id="263" r:id="rId6"/>
    <p:sldId id="291" r:id="rId7"/>
    <p:sldId id="288" r:id="rId8"/>
    <p:sldId id="29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03" initials="1" lastIdx="1" clrIdx="0">
    <p:extLst>
      <p:ext uri="{19B8F6BF-5375-455C-9EA6-DF929625EA0E}">
        <p15:presenceInfo xmlns:p15="http://schemas.microsoft.com/office/powerpoint/2012/main" userId="133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2116" autoAdjust="0"/>
  </p:normalViewPr>
  <p:slideViewPr>
    <p:cSldViewPr snapToGrid="0">
      <p:cViewPr varScale="1">
        <p:scale>
          <a:sx n="51" d="100"/>
          <a:sy n="51" d="100"/>
        </p:scale>
        <p:origin x="6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D492-C1EE-4F77-8B6D-5715DFA0F46A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65D4-6021-4487-8724-BA1301C0F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relation states the average kinetic energy of a system of particles is distributed around the average translational energy at a specific temperature.</a:t>
            </a:r>
          </a:p>
          <a:p>
            <a:r>
              <a:rPr lang="en-US" dirty="0"/>
              <a:t>Population ratio important because we cannot easily calculate population from energy – there is no practical absolute 0 energy state for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2E0A-4899-4B1E-97CF-8A9A93A80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3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260-175B-49EB-A4B6-B6BDA542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2537-373D-4A1B-9DFA-BAB3275F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BC1B-842F-49FA-9F03-2384502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5F0-8ECD-47A6-BCCA-34B881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7460-DECD-4C2E-8F7C-3778571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3B94-2EC7-4A28-9A89-1460C8C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1448-CCC0-4E0F-B5C8-BAD38F73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DD7F-647D-4BA5-91C0-5A1E1A0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9020-3839-47BC-BB91-4B943A33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3D5B-7B10-4062-8926-70A602D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438A-F758-4786-95E3-FDC4787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6E66-136E-4E56-9A99-C12041CC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8F7-2F8F-445F-A8BB-35B3C06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D9D5-3FEA-43EF-AC02-E1CAA789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903A-C274-4337-A3E2-4306D54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419-C136-48C2-8557-C7BAFB16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10E2-4D35-4371-AF88-F66484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044C-B2E7-4413-820B-A43726BE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D2E2-3B58-462D-A9F5-7943F8B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E829-CF1C-4CAA-B16F-D4DCF6B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356-9CFA-4B9A-9A5B-2AC6D7A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334D-2E5E-42FA-8B0C-09C961C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CE32-DEAE-42DA-A5EE-5FE6D34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DF95-E377-4C59-82EE-9145097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5A2E-430B-4717-9E7B-48B167AA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08BF-40B0-4F28-BDEC-3870DBE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2587-38B2-41D9-9376-8750525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7F8B-EB2B-4302-AED7-C5F8674B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87A4-10E4-407C-B59E-3430E1DB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74C7-21E1-423B-9649-543E1B8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9A84-DD47-42D7-82E5-FE3BDC67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236-AEE2-41A8-ABF2-CB626AC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C508-3DFB-40CF-882F-418EBF7C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4127-2245-40CE-A0C7-11D14F2E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8DCD8-9F8B-49E9-8204-CBA84503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F2E4-5DD6-41CC-9F8B-E2B88C4B8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3CAF-A0D5-4A3A-9F2E-DFAD1A6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79432-8F9A-42B7-8DF1-0AE1E5E1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6B76-4E3C-4D00-8016-A3E4EB2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611F-F312-401E-8C39-CA154F2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1799-4BB1-4072-BFF6-0B02F24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2029-3958-42DE-9F09-A0292945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EFB1C-7C53-4FFB-BDA5-32B8DA9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E0F6-01B9-4264-810B-910E1068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8B80-5C28-41FB-B4FA-08283F5F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79C2-39CA-47EC-BF69-CD7D39A0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26CE-336A-4DCB-8B81-10C0AF6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7B38-666E-49BA-9B85-85463EA9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986A-10DD-4020-BF17-DCB501B8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A9A9-5B52-4DE3-90A2-C4D9F433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D8C8-148D-42C6-B50C-545DB000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68DA-2137-4514-BC17-8176AEBD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DB6-AC6F-459A-8CB0-7BC8F41C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7155A-2D57-42BB-B9E7-8C0BBA0C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620F-F0BC-4F49-8E48-A901BA4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409E-FC5B-496D-90D0-44BC8D14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FF43-15AF-4251-8709-2CD2E06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7AB7-CB1A-474C-B787-9FECD8C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65E3-1A9D-4E07-804B-28F891A6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C54C-201E-4098-A436-0FCEFAA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2434-C4F7-4C41-A9FB-EBE4F1C4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D17A-513D-4149-9851-625D4A43AB8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76FF-A12D-4E11-AF94-A4090A9E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7464-5624-41D7-8475-F801A46D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20A-8B61-454D-B78E-5A29869FB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E3DF-4FDD-4A8A-9D79-F3F4FD818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BIOCHEM 5722</a:t>
            </a:r>
          </a:p>
          <a:p>
            <a:r>
              <a:rPr lang="en-US" dirty="0"/>
              <a:t>Vibrational energy levels</a:t>
            </a:r>
          </a:p>
        </p:txBody>
      </p:sp>
    </p:spTree>
    <p:extLst>
      <p:ext uri="{BB962C8B-B14F-4D97-AF65-F5344CB8AC3E}">
        <p14:creationId xmlns:p14="http://schemas.microsoft.com/office/powerpoint/2010/main" val="23688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1582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570-77BF-41EA-BA0D-D6E33F65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772" y="2886685"/>
            <a:ext cx="8452455" cy="108463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Work through the recitation questions on Carmen.</a:t>
            </a: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Introduce concepts relevant to the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764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766218"/>
            <a:ext cx="2759242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196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force constant of H</a:t>
                </a:r>
                <a:r>
                  <a:rPr lang="en-US" baseline="-25000" dirty="0"/>
                  <a:t>2</a:t>
                </a:r>
                <a:r>
                  <a:rPr lang="en-US" dirty="0"/>
                  <a:t> is 575 N m</a:t>
                </a:r>
                <a:r>
                  <a:rPr lang="en-US" baseline="30000" dirty="0"/>
                  <a:t>-1</a:t>
                </a:r>
                <a:r>
                  <a:rPr lang="en-US" dirty="0"/>
                  <a:t>. Calculate the ratio of the vibrational state populations n</a:t>
                </a:r>
                <a:r>
                  <a:rPr lang="en-US" baseline="-25000" dirty="0"/>
                  <a:t>1</a:t>
                </a:r>
                <a:r>
                  <a:rPr lang="en-US" dirty="0"/>
                  <a:t>/n</a:t>
                </a:r>
                <a:r>
                  <a:rPr lang="en-US" baseline="-25000" dirty="0"/>
                  <a:t>0 </a:t>
                </a:r>
                <a:r>
                  <a:rPr lang="en-US" dirty="0"/>
                  <a:t>and n</a:t>
                </a:r>
                <a:r>
                  <a:rPr lang="en-US" baseline="-25000" dirty="0"/>
                  <a:t>2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 at T = 300 and 1000 K.</a:t>
                </a:r>
              </a:p>
              <a:p>
                <a:pPr marL="0" indent="0" algn="just">
                  <a:buNone/>
                </a:pPr>
                <a:r>
                  <a:rPr lang="en-US" dirty="0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575 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=4.37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575 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=1.31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575 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=2.19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What function can be used to predict the population ratio?</a:t>
                </a:r>
              </a:p>
              <a:p>
                <a:pPr marL="0" indent="0" algn="just">
                  <a:buNone/>
                </a:pPr>
                <a:r>
                  <a:rPr lang="en-US" dirty="0"/>
                  <a:t>Hint: 5721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095E6-4B60-458C-AC68-AA798CC59EBF}"/>
              </a:ext>
            </a:extLst>
          </p:cNvPr>
          <p:cNvSpPr/>
          <p:nvPr/>
        </p:nvSpPr>
        <p:spPr>
          <a:xfrm>
            <a:off x="4167266" y="1903751"/>
            <a:ext cx="2578308" cy="884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5B9F-68C6-4C8D-A817-223A59DE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5721 Review: The Boltzmann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F28B0C-9D52-4F7D-80E2-72FA25D28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421" y="1058779"/>
                <a:ext cx="11855115" cy="564682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mean-square velocity of all particles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Consider </a:t>
                </a:r>
                <a:r>
                  <a:rPr lang="en-US" b="1" dirty="0"/>
                  <a:t>two</a:t>
                </a:r>
                <a:r>
                  <a:rPr lang="en-US" dirty="0"/>
                  <a:t> states, 1 and 2:</a:t>
                </a:r>
              </a:p>
              <a:p>
                <a:pPr algn="just"/>
                <a:r>
                  <a:rPr lang="en-US" dirty="0"/>
                  <a:t>The population ratio of A and B depends on the difference between their associated energies, such that: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What function </a:t>
                </a:r>
                <a:r>
                  <a:rPr lang="en-US" i="1" dirty="0"/>
                  <a:t>f </a:t>
                </a:r>
                <a:r>
                  <a:rPr lang="en-US" dirty="0"/>
                  <a:t>allows us to predict the population ratio?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Consider </a:t>
                </a:r>
                <a:r>
                  <a:rPr lang="en-US" b="1" dirty="0"/>
                  <a:t>three </a:t>
                </a:r>
                <a:r>
                  <a:rPr lang="en-US" dirty="0"/>
                  <a:t>states: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F28B0C-9D52-4F7D-80E2-72FA25D28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421" y="1058779"/>
                <a:ext cx="11855115" cy="5646821"/>
              </a:xfrm>
              <a:blipFill>
                <a:blip r:embed="rId3"/>
                <a:stretch>
                  <a:fillRect l="-1028" t="-324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B66CDCA-6534-484F-A8F3-9FF09CE231D8}"/>
              </a:ext>
            </a:extLst>
          </p:cNvPr>
          <p:cNvGrpSpPr/>
          <p:nvPr/>
        </p:nvGrpSpPr>
        <p:grpSpPr>
          <a:xfrm>
            <a:off x="1325077" y="4349732"/>
            <a:ext cx="3963203" cy="2188228"/>
            <a:chOff x="243037" y="4451691"/>
            <a:chExt cx="3963203" cy="21882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04B412-722F-43E3-9683-4950C367CDCB}"/>
                </a:ext>
              </a:extLst>
            </p:cNvPr>
            <p:cNvCxnSpPr/>
            <p:nvPr/>
          </p:nvCxnSpPr>
          <p:spPr>
            <a:xfrm>
              <a:off x="593558" y="4636168"/>
              <a:ext cx="1427747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22EE41-14C2-4A0B-9C83-0EAE240E0635}"/>
                </a:ext>
              </a:extLst>
            </p:cNvPr>
            <p:cNvCxnSpPr/>
            <p:nvPr/>
          </p:nvCxnSpPr>
          <p:spPr>
            <a:xfrm>
              <a:off x="593557" y="5321968"/>
              <a:ext cx="1427747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3FFF3D-5BF4-45DF-889D-358E4F162DEC}"/>
                </a:ext>
              </a:extLst>
            </p:cNvPr>
            <p:cNvCxnSpPr/>
            <p:nvPr/>
          </p:nvCxnSpPr>
          <p:spPr>
            <a:xfrm>
              <a:off x="593557" y="6455443"/>
              <a:ext cx="1427747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87DFB0-5BC7-4D1F-86F9-2347F98B2814}"/>
                </a:ext>
              </a:extLst>
            </p:cNvPr>
            <p:cNvSpPr txBox="1"/>
            <p:nvPr/>
          </p:nvSpPr>
          <p:spPr>
            <a:xfrm>
              <a:off x="2021304" y="6270966"/>
              <a:ext cx="350520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EAE225-BE10-4E96-B7E8-6A7D7F439C2C}"/>
                </a:ext>
              </a:extLst>
            </p:cNvPr>
            <p:cNvSpPr txBox="1"/>
            <p:nvPr/>
          </p:nvSpPr>
          <p:spPr>
            <a:xfrm>
              <a:off x="2021304" y="5137491"/>
              <a:ext cx="350520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B9AC8-B1C0-46BF-AD68-2D82323C6178}"/>
                </a:ext>
              </a:extLst>
            </p:cNvPr>
            <p:cNvSpPr txBox="1"/>
            <p:nvPr/>
          </p:nvSpPr>
          <p:spPr>
            <a:xfrm>
              <a:off x="2021304" y="4451691"/>
              <a:ext cx="35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F42C14-9F05-49C2-BF18-E0A78D45E15A}"/>
                </a:ext>
              </a:extLst>
            </p:cNvPr>
            <p:cNvSpPr txBox="1"/>
            <p:nvPr/>
          </p:nvSpPr>
          <p:spPr>
            <a:xfrm>
              <a:off x="2524224" y="4768159"/>
              <a:ext cx="168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 – E2 = p3/p2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AB4300-BB23-4A8D-A066-690EB2512D0A}"/>
                </a:ext>
              </a:extLst>
            </p:cNvPr>
            <p:cNvSpPr txBox="1"/>
            <p:nvPr/>
          </p:nvSpPr>
          <p:spPr>
            <a:xfrm>
              <a:off x="2524224" y="5856628"/>
              <a:ext cx="168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E2 – E1 = p2/p1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179C70A1-ED05-4222-A0A6-87295754472E}"/>
                </a:ext>
              </a:extLst>
            </p:cNvPr>
            <p:cNvSpPr/>
            <p:nvPr/>
          </p:nvSpPr>
          <p:spPr>
            <a:xfrm>
              <a:off x="243037" y="4636168"/>
              <a:ext cx="267904" cy="181922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8FB3537-C3FD-4567-B4EC-E7E635D09549}"/>
              </a:ext>
            </a:extLst>
          </p:cNvPr>
          <p:cNvSpPr txBox="1"/>
          <p:nvPr/>
        </p:nvSpPr>
        <p:spPr>
          <a:xfrm>
            <a:off x="406665" y="5108338"/>
            <a:ext cx="93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 – E2 = p3/p1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154135-439B-40E6-8E2E-B205A250A985}"/>
                  </a:ext>
                </a:extLst>
              </p:cNvPr>
              <p:cNvSpPr txBox="1"/>
              <p:nvPr/>
            </p:nvSpPr>
            <p:spPr>
              <a:xfrm>
                <a:off x="5440681" y="3882189"/>
                <a:ext cx="6821100" cy="262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Cambria Math" panose="02040503050406030204" pitchFamily="18" charset="0"/>
                  </a:rPr>
                  <a:t>Result: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r>
                  <a:rPr lang="en-US" sz="2800" dirty="0"/>
                  <a:t>The function must be a product of functions!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154135-439B-40E6-8E2E-B205A250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1" y="3882189"/>
                <a:ext cx="6821100" cy="2626360"/>
              </a:xfrm>
              <a:prstGeom prst="rect">
                <a:avLst/>
              </a:prstGeom>
              <a:blipFill>
                <a:blip r:embed="rId4"/>
                <a:stretch>
                  <a:fillRect l="-1878" t="-2552" b="-5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CDA8E2-7BA1-4F2A-B077-D8C06F6E7DAB}"/>
                  </a:ext>
                </a:extLst>
              </p:cNvPr>
              <p:cNvSpPr txBox="1"/>
              <p:nvPr/>
            </p:nvSpPr>
            <p:spPr>
              <a:xfrm>
                <a:off x="9057979" y="4122782"/>
                <a:ext cx="2295821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CDA8E2-7BA1-4F2A-B077-D8C06F6E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79" y="4122782"/>
                <a:ext cx="2295821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358075-2DB9-4201-9FE6-7ABC368AD6E8}"/>
                  </a:ext>
                </a:extLst>
              </p:cNvPr>
              <p:cNvSpPr txBox="1"/>
              <p:nvPr/>
            </p:nvSpPr>
            <p:spPr>
              <a:xfrm>
                <a:off x="9451017" y="4534209"/>
                <a:ext cx="1509743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358075-2DB9-4201-9FE6-7ABC368AD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017" y="4534209"/>
                <a:ext cx="1509743" cy="972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force constant of H</a:t>
                </a:r>
                <a:r>
                  <a:rPr lang="en-US" baseline="-25000" dirty="0"/>
                  <a:t>2</a:t>
                </a:r>
                <a:r>
                  <a:rPr lang="en-US" dirty="0"/>
                  <a:t> is 575 N m</a:t>
                </a:r>
                <a:r>
                  <a:rPr lang="en-US" baseline="30000" dirty="0"/>
                  <a:t>-1</a:t>
                </a:r>
                <a:r>
                  <a:rPr lang="en-US" dirty="0"/>
                  <a:t>. Calculate the ratio of the vibrational state populations n</a:t>
                </a:r>
                <a:r>
                  <a:rPr lang="en-US" baseline="-25000" dirty="0"/>
                  <a:t>1</a:t>
                </a:r>
                <a:r>
                  <a:rPr lang="en-US" dirty="0"/>
                  <a:t>/n</a:t>
                </a:r>
                <a:r>
                  <a:rPr lang="en-US" baseline="-25000" dirty="0"/>
                  <a:t>0 </a:t>
                </a:r>
                <a:r>
                  <a:rPr lang="en-US" dirty="0"/>
                  <a:t>and n</a:t>
                </a:r>
                <a:r>
                  <a:rPr lang="en-US" baseline="-25000" dirty="0"/>
                  <a:t>2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 at T = 300 and 1000 K.</a:t>
                </a:r>
              </a:p>
              <a:p>
                <a:pPr marL="0" indent="0" algn="just">
                  <a:buNone/>
                </a:pPr>
                <a:r>
                  <a:rPr lang="en-US" dirty="0"/>
                  <a:t>General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k</a:t>
                </a:r>
                <a:r>
                  <a:rPr lang="en-US" baseline="-25000" dirty="0"/>
                  <a:t>B</a:t>
                </a:r>
                <a:r>
                  <a:rPr lang="en-US" dirty="0"/>
                  <a:t> = 1.381 x 10</a:t>
                </a:r>
                <a:r>
                  <a:rPr lang="en-US" baseline="30000" dirty="0"/>
                  <a:t>-23 </a:t>
                </a:r>
                <a:r>
                  <a:rPr lang="en-US" dirty="0"/>
                  <a:t>J K</a:t>
                </a:r>
                <a:r>
                  <a:rPr lang="en-US" baseline="30000" dirty="0"/>
                  <a:t>-1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300 K, n</a:t>
                </a:r>
                <a:r>
                  <a:rPr lang="en-US" baseline="-25000" dirty="0"/>
                  <a:t>1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: 6.81 x 10</a:t>
                </a:r>
                <a:r>
                  <a:rPr lang="en-US" baseline="30000" dirty="0"/>
                  <a:t>-10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1000 K, n</a:t>
                </a:r>
                <a:r>
                  <a:rPr lang="en-US" baseline="-25000" dirty="0"/>
                  <a:t>1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: 1.78 x 10</a:t>
                </a:r>
                <a:r>
                  <a:rPr lang="en-US" baseline="30000" dirty="0"/>
                  <a:t>-3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300 K, n</a:t>
                </a:r>
                <a:r>
                  <a:rPr lang="en-US" baseline="-25000" dirty="0"/>
                  <a:t>2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: 4.65 x 10</a:t>
                </a:r>
                <a:r>
                  <a:rPr lang="en-US" baseline="30000" dirty="0"/>
                  <a:t>-29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1000 K, n</a:t>
                </a:r>
                <a:r>
                  <a:rPr lang="en-US" baseline="-25000" dirty="0"/>
                  <a:t>2</a:t>
                </a:r>
                <a:r>
                  <a:rPr lang="en-US" dirty="0"/>
                  <a:t>/n</a:t>
                </a:r>
                <a:r>
                  <a:rPr lang="en-US" baseline="-25000" dirty="0"/>
                  <a:t>0</a:t>
                </a:r>
                <a:r>
                  <a:rPr lang="en-US" dirty="0"/>
                  <a:t>: 3.07 x 10</a:t>
                </a:r>
                <a:r>
                  <a:rPr lang="en-US" baseline="30000" dirty="0"/>
                  <a:t>-6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 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72509-775C-438B-91F1-5BEC610FB99B}"/>
              </a:ext>
            </a:extLst>
          </p:cNvPr>
          <p:cNvSpPr/>
          <p:nvPr/>
        </p:nvSpPr>
        <p:spPr>
          <a:xfrm>
            <a:off x="128337" y="3267856"/>
            <a:ext cx="3844056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A measurement of the vibrational energy levels of </a:t>
                </a:r>
                <a:r>
                  <a:rPr lang="en-US" baseline="30000" dirty="0"/>
                  <a:t>12</a:t>
                </a:r>
                <a:r>
                  <a:rPr lang="en-US" dirty="0"/>
                  <a:t>C</a:t>
                </a:r>
                <a:r>
                  <a:rPr lang="en-US" baseline="30000" dirty="0"/>
                  <a:t>16</a:t>
                </a:r>
                <a:r>
                  <a:rPr lang="en-US" dirty="0"/>
                  <a:t>O gives the relationship: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ν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=2170.21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−13.461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n is the vibrational quantum number. Calculate the depth D</a:t>
                </a:r>
                <a:r>
                  <a:rPr lang="en-US" baseline="-25000" dirty="0"/>
                  <a:t>e</a:t>
                </a:r>
                <a:r>
                  <a:rPr lang="en-US" baseline="30000" dirty="0"/>
                  <a:t> </a:t>
                </a:r>
                <a:r>
                  <a:rPr lang="en-US" dirty="0"/>
                  <a:t>of the potential for </a:t>
                </a:r>
                <a:r>
                  <a:rPr lang="en-US" baseline="30000" dirty="0"/>
                  <a:t>12</a:t>
                </a:r>
                <a:r>
                  <a:rPr lang="en-US" dirty="0"/>
                  <a:t>C</a:t>
                </a:r>
                <a:r>
                  <a:rPr lang="en-US" baseline="30000" dirty="0"/>
                  <a:t>16</a:t>
                </a:r>
                <a:r>
                  <a:rPr lang="en-US" dirty="0"/>
                  <a:t>O.</a:t>
                </a:r>
              </a:p>
              <a:p>
                <a:pPr marL="0" indent="0" algn="just">
                  <a:buNone/>
                </a:pPr>
                <a:r>
                  <a:rPr lang="en-US" dirty="0"/>
                  <a:t>1. Convert to energy expression by Planck relation: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=2170.21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−13.461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2. Compare to equation for anharmonic potential: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13.461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3729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3. Redistribute the equation containing D</a:t>
                </a:r>
                <a:r>
                  <a:rPr lang="en-US" baseline="-25000" dirty="0"/>
                  <a:t>e</a:t>
                </a:r>
                <a:r>
                  <a:rPr lang="en-US" dirty="0"/>
                  <a:t>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2170.21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×13.461×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h𝑐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Answer: 1.738 x 10</a:t>
                </a:r>
                <a:r>
                  <a:rPr lang="en-US" baseline="30000" dirty="0"/>
                  <a:t>-18</a:t>
                </a:r>
                <a:r>
                  <a:rPr lang="en-US" dirty="0"/>
                  <a:t> J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 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9FBAB-2487-482F-B6CD-4CFE50C2377E}"/>
              </a:ext>
            </a:extLst>
          </p:cNvPr>
          <p:cNvSpPr/>
          <p:nvPr/>
        </p:nvSpPr>
        <p:spPr>
          <a:xfrm>
            <a:off x="1454046" y="3267856"/>
            <a:ext cx="2083633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482013"/>
            <a:ext cx="2759242" cy="10396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EAF6A-6B6D-4E47-AD6A-764375158A89}"/>
              </a:ext>
            </a:extLst>
          </p:cNvPr>
          <p:cNvSpPr txBox="1"/>
          <p:nvPr/>
        </p:nvSpPr>
        <p:spPr>
          <a:xfrm>
            <a:off x="4928286" y="3429000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good weekend!</a:t>
            </a:r>
          </a:p>
        </p:txBody>
      </p:sp>
    </p:spTree>
    <p:extLst>
      <p:ext uri="{BB962C8B-B14F-4D97-AF65-F5344CB8AC3E}">
        <p14:creationId xmlns:p14="http://schemas.microsoft.com/office/powerpoint/2010/main" val="302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513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Week 7 Recitation</vt:lpstr>
      <vt:lpstr>Objectives</vt:lpstr>
      <vt:lpstr>Questions?</vt:lpstr>
      <vt:lpstr>Q1</vt:lpstr>
      <vt:lpstr>5721 Review: The Boltzmann Distribution</vt:lpstr>
      <vt:lpstr>Q1 cont.</vt:lpstr>
      <vt:lpstr>Q2</vt:lpstr>
      <vt:lpstr>Q2 cont.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Recitation</dc:title>
  <dc:creator>13303</dc:creator>
  <cp:lastModifiedBy>13303</cp:lastModifiedBy>
  <cp:revision>548</cp:revision>
  <dcterms:created xsi:type="dcterms:W3CDTF">2020-10-19T13:36:20Z</dcterms:created>
  <dcterms:modified xsi:type="dcterms:W3CDTF">2021-03-18T13:34:09Z</dcterms:modified>
</cp:coreProperties>
</file>