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4" r:id="rId3"/>
    <p:sldId id="257" r:id="rId4"/>
    <p:sldId id="259" r:id="rId5"/>
    <p:sldId id="264" r:id="rId6"/>
    <p:sldId id="285" r:id="rId7"/>
    <p:sldId id="288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3303" initials="1" lastIdx="1" clrIdx="0">
    <p:extLst>
      <p:ext uri="{19B8F6BF-5375-455C-9EA6-DF929625EA0E}">
        <p15:presenceInfo xmlns:p15="http://schemas.microsoft.com/office/powerpoint/2012/main" userId="1330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3325" autoAdjust="0"/>
  </p:normalViewPr>
  <p:slideViewPr>
    <p:cSldViewPr snapToGrid="0">
      <p:cViewPr varScale="1">
        <p:scale>
          <a:sx n="51" d="100"/>
          <a:sy n="51" d="100"/>
        </p:scale>
        <p:origin x="67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FD492-C1EE-4F77-8B6D-5715DFA0F46A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C65D4-6021-4487-8724-BA1301C0FD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7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1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10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38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3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C260-175B-49EB-A4B6-B6BDA5425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62537-373D-4A1B-9DFA-BAB3275F4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1BC1B-842F-49FA-9F03-23845020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E5F0-8ECD-47A6-BCCA-34B88128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E7460-DECD-4C2E-8F7C-3778571B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3B94-2EC7-4A28-9A89-1460C8CC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61448-CCC0-4E0F-B5C8-BAD38F73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ADD7F-647D-4BA5-91C0-5A1E1A01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49020-3839-47BC-BB91-4B943A33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3D5B-7B10-4062-8926-70A602DB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A438A-F758-4786-95E3-FDC478726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96E66-136E-4E56-9A99-C12041CCB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6E8F7-2F8F-445F-A8BB-35B3C065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7D9D5-3FEA-43EF-AC02-E1CAA789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903A-C274-4337-A3E2-4306D547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6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6419-C136-48C2-8557-C7BAFB16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10E2-4D35-4371-AF88-F66484F6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7044C-B2E7-4413-820B-A43726BE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D2E2-3B58-462D-A9F5-7943F8BB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E829-CF1C-4CAA-B16F-D4DCF6BF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2356-9CFA-4B9A-9A5B-2AC6D7A0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2334D-2E5E-42FA-8B0C-09C961C5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5CE32-DEAE-42DA-A5EE-5FE6D34A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3DF95-E377-4C59-82EE-9145097D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65A2E-430B-4717-9E7B-48B167AA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2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08BF-40B0-4F28-BDEC-3870DBE7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2587-38B2-41D9-9376-875052527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7F8B-EB2B-4302-AED7-C5F8674BF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887A4-10E4-407C-B59E-3430E1DB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A74C7-21E1-423B-9649-543E1B8D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D9A84-DD47-42D7-82E5-FE3BDC67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1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3236-AEE2-41A8-ABF2-CB626AC8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C508-3DFB-40CF-882F-418EBF7C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04127-2245-40CE-A0C7-11D14F2ED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8DCD8-9F8B-49E9-8204-CBA845033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2F2E4-5DD6-41CC-9F8B-E2B88C4B8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B3CAF-A0D5-4A3A-9F2E-DFAD1A62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79432-8F9A-42B7-8DF1-0AE1E5E1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76B76-4E3C-4D00-8016-A3E4EB29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611F-F312-401E-8C39-CA154F2B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41799-4BB1-4072-BFF6-0B02F246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22029-3958-42DE-9F09-A0292945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EFB1C-7C53-4FFB-BDA5-32B8DA92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7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7E0F6-01B9-4264-810B-910E1068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F8B80-5C28-41FB-B4FA-08283F5F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279C2-39CA-47EC-BF69-CD7D39A0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0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26CE-336A-4DCB-8B81-10C0AF69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7B38-666E-49BA-9B85-85463EA92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6986A-10DD-4020-BF17-DCB501B8A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2A9A9-5B52-4DE3-90A2-C4D9F433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FD8C8-148D-42C6-B50C-545DB000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568DA-2137-4514-BC17-8176AEBD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6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ADB6-AC6F-459A-8CB0-7BC8F41C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7155A-2D57-42BB-B9E7-8C0BBA0C7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7620F-F0BC-4F49-8E48-A901BA432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8409E-FC5B-496D-90D0-44BC8D14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2FF43-15AF-4251-8709-2CD2E063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57AB7-CB1A-474C-B787-9FECD8C6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0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665E3-1A9D-4E07-804B-28F891A6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1C54C-201E-4098-A436-0FCEFAA1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2434-C4F7-4C41-A9FB-EBE4F1C47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D17A-513D-4149-9851-625D4A43AB83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B76FF-A12D-4E11-AF94-A4090A9EA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7464-5624-41D7-8475-F801A46D3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0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420A-8B61-454D-B78E-5A29869FB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1E3DF-4FDD-4A8A-9D79-F3F4FD818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BIOCHEM 5722</a:t>
            </a:r>
          </a:p>
          <a:p>
            <a:r>
              <a:rPr lang="en-US" dirty="0"/>
              <a:t>The one where this class becomes Calc II.</a:t>
            </a:r>
          </a:p>
        </p:txBody>
      </p:sp>
    </p:spTree>
    <p:extLst>
      <p:ext uri="{BB962C8B-B14F-4D97-AF65-F5344CB8AC3E}">
        <p14:creationId xmlns:p14="http://schemas.microsoft.com/office/powerpoint/2010/main" val="236886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05C3-22E8-44E5-83E3-9869CA94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01582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0570-77BF-41EA-BA0D-D6E33F65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772" y="2886685"/>
            <a:ext cx="8452455" cy="1084630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Work through the recitation questions on Carmen.</a:t>
            </a:r>
          </a:p>
          <a:p>
            <a:pPr marL="514350" indent="-514350" algn="just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Introduce concepts relevant to the practice problems.</a:t>
            </a:r>
          </a:p>
        </p:txBody>
      </p:sp>
    </p:spTree>
    <p:extLst>
      <p:ext uri="{BB962C8B-B14F-4D97-AF65-F5344CB8AC3E}">
        <p14:creationId xmlns:p14="http://schemas.microsoft.com/office/powerpoint/2010/main" val="17642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CD2B-E461-45DC-9EFA-D241DF25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2"/>
            <a:ext cx="10515600" cy="660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Integrals Galore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D9C1F-4392-4B87-916E-BAFA1B1D6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856" y="847494"/>
                <a:ext cx="11944288" cy="590006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/>
                  <a:t>Integration by parts:</a:t>
                </a:r>
              </a:p>
              <a:p>
                <a:pPr marL="0" indent="0" algn="just">
                  <a:buNone/>
                </a:pPr>
                <a:r>
                  <a:rPr lang="en-US" dirty="0"/>
                  <a:t>Consider the product of two functions: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𝑑𝑣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/>
                  <a:t>, redistribute…</a:t>
                </a:r>
              </a:p>
              <a:p>
                <a:pPr marL="0" indent="0" algn="just">
                  <a:buNone/>
                </a:pPr>
                <a:r>
                  <a:rPr lang="en-US" dirty="0"/>
                  <a:t>Result: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𝑑𝑣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𝑑𝑢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b="1" dirty="0"/>
                  <a:t>What do triple integrals represent?</a:t>
                </a:r>
              </a:p>
              <a:p>
                <a:pPr marL="0" indent="0" algn="just">
                  <a:buNone/>
                </a:pPr>
                <a:r>
                  <a:rPr lang="en-US" dirty="0"/>
                  <a:t>Consider the electron of H: A point in space with some distance (r), tilt (</a:t>
                </a:r>
                <a:r>
                  <a:rPr lang="el-GR" dirty="0"/>
                  <a:t>ϕ</a:t>
                </a:r>
                <a:r>
                  <a:rPr lang="en-US" dirty="0"/>
                  <a:t>), and rotation (</a:t>
                </a:r>
                <a:r>
                  <a:rPr lang="el-GR" dirty="0"/>
                  <a:t>θ</a:t>
                </a:r>
                <a:r>
                  <a:rPr lang="en-US" dirty="0"/>
                  <a:t>) relative to the atomic nucleus.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D9C1F-4392-4B87-916E-BAFA1B1D6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856" y="847494"/>
                <a:ext cx="11944288" cy="5900063"/>
              </a:xfrm>
              <a:blipFill>
                <a:blip r:embed="rId3"/>
                <a:stretch>
                  <a:fillRect l="-1020" t="-1653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0E0EA10-2633-4D9A-AB0D-1A03E44EA257}"/>
              </a:ext>
            </a:extLst>
          </p:cNvPr>
          <p:cNvGrpSpPr/>
          <p:nvPr/>
        </p:nvGrpSpPr>
        <p:grpSpPr>
          <a:xfrm>
            <a:off x="123856" y="2638268"/>
            <a:ext cx="714344" cy="464696"/>
            <a:chOff x="123856" y="2638268"/>
            <a:chExt cx="714344" cy="46469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9341950-EF95-4FBE-8604-8CC9B584A0EF}"/>
                </a:ext>
              </a:extLst>
            </p:cNvPr>
            <p:cNvCxnSpPr/>
            <p:nvPr/>
          </p:nvCxnSpPr>
          <p:spPr>
            <a:xfrm flipV="1">
              <a:off x="464695" y="2638269"/>
              <a:ext cx="373505" cy="46469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4532D1F-F88C-4D02-81CD-FBF2268AEE93}"/>
                </a:ext>
              </a:extLst>
            </p:cNvPr>
            <p:cNvCxnSpPr/>
            <p:nvPr/>
          </p:nvCxnSpPr>
          <p:spPr>
            <a:xfrm flipV="1">
              <a:off x="123856" y="2638268"/>
              <a:ext cx="373505" cy="46469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28BC5B-1713-4782-BC8F-7F9EBF1FA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511" y="1703367"/>
            <a:ext cx="3065489" cy="306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36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ACFC-70A2-40C3-88CE-B6AE1D9B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79" y="2766218"/>
            <a:ext cx="2759242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5196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BF892CC-DA7A-42DC-BD29-4894005F1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337" y="1010654"/>
                <a:ext cx="11919284" cy="569494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Calculate the probability density of finding an electron within a sphere of radius r for the H atom in its ground state.</a:t>
                </a:r>
              </a:p>
              <a:p>
                <a:pPr marL="514350" indent="-514350" algn="just">
                  <a:buAutoNum type="alphaLcParenR"/>
                </a:pPr>
                <a:r>
                  <a:rPr lang="en-US" dirty="0"/>
                  <a:t>Show using integration by parts that,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Answer: (see attached)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BF892CC-DA7A-42DC-BD29-4894005F1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337" y="1010654"/>
                <a:ext cx="11919284" cy="5694946"/>
              </a:xfrm>
              <a:blipFill>
                <a:blip r:embed="rId3"/>
                <a:stretch>
                  <a:fillRect l="-1074" t="-1820" r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57B05C3-22E8-44E5-83E3-9869CA94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289296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BF892CC-DA7A-42DC-BD29-4894005F1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337" y="1010654"/>
                <a:ext cx="11919284" cy="569494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b) Using this result, the probability of finding the electron within a sphere of radius r for the hydrogen atom in its ground state can be derived: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Evaluate the probability density for r = 0.10a</a:t>
                </a:r>
                <a:r>
                  <a:rPr lang="en-US" baseline="-25000" dirty="0"/>
                  <a:t>0</a:t>
                </a:r>
                <a:r>
                  <a:rPr lang="en-US" dirty="0"/>
                  <a:t>, r = 1.0a</a:t>
                </a:r>
                <a:r>
                  <a:rPr lang="en-US" baseline="-25000" dirty="0"/>
                  <a:t>0</a:t>
                </a:r>
                <a:r>
                  <a:rPr lang="en-US" dirty="0"/>
                  <a:t>, and r = 4.0a</a:t>
                </a:r>
                <a:r>
                  <a:rPr lang="en-US" baseline="-25000" dirty="0"/>
                  <a:t>0</a:t>
                </a:r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:r>
                  <a:rPr lang="en-US" dirty="0"/>
                  <a:t>Answers:</a:t>
                </a:r>
              </a:p>
              <a:p>
                <a:pPr marL="0" indent="0" algn="just">
                  <a:buNone/>
                </a:pPr>
                <a:r>
                  <a:rPr lang="en-US" dirty="0"/>
                  <a:t>P</a:t>
                </a:r>
                <a:r>
                  <a:rPr lang="en-US" baseline="-25000" dirty="0"/>
                  <a:t>0.10</a:t>
                </a:r>
                <a:r>
                  <a:rPr lang="en-US" dirty="0"/>
                  <a:t> = 1.1 x 10</a:t>
                </a:r>
                <a:r>
                  <a:rPr lang="en-US" baseline="30000" dirty="0"/>
                  <a:t>-3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P</a:t>
                </a:r>
                <a:r>
                  <a:rPr lang="en-US" baseline="-25000" dirty="0"/>
                  <a:t>1.0</a:t>
                </a:r>
                <a:r>
                  <a:rPr lang="en-US" dirty="0"/>
                  <a:t> = 0.32</a:t>
                </a:r>
              </a:p>
              <a:p>
                <a:pPr marL="0" indent="0" algn="just">
                  <a:buNone/>
                </a:pPr>
                <a:r>
                  <a:rPr lang="en-US" dirty="0"/>
                  <a:t>P</a:t>
                </a:r>
                <a:r>
                  <a:rPr lang="en-US" baseline="-25000" dirty="0"/>
                  <a:t>4.0</a:t>
                </a:r>
                <a:r>
                  <a:rPr lang="en-US" dirty="0"/>
                  <a:t> = 0.99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BF892CC-DA7A-42DC-BD29-4894005F1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337" y="1010654"/>
                <a:ext cx="11919284" cy="5694946"/>
              </a:xfrm>
              <a:blipFill>
                <a:blip r:embed="rId3"/>
                <a:stretch>
                  <a:fillRect l="-1023" t="-1820" r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57B05C3-22E8-44E5-83E3-9869CA94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Q1 cont.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A61093-2895-4B14-8DC5-A8BCEF877112}"/>
              </a:ext>
            </a:extLst>
          </p:cNvPr>
          <p:cNvSpPr/>
          <p:nvPr/>
        </p:nvSpPr>
        <p:spPr>
          <a:xfrm>
            <a:off x="128337" y="4766872"/>
            <a:ext cx="2479952" cy="1603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1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BF892CC-DA7A-42DC-BD29-4894005F1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337" y="1010654"/>
                <a:ext cx="11919284" cy="569494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Calculate the mean value of the radius, &lt;r&gt;, at which you would find the electron if the H atom wave function is </a:t>
                </a:r>
                <a:r>
                  <a:rPr lang="el-GR" dirty="0"/>
                  <a:t>ψ</a:t>
                </a:r>
                <a:r>
                  <a:rPr lang="en-US" baseline="-25000" dirty="0"/>
                  <a:t>100</a:t>
                </a:r>
                <a:r>
                  <a:rPr lang="en-US" dirty="0"/>
                  <a:t>(r).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𝑑𝑟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nary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Answer: Derivation shown.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BF892CC-DA7A-42DC-BD29-4894005F1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337" y="1010654"/>
                <a:ext cx="11919284" cy="5694946"/>
              </a:xfrm>
              <a:blipFill>
                <a:blip r:embed="rId3"/>
                <a:stretch>
                  <a:fillRect l="-1023" t="-1820" r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57B05C3-22E8-44E5-83E3-9869CA94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33729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ACFC-70A2-40C3-88CE-B6AE1D9B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79" y="2482013"/>
            <a:ext cx="2759242" cy="10396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EAF6A-6B6D-4E47-AD6A-764375158A89}"/>
              </a:ext>
            </a:extLst>
          </p:cNvPr>
          <p:cNvSpPr txBox="1"/>
          <p:nvPr/>
        </p:nvSpPr>
        <p:spPr>
          <a:xfrm>
            <a:off x="4928286" y="3429000"/>
            <a:ext cx="233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a good weekend!</a:t>
            </a:r>
          </a:p>
        </p:txBody>
      </p:sp>
    </p:spTree>
    <p:extLst>
      <p:ext uri="{BB962C8B-B14F-4D97-AF65-F5344CB8AC3E}">
        <p14:creationId xmlns:p14="http://schemas.microsoft.com/office/powerpoint/2010/main" val="302290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291</Words>
  <Application>Microsoft Office PowerPoint</Application>
  <PresentationFormat>Widescreen</PresentationFormat>
  <Paragraphs>50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Week 4 Recitation</vt:lpstr>
      <vt:lpstr>Objectives</vt:lpstr>
      <vt:lpstr>Integrals Galore</vt:lpstr>
      <vt:lpstr>Questions?</vt:lpstr>
      <vt:lpstr>Q1</vt:lpstr>
      <vt:lpstr>Q1 cont.</vt:lpstr>
      <vt:lpstr>Q2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 Recitation</dc:title>
  <dc:creator>13303</dc:creator>
  <cp:lastModifiedBy>13303</cp:lastModifiedBy>
  <cp:revision>517</cp:revision>
  <dcterms:created xsi:type="dcterms:W3CDTF">2020-10-19T13:36:20Z</dcterms:created>
  <dcterms:modified xsi:type="dcterms:W3CDTF">2021-02-11T19:58:10Z</dcterms:modified>
</cp:coreProperties>
</file>