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4" r:id="rId3"/>
    <p:sldId id="257" r:id="rId4"/>
    <p:sldId id="287" r:id="rId5"/>
    <p:sldId id="291" r:id="rId6"/>
    <p:sldId id="259" r:id="rId7"/>
    <p:sldId id="264" r:id="rId8"/>
    <p:sldId id="285" r:id="rId9"/>
    <p:sldId id="288" r:id="rId10"/>
    <p:sldId id="29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3303" initials="1" lastIdx="1" clrIdx="0">
    <p:extLst>
      <p:ext uri="{19B8F6BF-5375-455C-9EA6-DF929625EA0E}">
        <p15:presenceInfo xmlns:p15="http://schemas.microsoft.com/office/powerpoint/2012/main" userId="1330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96" autoAdjust="0"/>
  </p:normalViewPr>
  <p:slideViewPr>
    <p:cSldViewPr snapToGrid="0">
      <p:cViewPr varScale="1">
        <p:scale>
          <a:sx n="62" d="100"/>
          <a:sy n="62" d="100"/>
        </p:scale>
        <p:origin x="145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FD492-C1EE-4F77-8B6D-5715DFA0F46A}" type="datetimeFigureOut">
              <a:rPr lang="en-US" smtClean="0"/>
              <a:t>1/27/2021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C65D4-6021-4487-8724-BA1301C0FDCC}" type="slidenum">
              <a:rPr lang="en-US" smtClean="0"/>
              <a:t>‹#›</a:t>
            </a:fld>
            <a:endParaRPr lang="en-US" dirty="0"/>
          </a:p>
        </p:txBody>
      </p:sp>
    </p:spTree>
    <p:extLst>
      <p:ext uri="{BB962C8B-B14F-4D97-AF65-F5344CB8AC3E}">
        <p14:creationId xmlns:p14="http://schemas.microsoft.com/office/powerpoint/2010/main" val="33102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1</a:t>
            </a:fld>
            <a:endParaRPr lang="en-US" dirty="0"/>
          </a:p>
        </p:txBody>
      </p:sp>
    </p:spTree>
    <p:extLst>
      <p:ext uri="{BB962C8B-B14F-4D97-AF65-F5344CB8AC3E}">
        <p14:creationId xmlns:p14="http://schemas.microsoft.com/office/powerpoint/2010/main" val="143707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2</a:t>
            </a:fld>
            <a:endParaRPr lang="en-US" dirty="0"/>
          </a:p>
        </p:txBody>
      </p:sp>
    </p:spTree>
    <p:extLst>
      <p:ext uri="{BB962C8B-B14F-4D97-AF65-F5344CB8AC3E}">
        <p14:creationId xmlns:p14="http://schemas.microsoft.com/office/powerpoint/2010/main" val="110161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3</a:t>
            </a:fld>
            <a:endParaRPr lang="en-US" dirty="0"/>
          </a:p>
        </p:txBody>
      </p:sp>
    </p:spTree>
    <p:extLst>
      <p:ext uri="{BB962C8B-B14F-4D97-AF65-F5344CB8AC3E}">
        <p14:creationId xmlns:p14="http://schemas.microsoft.com/office/powerpoint/2010/main" val="1820810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are taken from a lab I did in undergrad, which compared lambda-max measurements for each dye to the theoretical value determined by an equation inspired by the particle-in-a-box model. The lesson here is that deviations due to chain length and bond rotations distance the real system from what the model can accurately approximate. In the case of malachite green, there is almost no agreement with the model by virtue of its geometry and lack of polyene linker.</a:t>
            </a:r>
          </a:p>
        </p:txBody>
      </p:sp>
      <p:sp>
        <p:nvSpPr>
          <p:cNvPr id="4" name="Slide Number Placeholder 3"/>
          <p:cNvSpPr>
            <a:spLocks noGrp="1"/>
          </p:cNvSpPr>
          <p:nvPr>
            <p:ph type="sldNum" sz="quarter" idx="5"/>
          </p:nvPr>
        </p:nvSpPr>
        <p:spPr/>
        <p:txBody>
          <a:bodyPr/>
          <a:lstStyle/>
          <a:p>
            <a:fld id="{F8FC65D4-6021-4487-8724-BA1301C0FDCC}" type="slidenum">
              <a:rPr lang="en-US" smtClean="0"/>
              <a:t>4</a:t>
            </a:fld>
            <a:endParaRPr lang="en-US" dirty="0"/>
          </a:p>
        </p:txBody>
      </p:sp>
    </p:spTree>
    <p:extLst>
      <p:ext uri="{BB962C8B-B14F-4D97-AF65-F5344CB8AC3E}">
        <p14:creationId xmlns:p14="http://schemas.microsoft.com/office/powerpoint/2010/main" val="3908501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are taken from a lab I did in undergrad, which compared lambda-max measurements for each dye to the theoretical value determined by an equation inspired by the particle-in-a-box model. The lesson here is that deviations due to chain length and bond rotations distance the real system from what the model can accurately approximate. In the case of malachite green, there is almost no agreement with the model by virtue of its geometry and lack of polyene linker.</a:t>
            </a:r>
          </a:p>
        </p:txBody>
      </p:sp>
      <p:sp>
        <p:nvSpPr>
          <p:cNvPr id="4" name="Slide Number Placeholder 3"/>
          <p:cNvSpPr>
            <a:spLocks noGrp="1"/>
          </p:cNvSpPr>
          <p:nvPr>
            <p:ph type="sldNum" sz="quarter" idx="5"/>
          </p:nvPr>
        </p:nvSpPr>
        <p:spPr/>
        <p:txBody>
          <a:bodyPr/>
          <a:lstStyle/>
          <a:p>
            <a:fld id="{F8FC65D4-6021-4487-8724-BA1301C0FDCC}" type="slidenum">
              <a:rPr lang="en-US" smtClean="0"/>
              <a:t>5</a:t>
            </a:fld>
            <a:endParaRPr lang="en-US" dirty="0"/>
          </a:p>
        </p:txBody>
      </p:sp>
    </p:spTree>
    <p:extLst>
      <p:ext uri="{BB962C8B-B14F-4D97-AF65-F5344CB8AC3E}">
        <p14:creationId xmlns:p14="http://schemas.microsoft.com/office/powerpoint/2010/main" val="323033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7</a:t>
            </a:fld>
            <a:endParaRPr lang="en-US" dirty="0"/>
          </a:p>
        </p:txBody>
      </p:sp>
    </p:spTree>
    <p:extLst>
      <p:ext uri="{BB962C8B-B14F-4D97-AF65-F5344CB8AC3E}">
        <p14:creationId xmlns:p14="http://schemas.microsoft.com/office/powerpoint/2010/main" val="9981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8</a:t>
            </a:fld>
            <a:endParaRPr lang="en-US" dirty="0"/>
          </a:p>
        </p:txBody>
      </p:sp>
    </p:spTree>
    <p:extLst>
      <p:ext uri="{BB962C8B-B14F-4D97-AF65-F5344CB8AC3E}">
        <p14:creationId xmlns:p14="http://schemas.microsoft.com/office/powerpoint/2010/main" val="233263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TO SCALE</a:t>
            </a:r>
          </a:p>
        </p:txBody>
      </p:sp>
      <p:sp>
        <p:nvSpPr>
          <p:cNvPr id="4" name="Slide Number Placeholder 3"/>
          <p:cNvSpPr>
            <a:spLocks noGrp="1"/>
          </p:cNvSpPr>
          <p:nvPr>
            <p:ph type="sldNum" sz="quarter" idx="5"/>
          </p:nvPr>
        </p:nvSpPr>
        <p:spPr/>
        <p:txBody>
          <a:bodyPr/>
          <a:lstStyle/>
          <a:p>
            <a:fld id="{F8FC65D4-6021-4487-8724-BA1301C0FDCC}" type="slidenum">
              <a:rPr lang="en-US" smtClean="0"/>
              <a:t>9</a:t>
            </a:fld>
            <a:endParaRPr lang="en-US" dirty="0"/>
          </a:p>
        </p:txBody>
      </p:sp>
    </p:spTree>
    <p:extLst>
      <p:ext uri="{BB962C8B-B14F-4D97-AF65-F5344CB8AC3E}">
        <p14:creationId xmlns:p14="http://schemas.microsoft.com/office/powerpoint/2010/main" val="379413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10</a:t>
            </a:fld>
            <a:endParaRPr lang="en-US" dirty="0"/>
          </a:p>
        </p:txBody>
      </p:sp>
    </p:spTree>
    <p:extLst>
      <p:ext uri="{BB962C8B-B14F-4D97-AF65-F5344CB8AC3E}">
        <p14:creationId xmlns:p14="http://schemas.microsoft.com/office/powerpoint/2010/main" val="341639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C260-175B-49EB-A4B6-B6BDA5425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762537-373D-4A1B-9DFA-BAB3275F4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31BC1B-842F-49FA-9F03-238450202A23}"/>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5" name="Footer Placeholder 4">
            <a:extLst>
              <a:ext uri="{FF2B5EF4-FFF2-40B4-BE49-F238E27FC236}">
                <a16:creationId xmlns:a16="http://schemas.microsoft.com/office/drawing/2014/main" id="{F276E5F0-8ECD-47A6-BCCA-34B88128BD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3E7460-DECD-4C2E-8F7C-3778571B8E70}"/>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3794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3B94-2EC7-4A28-9A89-1460C8CC70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61448-CCC0-4E0F-B5C8-BAD38F731E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ADD7F-647D-4BA5-91C0-5A1E1A0111E9}"/>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5" name="Footer Placeholder 4">
            <a:extLst>
              <a:ext uri="{FF2B5EF4-FFF2-40B4-BE49-F238E27FC236}">
                <a16:creationId xmlns:a16="http://schemas.microsoft.com/office/drawing/2014/main" id="{9BF49020-3839-47BC-BB91-4B943A337B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C83D5B-7B10-4062-8926-70A602DB41BD}"/>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8257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A438A-F758-4786-95E3-FDC478726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196E66-136E-4E56-9A99-C12041CCB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6E8F7-2F8F-445F-A8BB-35B3C065663A}"/>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5" name="Footer Placeholder 4">
            <a:extLst>
              <a:ext uri="{FF2B5EF4-FFF2-40B4-BE49-F238E27FC236}">
                <a16:creationId xmlns:a16="http://schemas.microsoft.com/office/drawing/2014/main" id="{1BA7D9D5-3FEA-43EF-AC02-E1CAA789CC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FD903A-C274-4337-A3E2-4306D547DCAB}"/>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60856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6419-C136-48C2-8557-C7BAFB163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F10E2-4D35-4371-AF88-F66484F6A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7044C-B2E7-4413-820B-A43726BE5AA6}"/>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5" name="Footer Placeholder 4">
            <a:extLst>
              <a:ext uri="{FF2B5EF4-FFF2-40B4-BE49-F238E27FC236}">
                <a16:creationId xmlns:a16="http://schemas.microsoft.com/office/drawing/2014/main" id="{1CB4D2E2-3B58-462D-A9F5-7943F8BBAD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EEE829-CF1C-4CAA-B16F-D4DCF6BFF1CE}"/>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38052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2356-9CFA-4B9A-9A5B-2AC6D7A03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82334D-2E5E-42FA-8B0C-09C961C54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5CE32-DEAE-42DA-A5EE-5FE6D34A9388}"/>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5" name="Footer Placeholder 4">
            <a:extLst>
              <a:ext uri="{FF2B5EF4-FFF2-40B4-BE49-F238E27FC236}">
                <a16:creationId xmlns:a16="http://schemas.microsoft.com/office/drawing/2014/main" id="{5F03DF95-E377-4C59-82EE-9145097DED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465A2E-430B-4717-9E7B-48B167AA143C}"/>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361202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08BF-40B0-4F28-BDEC-3870DBE7B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D2587-38B2-41D9-9376-875052527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57F8B-EB2B-4302-AED7-C5F8674BF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C887A4-10E4-407C-B59E-3430E1DB57B7}"/>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6" name="Footer Placeholder 5">
            <a:extLst>
              <a:ext uri="{FF2B5EF4-FFF2-40B4-BE49-F238E27FC236}">
                <a16:creationId xmlns:a16="http://schemas.microsoft.com/office/drawing/2014/main" id="{010A74C7-21E1-423B-9649-543E1B8D97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3D9A84-DD47-42D7-82E5-FE3BDC67B1A3}"/>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355701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3236-AEE2-41A8-ABF2-CB626AC827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1C508-3DFB-40CF-882F-418EBF7CD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C04127-2245-40CE-A0C7-11D14F2ED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38DCD8-9F8B-49E9-8204-CBA845033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2F2E4-5DD6-41CC-9F8B-E2B88C4B8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5B3CAF-A0D5-4A3A-9F2E-DFAD1A629432}"/>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8" name="Footer Placeholder 7">
            <a:extLst>
              <a:ext uri="{FF2B5EF4-FFF2-40B4-BE49-F238E27FC236}">
                <a16:creationId xmlns:a16="http://schemas.microsoft.com/office/drawing/2014/main" id="{EF579432-8F9A-42B7-8DF1-0AE1E5E1FE3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676B76-4E3C-4D00-8016-A3E4EB29E6A7}"/>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79540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611F-F312-401E-8C39-CA154F2BE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41799-4BB1-4072-BFF6-0B02F2460AA9}"/>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4" name="Footer Placeholder 3">
            <a:extLst>
              <a:ext uri="{FF2B5EF4-FFF2-40B4-BE49-F238E27FC236}">
                <a16:creationId xmlns:a16="http://schemas.microsoft.com/office/drawing/2014/main" id="{A0522029-3958-42DE-9F09-A0292945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EFB1C-7C53-4FFB-BDA5-32B8DA92776F}"/>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417107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27E0F6-01B9-4264-810B-910E1068409E}"/>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3" name="Footer Placeholder 2">
            <a:extLst>
              <a:ext uri="{FF2B5EF4-FFF2-40B4-BE49-F238E27FC236}">
                <a16:creationId xmlns:a16="http://schemas.microsoft.com/office/drawing/2014/main" id="{28AF8B80-5C28-41FB-B4FA-08283F5FDAF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07279C2-39CA-47EC-BF69-CD7D39A0D00E}"/>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218530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26CE-336A-4DCB-8B81-10C0AF69E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F7B38-666E-49BA-9B85-85463EA92F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96986A-10DD-4020-BF17-DCB501B8A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2A9A9-5B52-4DE3-90A2-C4D9F433E227}"/>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6" name="Footer Placeholder 5">
            <a:extLst>
              <a:ext uri="{FF2B5EF4-FFF2-40B4-BE49-F238E27FC236}">
                <a16:creationId xmlns:a16="http://schemas.microsoft.com/office/drawing/2014/main" id="{EFDFD8C8-148D-42C6-B50C-545DB00096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1568DA-2137-4514-BC17-8176AEBD4703}"/>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71366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ADB6-AC6F-459A-8CB0-7BC8F41CA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7155A-2D57-42BB-B9E7-8C0BBA0C7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607620F-F0BC-4F49-8E48-A901BA432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8409E-FC5B-496D-90D0-44BC8D14BC49}"/>
              </a:ext>
            </a:extLst>
          </p:cNvPr>
          <p:cNvSpPr>
            <a:spLocks noGrp="1"/>
          </p:cNvSpPr>
          <p:nvPr>
            <p:ph type="dt" sz="half" idx="10"/>
          </p:nvPr>
        </p:nvSpPr>
        <p:spPr/>
        <p:txBody>
          <a:bodyPr/>
          <a:lstStyle/>
          <a:p>
            <a:fld id="{33E5D17A-513D-4149-9851-625D4A43AB83}" type="datetimeFigureOut">
              <a:rPr lang="en-US" smtClean="0"/>
              <a:t>1/27/2021</a:t>
            </a:fld>
            <a:endParaRPr lang="en-US" dirty="0"/>
          </a:p>
        </p:txBody>
      </p:sp>
      <p:sp>
        <p:nvSpPr>
          <p:cNvPr id="6" name="Footer Placeholder 5">
            <a:extLst>
              <a:ext uri="{FF2B5EF4-FFF2-40B4-BE49-F238E27FC236}">
                <a16:creationId xmlns:a16="http://schemas.microsoft.com/office/drawing/2014/main" id="{D2A2FF43-15AF-4251-8709-2CD2E06308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E57AB7-CB1A-474C-B787-9FECD8C677EB}"/>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297020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665E3-1A9D-4E07-804B-28F891A6A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1C54C-201E-4098-A436-0FCEFAA18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A2434-C4F7-4C41-A9FB-EBE4F1C47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5D17A-513D-4149-9851-625D4A43AB83}" type="datetimeFigureOut">
              <a:rPr lang="en-US" smtClean="0"/>
              <a:t>1/27/2021</a:t>
            </a:fld>
            <a:endParaRPr lang="en-US" dirty="0"/>
          </a:p>
        </p:txBody>
      </p:sp>
      <p:sp>
        <p:nvSpPr>
          <p:cNvPr id="5" name="Footer Placeholder 4">
            <a:extLst>
              <a:ext uri="{FF2B5EF4-FFF2-40B4-BE49-F238E27FC236}">
                <a16:creationId xmlns:a16="http://schemas.microsoft.com/office/drawing/2014/main" id="{13BB76FF-A12D-4E11-AF94-A4090A9EA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EE77464-5624-41D7-8475-F801A46D3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487F6-3EF4-4672-9201-CC1FC81B6814}" type="slidenum">
              <a:rPr lang="en-US" smtClean="0"/>
              <a:t>‹#›</a:t>
            </a:fld>
            <a:endParaRPr lang="en-US" dirty="0"/>
          </a:p>
        </p:txBody>
      </p:sp>
    </p:spTree>
    <p:extLst>
      <p:ext uri="{BB962C8B-B14F-4D97-AF65-F5344CB8AC3E}">
        <p14:creationId xmlns:p14="http://schemas.microsoft.com/office/powerpoint/2010/main" val="3162409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420A-8B61-454D-B78E-5A29869FB072}"/>
              </a:ext>
            </a:extLst>
          </p:cNvPr>
          <p:cNvSpPr>
            <a:spLocks noGrp="1"/>
          </p:cNvSpPr>
          <p:nvPr>
            <p:ph type="ctrTitle"/>
          </p:nvPr>
        </p:nvSpPr>
        <p:spPr/>
        <p:txBody>
          <a:bodyPr/>
          <a:lstStyle/>
          <a:p>
            <a:r>
              <a:rPr lang="en-US" dirty="0"/>
              <a:t>Week 2 Recitation</a:t>
            </a:r>
          </a:p>
        </p:txBody>
      </p:sp>
      <p:sp>
        <p:nvSpPr>
          <p:cNvPr id="3" name="Subtitle 2">
            <a:extLst>
              <a:ext uri="{FF2B5EF4-FFF2-40B4-BE49-F238E27FC236}">
                <a16:creationId xmlns:a16="http://schemas.microsoft.com/office/drawing/2014/main" id="{6501E3DF-4FDD-4A8A-9D79-F3F4FD8189FA}"/>
              </a:ext>
            </a:extLst>
          </p:cNvPr>
          <p:cNvSpPr>
            <a:spLocks noGrp="1"/>
          </p:cNvSpPr>
          <p:nvPr>
            <p:ph type="subTitle" idx="1"/>
          </p:nvPr>
        </p:nvSpPr>
        <p:spPr/>
        <p:txBody>
          <a:bodyPr/>
          <a:lstStyle/>
          <a:p>
            <a:r>
              <a:rPr lang="en-US" dirty="0"/>
              <a:t>BIOCHEM 5722</a:t>
            </a:r>
          </a:p>
          <a:p>
            <a:r>
              <a:rPr lang="en-US" dirty="0"/>
              <a:t>1D and 2D particle-in-a-box problems</a:t>
            </a:r>
          </a:p>
        </p:txBody>
      </p:sp>
    </p:spTree>
    <p:extLst>
      <p:ext uri="{BB962C8B-B14F-4D97-AF65-F5344CB8AC3E}">
        <p14:creationId xmlns:p14="http://schemas.microsoft.com/office/powerpoint/2010/main" val="236886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d) The porphyrin structure measures about 1 nm on a side (a = 1 nm). Calculate the longest-wavelength absorption hand position for this molecule.</a:t>
                </a:r>
              </a:p>
              <a:p>
                <a:pPr marL="0" indent="0" algn="just">
                  <a:buNone/>
                </a:pPr>
                <a:r>
                  <a:rPr lang="en-US" dirty="0"/>
                  <a:t>Key Concepts:</a:t>
                </a:r>
              </a:p>
              <a:p>
                <a:pPr algn="just"/>
                <a:r>
                  <a:rPr lang="en-US" dirty="0"/>
                  <a:t>Excitation energy</a:t>
                </a:r>
              </a:p>
              <a:p>
                <a:pPr marL="514350" indent="-514350" algn="just">
                  <a:buAutoNum type="arabicPeriod"/>
                </a:pPr>
                <a:r>
                  <a:rPr lang="en-US" dirty="0"/>
                  <a:t>By constructing an electron energy level diagram, we identified the energy gap between the highest-occupied and lowest-unoccupied pi orbital (i.e. 5E</a:t>
                </a:r>
                <a:r>
                  <a:rPr lang="en-US" baseline="-25000" dirty="0"/>
                  <a:t>0</a:t>
                </a:r>
                <a:r>
                  <a:rPr lang="en-US" dirty="0"/>
                  <a:t>). Use this to solve for wavelength.</a:t>
                </a:r>
              </a:p>
              <a:p>
                <a:pPr marL="514350" indent="-514350" algn="just">
                  <a:buFont typeface="Arial" panose="020B0604020202020204" pitchFamily="34" charset="0"/>
                  <a:buAutoNum type="arabicPeriod"/>
                </a:pPr>
                <a:r>
                  <a:rPr lang="en-US" dirty="0"/>
                  <a:t>Combine: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m:t>
                    </m:r>
                    <m:r>
                      <m:rPr>
                        <m:sty m:val="p"/>
                      </m:rPr>
                      <a:rPr lang="el-GR" b="0" i="1" smtClean="0">
                        <a:latin typeface="Cambria Math" panose="02040503050406030204" pitchFamily="18" charset="0"/>
                      </a:rPr>
                      <m:t>ν</m:t>
                    </m:r>
                  </m:oMath>
                </a14:m>
                <a:r>
                  <a:rPr lang="en-US" dirty="0"/>
                  <a:t> and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m:rPr>
                        <m:sty m:val="p"/>
                      </m:rPr>
                      <a:rPr lang="el-GR" b="0" i="1" smtClean="0">
                        <a:latin typeface="Cambria Math" panose="02040503050406030204" pitchFamily="18" charset="0"/>
                      </a:rPr>
                      <m:t>λν</m:t>
                    </m:r>
                    <m:r>
                      <a:rPr lang="en-US">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h𝑐</m:t>
                        </m:r>
                      </m:num>
                      <m:den>
                        <m:r>
                          <m:rPr>
                            <m:sty m:val="p"/>
                          </m:rPr>
                          <a:rPr lang="el-GR" i="1" smtClean="0">
                            <a:latin typeface="Cambria Math" panose="02040503050406030204" pitchFamily="18" charset="0"/>
                            <a:ea typeface="Cambria Math" panose="02040503050406030204" pitchFamily="18" charset="0"/>
                          </a:rPr>
                          <m:t>λ</m:t>
                        </m:r>
                      </m:den>
                    </m:f>
                  </m:oMath>
                </a14:m>
                <a:endParaRPr lang="en-US" dirty="0"/>
              </a:p>
              <a:p>
                <a:pPr marL="514350" indent="-514350" algn="just">
                  <a:buFont typeface="Arial" panose="020B0604020202020204" pitchFamily="34" charset="0"/>
                  <a:buAutoNum type="arabicPeriod"/>
                </a:pPr>
                <a:r>
                  <a:rPr lang="en-US" dirty="0"/>
                  <a:t>Replace E for the energy level equation to arrive at: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num>
                      <m:den>
                        <m:r>
                          <a:rPr lang="en-US" b="0" i="1" smtClean="0">
                            <a:latin typeface="Cambria Math" panose="02040503050406030204" pitchFamily="18" charset="0"/>
                          </a:rPr>
                          <m:t>8</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d>
                      <m:dPr>
                        <m:ctrlPr>
                          <a:rPr lang="en-US" b="0" i="1" smtClean="0">
                            <a:latin typeface="Cambria Math" panose="02040503050406030204" pitchFamily="18" charset="0"/>
                          </a:rPr>
                        </m:ctrlPr>
                      </m:dPr>
                      <m:e>
                        <m:r>
                          <a:rPr lang="en-US" b="0" i="1" smtClean="0">
                            <a:latin typeface="Cambria Math" panose="02040503050406030204" pitchFamily="18" charset="0"/>
                          </a:rPr>
                          <m:t>25−20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h𝑐</m:t>
                        </m:r>
                      </m:num>
                      <m:den>
                        <m:r>
                          <m:rPr>
                            <m:sty m:val="p"/>
                          </m:rPr>
                          <a:rPr lang="el-GR" b="0" i="1" smtClean="0">
                            <a:latin typeface="Cambria Math" panose="02040503050406030204" pitchFamily="18" charset="0"/>
                          </a:rPr>
                          <m:t>λ</m:t>
                        </m:r>
                      </m:den>
                    </m:f>
                  </m:oMath>
                </a14:m>
                <a:endParaRPr lang="en-US" dirty="0"/>
              </a:p>
              <a:p>
                <a:pPr marL="514350" indent="-514350" algn="just">
                  <a:buAutoNum type="arabicPeriod"/>
                </a:pPr>
                <a:r>
                  <a:rPr lang="en-US" dirty="0"/>
                  <a:t>Answer: 660 nm</a:t>
                </a:r>
              </a:p>
            </p:txBody>
          </p:sp>
        </mc:Choice>
        <mc:Fallback xmlns="">
          <p:sp>
            <p:nvSpPr>
              <p:cNvPr id="5" name="Content Placeholder 4">
                <a:extLst>
                  <a:ext uri="{FF2B5EF4-FFF2-40B4-BE49-F238E27FC236}">
                    <a16:creationId xmlns:a16="http://schemas.microsoft.com/office/drawing/2014/main" id="{0BF892CC-DA7A-42DC-BD29-4894005F1D56}"/>
                  </a:ext>
                </a:extLst>
              </p:cNvPr>
              <p:cNvSpPr>
                <a:spLocks noGrp="1" noRot="1" noChangeAspect="1" noMove="1" noResize="1" noEditPoints="1" noAdjustHandles="1" noChangeArrowheads="1" noChangeShapeType="1" noTextEdit="1"/>
              </p:cNvSpPr>
              <p:nvPr>
                <p:ph idx="1"/>
              </p:nvPr>
            </p:nvSpPr>
            <p:spPr>
              <a:xfrm>
                <a:off x="128337" y="1010654"/>
                <a:ext cx="11919284" cy="5694946"/>
              </a:xfrm>
              <a:blipFill>
                <a:blip r:embed="rId3"/>
                <a:stretch>
                  <a:fillRect l="-1074" t="-1820" r="-107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Q2 cont.</a:t>
            </a:r>
          </a:p>
        </p:txBody>
      </p:sp>
      <p:sp>
        <p:nvSpPr>
          <p:cNvPr id="3" name="Rectangle 2">
            <a:extLst>
              <a:ext uri="{FF2B5EF4-FFF2-40B4-BE49-F238E27FC236}">
                <a16:creationId xmlns:a16="http://schemas.microsoft.com/office/drawing/2014/main" id="{ACA97A1A-D66C-46CA-94C9-09E5C0301D8D}"/>
              </a:ext>
            </a:extLst>
          </p:cNvPr>
          <p:cNvSpPr/>
          <p:nvPr/>
        </p:nvSpPr>
        <p:spPr>
          <a:xfrm>
            <a:off x="1909011" y="5614735"/>
            <a:ext cx="1315452" cy="465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09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ACFC-70A2-40C3-88CE-B6AE1D9B176D}"/>
              </a:ext>
            </a:extLst>
          </p:cNvPr>
          <p:cNvSpPr>
            <a:spLocks noGrp="1"/>
          </p:cNvSpPr>
          <p:nvPr>
            <p:ph type="title"/>
          </p:nvPr>
        </p:nvSpPr>
        <p:spPr>
          <a:xfrm>
            <a:off x="4716379" y="2482013"/>
            <a:ext cx="2759242" cy="1039663"/>
          </a:xfrm>
        </p:spPr>
        <p:txBody>
          <a:bodyPr/>
          <a:lstStyle/>
          <a:p>
            <a:r>
              <a:rPr lang="en-US" dirty="0"/>
              <a:t>Questions?</a:t>
            </a:r>
          </a:p>
        </p:txBody>
      </p:sp>
      <p:sp>
        <p:nvSpPr>
          <p:cNvPr id="3" name="TextBox 2">
            <a:extLst>
              <a:ext uri="{FF2B5EF4-FFF2-40B4-BE49-F238E27FC236}">
                <a16:creationId xmlns:a16="http://schemas.microsoft.com/office/drawing/2014/main" id="{DC1EAF6A-6B6D-4E47-AD6A-764375158A89}"/>
              </a:ext>
            </a:extLst>
          </p:cNvPr>
          <p:cNvSpPr txBox="1"/>
          <p:nvPr/>
        </p:nvSpPr>
        <p:spPr>
          <a:xfrm>
            <a:off x="4928286" y="3429000"/>
            <a:ext cx="2335427" cy="369332"/>
          </a:xfrm>
          <a:prstGeom prst="rect">
            <a:avLst/>
          </a:prstGeom>
          <a:noFill/>
        </p:spPr>
        <p:txBody>
          <a:bodyPr wrap="square" rtlCol="0">
            <a:spAutoFit/>
          </a:bodyPr>
          <a:lstStyle/>
          <a:p>
            <a:r>
              <a:rPr lang="en-US" dirty="0"/>
              <a:t>Have a good weekend!</a:t>
            </a:r>
          </a:p>
        </p:txBody>
      </p:sp>
    </p:spTree>
    <p:extLst>
      <p:ext uri="{BB962C8B-B14F-4D97-AF65-F5344CB8AC3E}">
        <p14:creationId xmlns:p14="http://schemas.microsoft.com/office/powerpoint/2010/main" val="302290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199" y="2001582"/>
            <a:ext cx="10515600" cy="645528"/>
          </a:xfrm>
        </p:spPr>
        <p:txBody>
          <a:bodyPr>
            <a:normAutofit fontScale="90000"/>
          </a:bodyPr>
          <a:lstStyle/>
          <a:p>
            <a:pPr algn="ctr"/>
            <a:r>
              <a:rPr lang="en-US" dirty="0"/>
              <a:t>Objectives</a:t>
            </a:r>
          </a:p>
        </p:txBody>
      </p:sp>
      <p:sp>
        <p:nvSpPr>
          <p:cNvPr id="3" name="Content Placeholder 2">
            <a:extLst>
              <a:ext uri="{FF2B5EF4-FFF2-40B4-BE49-F238E27FC236}">
                <a16:creationId xmlns:a16="http://schemas.microsoft.com/office/drawing/2014/main" id="{DF240570-77BF-41EA-BA0D-D6E33F655219}"/>
              </a:ext>
            </a:extLst>
          </p:cNvPr>
          <p:cNvSpPr>
            <a:spLocks noGrp="1"/>
          </p:cNvSpPr>
          <p:nvPr>
            <p:ph idx="1"/>
          </p:nvPr>
        </p:nvSpPr>
        <p:spPr>
          <a:xfrm>
            <a:off x="1869772" y="2886685"/>
            <a:ext cx="8452455" cy="1084630"/>
          </a:xfrm>
        </p:spPr>
        <p:txBody>
          <a:bodyPr>
            <a:normAutofit/>
          </a:bodyPr>
          <a:lstStyle/>
          <a:p>
            <a:pPr marL="514350" indent="-514350" algn="just">
              <a:buAutoNum type="arabicPeriod"/>
            </a:pPr>
            <a:r>
              <a:rPr lang="en-US" dirty="0">
                <a:solidFill>
                  <a:srgbClr val="333333"/>
                </a:solidFill>
              </a:rPr>
              <a:t>Work through the recitation questions on Carmen.</a:t>
            </a:r>
          </a:p>
          <a:p>
            <a:pPr marL="514350" indent="-514350" algn="just">
              <a:buAutoNum type="arabicPeriod"/>
            </a:pPr>
            <a:r>
              <a:rPr lang="en-US" dirty="0">
                <a:solidFill>
                  <a:srgbClr val="333333"/>
                </a:solidFill>
              </a:rPr>
              <a:t>Introduce concepts relevant to the practice problems.</a:t>
            </a:r>
          </a:p>
        </p:txBody>
      </p:sp>
    </p:spTree>
    <p:extLst>
      <p:ext uri="{BB962C8B-B14F-4D97-AF65-F5344CB8AC3E}">
        <p14:creationId xmlns:p14="http://schemas.microsoft.com/office/powerpoint/2010/main" val="17642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D2B-E461-45DC-9EFA-D241DF251C79}"/>
              </a:ext>
            </a:extLst>
          </p:cNvPr>
          <p:cNvSpPr>
            <a:spLocks noGrp="1"/>
          </p:cNvSpPr>
          <p:nvPr>
            <p:ph type="title"/>
          </p:nvPr>
        </p:nvSpPr>
        <p:spPr>
          <a:xfrm>
            <a:off x="838200" y="110442"/>
            <a:ext cx="10515600" cy="660486"/>
          </a:xfrm>
        </p:spPr>
        <p:txBody>
          <a:bodyPr>
            <a:normAutofit fontScale="90000"/>
          </a:bodyPr>
          <a:lstStyle/>
          <a:p>
            <a:pPr algn="ctr"/>
            <a:r>
              <a:rPr lang="en-US" dirty="0"/>
              <a:t>Concept Check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6D9C1F-4392-4B87-916E-BAFA1B1D6B1A}"/>
                  </a:ext>
                </a:extLst>
              </p:cNvPr>
              <p:cNvSpPr>
                <a:spLocks noGrp="1"/>
              </p:cNvSpPr>
              <p:nvPr>
                <p:ph idx="1"/>
              </p:nvPr>
            </p:nvSpPr>
            <p:spPr>
              <a:xfrm>
                <a:off x="123856" y="847494"/>
                <a:ext cx="11944288" cy="5900063"/>
              </a:xfrm>
            </p:spPr>
            <p:txBody>
              <a:bodyPr>
                <a:normAutofit/>
              </a:bodyPr>
              <a:lstStyle/>
              <a:p>
                <a:pPr marL="0" indent="0" algn="just">
                  <a:buNone/>
                </a:pPr>
                <a:r>
                  <a:rPr lang="en-US" dirty="0"/>
                  <a:t>The state of a particle is completely described by its </a:t>
                </a:r>
                <a:r>
                  <a:rPr lang="en-US" b="1" dirty="0"/>
                  <a:t>wavefunction</a:t>
                </a:r>
                <a:r>
                  <a:rPr lang="en-US" dirty="0"/>
                  <a:t>, which is a function of position (x) and time (t).</a:t>
                </a:r>
              </a:p>
              <a:p>
                <a:pPr marL="0" indent="0" algn="just">
                  <a:buNone/>
                </a:pPr>
                <a:r>
                  <a:rPr lang="en-US" dirty="0"/>
                  <a:t>If the state of the particle does not change with respect to time, the system can be described using the </a:t>
                </a:r>
                <a:r>
                  <a:rPr lang="en-US" b="1" dirty="0"/>
                  <a:t>time-independent Schrödinger equation</a:t>
                </a:r>
                <a:r>
                  <a:rPr lang="en-US" dirty="0"/>
                  <a:t>:</a:t>
                </a:r>
              </a:p>
              <a:p>
                <a:pPr marL="0" indent="0" algn="just">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ħ</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m:rPr>
                              <m:nor/>
                            </m:rPr>
                            <a:rPr lang="el-GR" i="1" dirty="0"/>
                            <m:t>Ψ</m:t>
                          </m:r>
                          <m:d>
                            <m:dPr>
                              <m:ctrlPr>
                                <a:rPr lang="el-GR" i="1" dirty="0" smtClean="0">
                                  <a:latin typeface="Cambria Math" panose="02040503050406030204" pitchFamily="18" charset="0"/>
                                </a:rPr>
                              </m:ctrlPr>
                            </m:dPr>
                            <m:e>
                              <m:r>
                                <a:rPr lang="en-US" b="0" i="1" dirty="0" smtClean="0">
                                  <a:latin typeface="Cambria Math" panose="02040503050406030204" pitchFamily="18" charset="0"/>
                                </a:rPr>
                                <m:t>𝑥</m:t>
                              </m:r>
                            </m:e>
                          </m:d>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𝑈</m:t>
                      </m:r>
                      <m:r>
                        <m:rPr>
                          <m:nor/>
                        </m:rPr>
                        <a:rPr lang="el-GR" i="1" dirty="0"/>
                        <m:t>Ψ</m:t>
                      </m:r>
                      <m:d>
                        <m:dPr>
                          <m:ctrlPr>
                            <a:rPr lang="el-GR"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𝐸</m:t>
                      </m:r>
                      <m:r>
                        <m:rPr>
                          <m:nor/>
                        </m:rPr>
                        <a:rPr lang="el-GR" i="1" dirty="0"/>
                        <m:t>Ψ</m:t>
                      </m:r>
                      <m:d>
                        <m:dPr>
                          <m:ctrlPr>
                            <a:rPr lang="el-GR" i="1" dirty="0" smtClean="0">
                              <a:latin typeface="Cambria Math" panose="02040503050406030204" pitchFamily="18" charset="0"/>
                            </a:rPr>
                          </m:ctrlPr>
                        </m:dPr>
                        <m:e>
                          <m:r>
                            <a:rPr lang="en-US" b="0" i="1" dirty="0" smtClean="0">
                              <a:latin typeface="Cambria Math" panose="02040503050406030204" pitchFamily="18" charset="0"/>
                            </a:rPr>
                            <m:t>𝑥</m:t>
                          </m:r>
                        </m:e>
                      </m:d>
                    </m:oMath>
                  </m:oMathPara>
                </a14:m>
                <a:endParaRPr lang="en-US" dirty="0"/>
              </a:p>
              <a:p>
                <a:pPr marL="0" indent="0" algn="just">
                  <a:buNone/>
                </a:pPr>
                <a:r>
                  <a:rPr lang="en-US" dirty="0"/>
                  <a:t>The textbook references operators – these are symbolical instructions for mathematical manipulation. The </a:t>
                </a:r>
                <a:r>
                  <a:rPr lang="en-US" b="1" dirty="0"/>
                  <a:t>energy operator</a:t>
                </a:r>
                <a:r>
                  <a:rPr lang="en-US" dirty="0"/>
                  <a:t> is an important concept in QM.</a:t>
                </a: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ħ</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m:rPr>
                                  <m:nor/>
                                </m:rPr>
                                <a:rPr lang="el-GR" i="1" dirty="0"/>
                                <m:t>Ψ</m:t>
                              </m:r>
                              <m:d>
                                <m:dPr>
                                  <m:ctrlPr>
                                    <a:rPr lang="el-GR" i="1" dirty="0">
                                      <a:latin typeface="Cambria Math" panose="02040503050406030204" pitchFamily="18" charset="0"/>
                                    </a:rPr>
                                  </m:ctrlPr>
                                </m:dPr>
                                <m:e>
                                  <m:r>
                                    <a:rPr lang="en-US" i="1" dirty="0">
                                      <a:latin typeface="Cambria Math" panose="02040503050406030204" pitchFamily="18" charset="0"/>
                                    </a:rPr>
                                    <m:t>𝑥</m:t>
                                  </m:r>
                                </m:e>
                              </m:d>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rPr>
                            <m:t>𝑈</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=Ĥ</m:t>
                      </m:r>
                    </m:oMath>
                  </m:oMathPara>
                </a14:m>
                <a:endParaRPr lang="en-US" b="0" i="1" dirty="0"/>
              </a:p>
              <a:p>
                <a:pPr marL="0" indent="0" algn="just">
                  <a:buNone/>
                </a:pPr>
                <a:r>
                  <a:rPr lang="en-US" dirty="0"/>
                  <a:t>To consider systems with multidimensional movement, use the </a:t>
                </a:r>
                <a:r>
                  <a:rPr lang="en-US" b="1" dirty="0"/>
                  <a:t>Laplacian</a:t>
                </a:r>
                <a:r>
                  <a:rPr lang="en-US" dirty="0"/>
                  <a:t>:</a:t>
                </a:r>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sty m:val="p"/>
                            </m:rP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rPr>
                                <m:t>2</m:t>
                              </m:r>
                            </m:sup>
                          </m:sSup>
                        </m:den>
                      </m:f>
                    </m:oMath>
                  </m:oMathPara>
                </a14:m>
                <a:endParaRPr lang="en-US" dirty="0"/>
              </a:p>
            </p:txBody>
          </p:sp>
        </mc:Choice>
        <mc:Fallback xmlns="">
          <p:sp>
            <p:nvSpPr>
              <p:cNvPr id="3" name="Content Placeholder 2">
                <a:extLst>
                  <a:ext uri="{FF2B5EF4-FFF2-40B4-BE49-F238E27FC236}">
                    <a16:creationId xmlns:a16="http://schemas.microsoft.com/office/drawing/2014/main" id="{A86D9C1F-4392-4B87-916E-BAFA1B1D6B1A}"/>
                  </a:ext>
                </a:extLst>
              </p:cNvPr>
              <p:cNvSpPr>
                <a:spLocks noGrp="1" noRot="1" noChangeAspect="1" noMove="1" noResize="1" noEditPoints="1" noAdjustHandles="1" noChangeArrowheads="1" noChangeShapeType="1" noTextEdit="1"/>
              </p:cNvSpPr>
              <p:nvPr>
                <p:ph idx="1"/>
              </p:nvPr>
            </p:nvSpPr>
            <p:spPr>
              <a:xfrm>
                <a:off x="123856" y="847494"/>
                <a:ext cx="11944288" cy="5900063"/>
              </a:xfrm>
              <a:blipFill>
                <a:blip r:embed="rId3"/>
                <a:stretch>
                  <a:fillRect l="-1020" t="-1653" r="-1020"/>
                </a:stretch>
              </a:blipFill>
            </p:spPr>
            <p:txBody>
              <a:bodyPr/>
              <a:lstStyle/>
              <a:p>
                <a:r>
                  <a:rPr lang="en-US">
                    <a:noFill/>
                  </a:rPr>
                  <a:t> </a:t>
                </a:r>
              </a:p>
            </p:txBody>
          </p:sp>
        </mc:Fallback>
      </mc:AlternateContent>
    </p:spTree>
    <p:extLst>
      <p:ext uri="{BB962C8B-B14F-4D97-AF65-F5344CB8AC3E}">
        <p14:creationId xmlns:p14="http://schemas.microsoft.com/office/powerpoint/2010/main" val="190736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D2B-E461-45DC-9EFA-D241DF251C79}"/>
              </a:ext>
            </a:extLst>
          </p:cNvPr>
          <p:cNvSpPr>
            <a:spLocks noGrp="1"/>
          </p:cNvSpPr>
          <p:nvPr>
            <p:ph type="title"/>
          </p:nvPr>
        </p:nvSpPr>
        <p:spPr>
          <a:xfrm>
            <a:off x="838200" y="110442"/>
            <a:ext cx="10515600" cy="660486"/>
          </a:xfrm>
        </p:spPr>
        <p:txBody>
          <a:bodyPr>
            <a:normAutofit fontScale="90000"/>
          </a:bodyPr>
          <a:lstStyle/>
          <a:p>
            <a:pPr algn="ctr"/>
            <a:r>
              <a:rPr lang="en-US" dirty="0"/>
              <a:t>Particle-in-a-Box Examples</a:t>
            </a:r>
          </a:p>
        </p:txBody>
      </p:sp>
      <p:sp>
        <p:nvSpPr>
          <p:cNvPr id="3" name="Content Placeholder 2">
            <a:extLst>
              <a:ext uri="{FF2B5EF4-FFF2-40B4-BE49-F238E27FC236}">
                <a16:creationId xmlns:a16="http://schemas.microsoft.com/office/drawing/2014/main" id="{A86D9C1F-4392-4B87-916E-BAFA1B1D6B1A}"/>
              </a:ext>
            </a:extLst>
          </p:cNvPr>
          <p:cNvSpPr>
            <a:spLocks noGrp="1"/>
          </p:cNvSpPr>
          <p:nvPr>
            <p:ph idx="1"/>
          </p:nvPr>
        </p:nvSpPr>
        <p:spPr>
          <a:xfrm>
            <a:off x="123856" y="847494"/>
            <a:ext cx="7143218" cy="5900063"/>
          </a:xfrm>
        </p:spPr>
        <p:txBody>
          <a:bodyPr>
            <a:normAutofit/>
          </a:bodyPr>
          <a:lstStyle/>
          <a:p>
            <a:pPr marL="0" indent="0" algn="just">
              <a:buNone/>
            </a:pPr>
            <a:r>
              <a:rPr lang="en-US" dirty="0"/>
              <a:t>The 1D particle-in-a-box model:</a:t>
            </a:r>
          </a:p>
          <a:p>
            <a:pPr algn="just"/>
            <a:r>
              <a:rPr lang="en-US" dirty="0"/>
              <a:t>Translation of a particle in one dimension</a:t>
            </a:r>
          </a:p>
          <a:p>
            <a:pPr algn="just"/>
            <a:r>
              <a:rPr lang="en-US" dirty="0"/>
              <a:t>V(x) = 0 to indicate no forces acting upon the particle</a:t>
            </a:r>
          </a:p>
          <a:p>
            <a:pPr algn="just"/>
            <a:r>
              <a:rPr lang="en-US" dirty="0"/>
              <a:t>V(x) = infinity to set boundary condition</a:t>
            </a:r>
          </a:p>
          <a:p>
            <a:pPr algn="just"/>
            <a:r>
              <a:rPr lang="en-US" dirty="0"/>
              <a:t>What if the barrier is not infinitely high?</a:t>
            </a:r>
          </a:p>
          <a:p>
            <a:pPr marL="0" indent="0" algn="just">
              <a:buNone/>
            </a:pPr>
            <a:r>
              <a:rPr lang="en-US" dirty="0"/>
              <a:t>Assessing agreement with the model:</a:t>
            </a:r>
          </a:p>
        </p:txBody>
      </p:sp>
      <p:pic>
        <p:nvPicPr>
          <p:cNvPr id="2050" name="Picture 2">
            <a:extLst>
              <a:ext uri="{FF2B5EF4-FFF2-40B4-BE49-F238E27FC236}">
                <a16:creationId xmlns:a16="http://schemas.microsoft.com/office/drawing/2014/main" id="{5E842FFF-156D-4A61-B0AE-E537E43CF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149" y="1414399"/>
            <a:ext cx="2576815" cy="2014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9DF779-BF26-4032-8037-4BC1CAA70EC0}"/>
              </a:ext>
            </a:extLst>
          </p:cNvPr>
          <p:cNvPicPr>
            <a:picLocks noChangeAspect="1"/>
          </p:cNvPicPr>
          <p:nvPr/>
        </p:nvPicPr>
        <p:blipFill>
          <a:blip r:embed="rId4"/>
          <a:stretch>
            <a:fillRect/>
          </a:stretch>
        </p:blipFill>
        <p:spPr>
          <a:xfrm>
            <a:off x="1700590" y="4191311"/>
            <a:ext cx="2085849" cy="1306289"/>
          </a:xfrm>
          <a:prstGeom prst="rect">
            <a:avLst/>
          </a:prstGeom>
        </p:spPr>
      </p:pic>
      <p:pic>
        <p:nvPicPr>
          <p:cNvPr id="9" name="Picture 8">
            <a:extLst>
              <a:ext uri="{FF2B5EF4-FFF2-40B4-BE49-F238E27FC236}">
                <a16:creationId xmlns:a16="http://schemas.microsoft.com/office/drawing/2014/main" id="{BDEA8874-404A-4C58-886D-A61E4061B035}"/>
              </a:ext>
            </a:extLst>
          </p:cNvPr>
          <p:cNvPicPr>
            <a:picLocks noChangeAspect="1"/>
          </p:cNvPicPr>
          <p:nvPr/>
        </p:nvPicPr>
        <p:blipFill>
          <a:blip r:embed="rId5"/>
          <a:stretch>
            <a:fillRect/>
          </a:stretch>
        </p:blipFill>
        <p:spPr>
          <a:xfrm>
            <a:off x="1737236" y="5440386"/>
            <a:ext cx="2097643" cy="1077755"/>
          </a:xfrm>
          <a:prstGeom prst="rect">
            <a:avLst/>
          </a:prstGeom>
        </p:spPr>
      </p:pic>
      <p:pic>
        <p:nvPicPr>
          <p:cNvPr id="11" name="Picture 10">
            <a:extLst>
              <a:ext uri="{FF2B5EF4-FFF2-40B4-BE49-F238E27FC236}">
                <a16:creationId xmlns:a16="http://schemas.microsoft.com/office/drawing/2014/main" id="{75C35164-0E7E-4C30-ACB6-33FAFEB649FB}"/>
              </a:ext>
            </a:extLst>
          </p:cNvPr>
          <p:cNvPicPr>
            <a:picLocks noChangeAspect="1"/>
          </p:cNvPicPr>
          <p:nvPr/>
        </p:nvPicPr>
        <p:blipFill>
          <a:blip r:embed="rId6"/>
          <a:stretch>
            <a:fillRect/>
          </a:stretch>
        </p:blipFill>
        <p:spPr>
          <a:xfrm>
            <a:off x="4527018" y="5426615"/>
            <a:ext cx="2829351" cy="1091526"/>
          </a:xfrm>
          <a:prstGeom prst="rect">
            <a:avLst/>
          </a:prstGeom>
        </p:spPr>
      </p:pic>
      <p:pic>
        <p:nvPicPr>
          <p:cNvPr id="13" name="Picture 12">
            <a:extLst>
              <a:ext uri="{FF2B5EF4-FFF2-40B4-BE49-F238E27FC236}">
                <a16:creationId xmlns:a16="http://schemas.microsoft.com/office/drawing/2014/main" id="{26DCEC18-6D2A-4F0F-B2D4-EBBFBD161514}"/>
              </a:ext>
            </a:extLst>
          </p:cNvPr>
          <p:cNvPicPr>
            <a:picLocks noChangeAspect="1"/>
          </p:cNvPicPr>
          <p:nvPr/>
        </p:nvPicPr>
        <p:blipFill>
          <a:blip r:embed="rId7"/>
          <a:stretch>
            <a:fillRect/>
          </a:stretch>
        </p:blipFill>
        <p:spPr>
          <a:xfrm>
            <a:off x="8158789" y="4805574"/>
            <a:ext cx="1783432" cy="1356510"/>
          </a:xfrm>
          <a:prstGeom prst="rect">
            <a:avLst/>
          </a:prstGeom>
        </p:spPr>
      </p:pic>
      <p:cxnSp>
        <p:nvCxnSpPr>
          <p:cNvPr id="17" name="Straight Arrow Connector 16">
            <a:extLst>
              <a:ext uri="{FF2B5EF4-FFF2-40B4-BE49-F238E27FC236}">
                <a16:creationId xmlns:a16="http://schemas.microsoft.com/office/drawing/2014/main" id="{98BE8D36-548F-483F-ADC2-6FAF70844AD1}"/>
              </a:ext>
            </a:extLst>
          </p:cNvPr>
          <p:cNvCxnSpPr/>
          <p:nvPr/>
        </p:nvCxnSpPr>
        <p:spPr>
          <a:xfrm>
            <a:off x="1700590" y="6575355"/>
            <a:ext cx="574589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 name="Graphic 19" descr="Confused face outline outline">
            <a:extLst>
              <a:ext uri="{FF2B5EF4-FFF2-40B4-BE49-F238E27FC236}">
                <a16:creationId xmlns:a16="http://schemas.microsoft.com/office/drawing/2014/main" id="{0BEC15CF-192C-4256-84E5-C723642C98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7600" y="4348374"/>
            <a:ext cx="914400" cy="914400"/>
          </a:xfrm>
          <a:prstGeom prst="rect">
            <a:avLst/>
          </a:prstGeom>
        </p:spPr>
      </p:pic>
      <p:pic>
        <p:nvPicPr>
          <p:cNvPr id="22" name="Graphic 21" descr="Smiling face outline outline">
            <a:extLst>
              <a:ext uri="{FF2B5EF4-FFF2-40B4-BE49-F238E27FC236}">
                <a16:creationId xmlns:a16="http://schemas.microsoft.com/office/drawing/2014/main" id="{DD65313A-B842-4428-8861-FDE7450448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7600" y="5483829"/>
            <a:ext cx="914400" cy="914400"/>
          </a:xfrm>
          <a:prstGeom prst="rect">
            <a:avLst/>
          </a:prstGeom>
        </p:spPr>
      </p:pic>
      <p:pic>
        <p:nvPicPr>
          <p:cNvPr id="24" name="Graphic 23" descr="Sad face outline outline">
            <a:extLst>
              <a:ext uri="{FF2B5EF4-FFF2-40B4-BE49-F238E27FC236}">
                <a16:creationId xmlns:a16="http://schemas.microsoft.com/office/drawing/2014/main" id="{7C5559D1-36DA-48CF-B4B5-42FA272DFA0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48879" y="4906822"/>
            <a:ext cx="914400" cy="914400"/>
          </a:xfrm>
          <a:prstGeom prst="rect">
            <a:avLst/>
          </a:prstGeom>
        </p:spPr>
      </p:pic>
      <p:pic>
        <p:nvPicPr>
          <p:cNvPr id="26" name="Picture 25">
            <a:extLst>
              <a:ext uri="{FF2B5EF4-FFF2-40B4-BE49-F238E27FC236}">
                <a16:creationId xmlns:a16="http://schemas.microsoft.com/office/drawing/2014/main" id="{01A3754D-BD9D-4EF3-B650-DAB3CD03AAC1}"/>
              </a:ext>
            </a:extLst>
          </p:cNvPr>
          <p:cNvPicPr>
            <a:picLocks noChangeAspect="1"/>
          </p:cNvPicPr>
          <p:nvPr/>
        </p:nvPicPr>
        <p:blipFill>
          <a:blip r:embed="rId14"/>
          <a:stretch>
            <a:fillRect/>
          </a:stretch>
        </p:blipFill>
        <p:spPr>
          <a:xfrm>
            <a:off x="4662112" y="4330270"/>
            <a:ext cx="2562725" cy="1039132"/>
          </a:xfrm>
          <a:prstGeom prst="rect">
            <a:avLst/>
          </a:prstGeom>
        </p:spPr>
      </p:pic>
    </p:spTree>
    <p:extLst>
      <p:ext uri="{BB962C8B-B14F-4D97-AF65-F5344CB8AC3E}">
        <p14:creationId xmlns:p14="http://schemas.microsoft.com/office/powerpoint/2010/main" val="21741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D2B-E461-45DC-9EFA-D241DF251C79}"/>
              </a:ext>
            </a:extLst>
          </p:cNvPr>
          <p:cNvSpPr>
            <a:spLocks noGrp="1"/>
          </p:cNvSpPr>
          <p:nvPr>
            <p:ph type="title"/>
          </p:nvPr>
        </p:nvSpPr>
        <p:spPr>
          <a:xfrm>
            <a:off x="838200" y="110442"/>
            <a:ext cx="10515600" cy="660486"/>
          </a:xfrm>
        </p:spPr>
        <p:txBody>
          <a:bodyPr>
            <a:normAutofit fontScale="90000"/>
          </a:bodyPr>
          <a:lstStyle/>
          <a:p>
            <a:pPr algn="ctr"/>
            <a:r>
              <a:rPr lang="en-US" dirty="0"/>
              <a:t>Experimental Data</a:t>
            </a:r>
          </a:p>
        </p:txBody>
      </p:sp>
      <p:sp>
        <p:nvSpPr>
          <p:cNvPr id="3" name="Content Placeholder 2">
            <a:extLst>
              <a:ext uri="{FF2B5EF4-FFF2-40B4-BE49-F238E27FC236}">
                <a16:creationId xmlns:a16="http://schemas.microsoft.com/office/drawing/2014/main" id="{A86D9C1F-4392-4B87-916E-BAFA1B1D6B1A}"/>
              </a:ext>
            </a:extLst>
          </p:cNvPr>
          <p:cNvSpPr>
            <a:spLocks noGrp="1"/>
          </p:cNvSpPr>
          <p:nvPr>
            <p:ph idx="1"/>
          </p:nvPr>
        </p:nvSpPr>
        <p:spPr>
          <a:xfrm>
            <a:off x="123855" y="847495"/>
            <a:ext cx="11948695" cy="904540"/>
          </a:xfrm>
        </p:spPr>
        <p:txBody>
          <a:bodyPr>
            <a:normAutofit/>
          </a:bodyPr>
          <a:lstStyle/>
          <a:p>
            <a:pPr marL="0" indent="0" algn="just">
              <a:buNone/>
            </a:pPr>
            <a:r>
              <a:rPr lang="en-US" dirty="0"/>
              <a:t>You will NOT be tested on this information! I just wanted to share data that justify the conclusion made on the previous slide.</a:t>
            </a:r>
          </a:p>
        </p:txBody>
      </p:sp>
      <p:grpSp>
        <p:nvGrpSpPr>
          <p:cNvPr id="26" name="Group 25">
            <a:extLst>
              <a:ext uri="{FF2B5EF4-FFF2-40B4-BE49-F238E27FC236}">
                <a16:creationId xmlns:a16="http://schemas.microsoft.com/office/drawing/2014/main" id="{22F9197E-40FD-4C79-9122-F387706F872D}"/>
              </a:ext>
            </a:extLst>
          </p:cNvPr>
          <p:cNvGrpSpPr/>
          <p:nvPr/>
        </p:nvGrpSpPr>
        <p:grpSpPr>
          <a:xfrm>
            <a:off x="203100" y="3126488"/>
            <a:ext cx="7669999" cy="1571127"/>
            <a:chOff x="254165" y="1613677"/>
            <a:chExt cx="7669999" cy="1571127"/>
          </a:xfrm>
        </p:grpSpPr>
        <p:pic>
          <p:nvPicPr>
            <p:cNvPr id="10" name="Picture 9">
              <a:extLst>
                <a:ext uri="{FF2B5EF4-FFF2-40B4-BE49-F238E27FC236}">
                  <a16:creationId xmlns:a16="http://schemas.microsoft.com/office/drawing/2014/main" id="{64740F9D-3687-4730-907E-5739C1B69267}"/>
                </a:ext>
              </a:extLst>
            </p:cNvPr>
            <p:cNvPicPr>
              <a:picLocks noChangeAspect="1"/>
            </p:cNvPicPr>
            <p:nvPr/>
          </p:nvPicPr>
          <p:blipFill>
            <a:blip r:embed="rId3"/>
            <a:stretch>
              <a:fillRect/>
            </a:stretch>
          </p:blipFill>
          <p:spPr>
            <a:xfrm>
              <a:off x="254165" y="1807430"/>
              <a:ext cx="3036734" cy="1231334"/>
            </a:xfrm>
            <a:prstGeom prst="rect">
              <a:avLst/>
            </a:prstGeom>
          </p:spPr>
        </p:pic>
        <p:pic>
          <p:nvPicPr>
            <p:cNvPr id="5" name="Picture 4">
              <a:extLst>
                <a:ext uri="{FF2B5EF4-FFF2-40B4-BE49-F238E27FC236}">
                  <a16:creationId xmlns:a16="http://schemas.microsoft.com/office/drawing/2014/main" id="{6E9DF779-BF26-4032-8037-4BC1CAA70EC0}"/>
                </a:ext>
              </a:extLst>
            </p:cNvPr>
            <p:cNvPicPr>
              <a:picLocks noChangeAspect="1"/>
            </p:cNvPicPr>
            <p:nvPr/>
          </p:nvPicPr>
          <p:blipFill>
            <a:blip r:embed="rId4"/>
            <a:stretch>
              <a:fillRect/>
            </a:stretch>
          </p:blipFill>
          <p:spPr>
            <a:xfrm>
              <a:off x="5415429" y="1613677"/>
              <a:ext cx="2508735" cy="1571127"/>
            </a:xfrm>
            <a:prstGeom prst="rect">
              <a:avLst/>
            </a:prstGeom>
          </p:spPr>
        </p:pic>
        <p:pic>
          <p:nvPicPr>
            <p:cNvPr id="6" name="Picture 5">
              <a:extLst>
                <a:ext uri="{FF2B5EF4-FFF2-40B4-BE49-F238E27FC236}">
                  <a16:creationId xmlns:a16="http://schemas.microsoft.com/office/drawing/2014/main" id="{A165A8B5-B20F-4318-81E2-AE922A58C90A}"/>
                </a:ext>
              </a:extLst>
            </p:cNvPr>
            <p:cNvPicPr>
              <a:picLocks noChangeAspect="1"/>
            </p:cNvPicPr>
            <p:nvPr/>
          </p:nvPicPr>
          <p:blipFill>
            <a:blip r:embed="rId5"/>
            <a:stretch>
              <a:fillRect/>
            </a:stretch>
          </p:blipFill>
          <p:spPr>
            <a:xfrm>
              <a:off x="3215564" y="1757999"/>
              <a:ext cx="2408771" cy="1282485"/>
            </a:xfrm>
            <a:prstGeom prst="rect">
              <a:avLst/>
            </a:prstGeom>
          </p:spPr>
        </p:pic>
        <p:sp>
          <p:nvSpPr>
            <p:cNvPr id="15" name="TextBox 14">
              <a:extLst>
                <a:ext uri="{FF2B5EF4-FFF2-40B4-BE49-F238E27FC236}">
                  <a16:creationId xmlns:a16="http://schemas.microsoft.com/office/drawing/2014/main" id="{7072669E-D9D4-4D03-B4B4-0543492FB19E}"/>
                </a:ext>
              </a:extLst>
            </p:cNvPr>
            <p:cNvSpPr txBox="1"/>
            <p:nvPr/>
          </p:nvSpPr>
          <p:spPr>
            <a:xfrm>
              <a:off x="395135" y="1844995"/>
              <a:ext cx="278838" cy="369332"/>
            </a:xfrm>
            <a:prstGeom prst="rect">
              <a:avLst/>
            </a:prstGeom>
            <a:noFill/>
          </p:spPr>
          <p:txBody>
            <a:bodyPr wrap="square" rtlCol="0">
              <a:spAutoFit/>
            </a:bodyPr>
            <a:lstStyle/>
            <a:p>
              <a:r>
                <a:rPr lang="en-US" b="1" dirty="0"/>
                <a:t>D</a:t>
              </a:r>
            </a:p>
          </p:txBody>
        </p:sp>
        <p:sp>
          <p:nvSpPr>
            <p:cNvPr id="21" name="TextBox 20">
              <a:extLst>
                <a:ext uri="{FF2B5EF4-FFF2-40B4-BE49-F238E27FC236}">
                  <a16:creationId xmlns:a16="http://schemas.microsoft.com/office/drawing/2014/main" id="{80969D67-7468-4D8C-9664-83F4B3113F88}"/>
                </a:ext>
              </a:extLst>
            </p:cNvPr>
            <p:cNvSpPr txBox="1"/>
            <p:nvPr/>
          </p:nvSpPr>
          <p:spPr>
            <a:xfrm>
              <a:off x="3302578" y="1844995"/>
              <a:ext cx="278838" cy="369332"/>
            </a:xfrm>
            <a:prstGeom prst="rect">
              <a:avLst/>
            </a:prstGeom>
            <a:noFill/>
          </p:spPr>
          <p:txBody>
            <a:bodyPr wrap="square" rtlCol="0">
              <a:spAutoFit/>
            </a:bodyPr>
            <a:lstStyle/>
            <a:p>
              <a:r>
                <a:rPr lang="en-US" b="1" dirty="0"/>
                <a:t>E</a:t>
              </a:r>
            </a:p>
          </p:txBody>
        </p:sp>
        <p:sp>
          <p:nvSpPr>
            <p:cNvPr id="23" name="TextBox 22">
              <a:extLst>
                <a:ext uri="{FF2B5EF4-FFF2-40B4-BE49-F238E27FC236}">
                  <a16:creationId xmlns:a16="http://schemas.microsoft.com/office/drawing/2014/main" id="{E2C39E67-C80C-4543-A719-1FE6A0356596}"/>
                </a:ext>
              </a:extLst>
            </p:cNvPr>
            <p:cNvSpPr txBox="1"/>
            <p:nvPr/>
          </p:nvSpPr>
          <p:spPr>
            <a:xfrm>
              <a:off x="5693071" y="1844995"/>
              <a:ext cx="278838" cy="369332"/>
            </a:xfrm>
            <a:prstGeom prst="rect">
              <a:avLst/>
            </a:prstGeom>
            <a:noFill/>
          </p:spPr>
          <p:txBody>
            <a:bodyPr wrap="square" rtlCol="0">
              <a:spAutoFit/>
            </a:bodyPr>
            <a:lstStyle/>
            <a:p>
              <a:r>
                <a:rPr lang="en-US" b="1" dirty="0"/>
                <a:t>F</a:t>
              </a:r>
            </a:p>
          </p:txBody>
        </p:sp>
      </p:grpSp>
      <p:pic>
        <p:nvPicPr>
          <p:cNvPr id="25" name="Picture 24">
            <a:extLst>
              <a:ext uri="{FF2B5EF4-FFF2-40B4-BE49-F238E27FC236}">
                <a16:creationId xmlns:a16="http://schemas.microsoft.com/office/drawing/2014/main" id="{D6452670-8821-463D-AF45-DF255AB2506F}"/>
              </a:ext>
            </a:extLst>
          </p:cNvPr>
          <p:cNvPicPr>
            <a:picLocks noChangeAspect="1"/>
          </p:cNvPicPr>
          <p:nvPr/>
        </p:nvPicPr>
        <p:blipFill>
          <a:blip r:embed="rId6"/>
          <a:stretch>
            <a:fillRect/>
          </a:stretch>
        </p:blipFill>
        <p:spPr>
          <a:xfrm>
            <a:off x="294160" y="4866369"/>
            <a:ext cx="7278207" cy="1838353"/>
          </a:xfrm>
          <a:prstGeom prst="rect">
            <a:avLst/>
          </a:prstGeom>
        </p:spPr>
      </p:pic>
      <p:grpSp>
        <p:nvGrpSpPr>
          <p:cNvPr id="27" name="Group 26">
            <a:extLst>
              <a:ext uri="{FF2B5EF4-FFF2-40B4-BE49-F238E27FC236}">
                <a16:creationId xmlns:a16="http://schemas.microsoft.com/office/drawing/2014/main" id="{7B79F6C1-1F24-43D8-9E8E-DE9AD9A77CE7}"/>
              </a:ext>
            </a:extLst>
          </p:cNvPr>
          <p:cNvGrpSpPr/>
          <p:nvPr/>
        </p:nvGrpSpPr>
        <p:grpSpPr>
          <a:xfrm>
            <a:off x="254059" y="1813093"/>
            <a:ext cx="9308582" cy="1351911"/>
            <a:chOff x="202405" y="1828602"/>
            <a:chExt cx="9308582" cy="1351911"/>
          </a:xfrm>
        </p:grpSpPr>
        <p:pic>
          <p:nvPicPr>
            <p:cNvPr id="9" name="Picture 8">
              <a:extLst>
                <a:ext uri="{FF2B5EF4-FFF2-40B4-BE49-F238E27FC236}">
                  <a16:creationId xmlns:a16="http://schemas.microsoft.com/office/drawing/2014/main" id="{BDEA8874-404A-4C58-886D-A61E4061B035}"/>
                </a:ext>
              </a:extLst>
            </p:cNvPr>
            <p:cNvPicPr>
              <a:picLocks noChangeAspect="1"/>
            </p:cNvPicPr>
            <p:nvPr/>
          </p:nvPicPr>
          <p:blipFill>
            <a:blip r:embed="rId7"/>
            <a:stretch>
              <a:fillRect/>
            </a:stretch>
          </p:blipFill>
          <p:spPr>
            <a:xfrm>
              <a:off x="7014877" y="1898028"/>
              <a:ext cx="2496110" cy="1282485"/>
            </a:xfrm>
            <a:prstGeom prst="rect">
              <a:avLst/>
            </a:prstGeom>
          </p:spPr>
        </p:pic>
        <p:pic>
          <p:nvPicPr>
            <p:cNvPr id="11" name="Picture 10">
              <a:extLst>
                <a:ext uri="{FF2B5EF4-FFF2-40B4-BE49-F238E27FC236}">
                  <a16:creationId xmlns:a16="http://schemas.microsoft.com/office/drawing/2014/main" id="{75C35164-0E7E-4C30-ACB6-33FAFEB649FB}"/>
                </a:ext>
              </a:extLst>
            </p:cNvPr>
            <p:cNvPicPr>
              <a:picLocks noChangeAspect="1"/>
            </p:cNvPicPr>
            <p:nvPr/>
          </p:nvPicPr>
          <p:blipFill>
            <a:blip r:embed="rId8"/>
            <a:stretch>
              <a:fillRect/>
            </a:stretch>
          </p:blipFill>
          <p:spPr>
            <a:xfrm>
              <a:off x="341824" y="1898028"/>
              <a:ext cx="3311977" cy="1277717"/>
            </a:xfrm>
            <a:prstGeom prst="rect">
              <a:avLst/>
            </a:prstGeom>
          </p:spPr>
        </p:pic>
        <p:pic>
          <p:nvPicPr>
            <p:cNvPr id="14" name="Picture 13">
              <a:extLst>
                <a:ext uri="{FF2B5EF4-FFF2-40B4-BE49-F238E27FC236}">
                  <a16:creationId xmlns:a16="http://schemas.microsoft.com/office/drawing/2014/main" id="{356DE6F7-0E89-456C-97C3-9BE6ED2BA17E}"/>
                </a:ext>
              </a:extLst>
            </p:cNvPr>
            <p:cNvPicPr>
              <a:picLocks noChangeAspect="1"/>
            </p:cNvPicPr>
            <p:nvPr/>
          </p:nvPicPr>
          <p:blipFill>
            <a:blip r:embed="rId9"/>
            <a:stretch>
              <a:fillRect/>
            </a:stretch>
          </p:blipFill>
          <p:spPr>
            <a:xfrm>
              <a:off x="3744125" y="1921219"/>
              <a:ext cx="2938219" cy="1231334"/>
            </a:xfrm>
            <a:prstGeom prst="rect">
              <a:avLst/>
            </a:prstGeom>
          </p:spPr>
        </p:pic>
        <p:sp>
          <p:nvSpPr>
            <p:cNvPr id="28" name="TextBox 27">
              <a:extLst>
                <a:ext uri="{FF2B5EF4-FFF2-40B4-BE49-F238E27FC236}">
                  <a16:creationId xmlns:a16="http://schemas.microsoft.com/office/drawing/2014/main" id="{AAC4C17A-8AE7-4204-A7FB-7332C5337ED2}"/>
                </a:ext>
              </a:extLst>
            </p:cNvPr>
            <p:cNvSpPr txBox="1"/>
            <p:nvPr/>
          </p:nvSpPr>
          <p:spPr>
            <a:xfrm>
              <a:off x="202405" y="1828602"/>
              <a:ext cx="278838" cy="369332"/>
            </a:xfrm>
            <a:prstGeom prst="rect">
              <a:avLst/>
            </a:prstGeom>
            <a:noFill/>
          </p:spPr>
          <p:txBody>
            <a:bodyPr wrap="square" rtlCol="0">
              <a:spAutoFit/>
            </a:bodyPr>
            <a:lstStyle/>
            <a:p>
              <a:r>
                <a:rPr lang="en-US" b="1" dirty="0"/>
                <a:t>A</a:t>
              </a:r>
            </a:p>
          </p:txBody>
        </p:sp>
        <p:sp>
          <p:nvSpPr>
            <p:cNvPr id="29" name="TextBox 28">
              <a:extLst>
                <a:ext uri="{FF2B5EF4-FFF2-40B4-BE49-F238E27FC236}">
                  <a16:creationId xmlns:a16="http://schemas.microsoft.com/office/drawing/2014/main" id="{50A08B51-4B3F-4345-A5B2-BEC62513467D}"/>
                </a:ext>
              </a:extLst>
            </p:cNvPr>
            <p:cNvSpPr txBox="1"/>
            <p:nvPr/>
          </p:nvSpPr>
          <p:spPr>
            <a:xfrm>
              <a:off x="3653801" y="1828602"/>
              <a:ext cx="278838" cy="369332"/>
            </a:xfrm>
            <a:prstGeom prst="rect">
              <a:avLst/>
            </a:prstGeom>
            <a:noFill/>
          </p:spPr>
          <p:txBody>
            <a:bodyPr wrap="square" rtlCol="0">
              <a:spAutoFit/>
            </a:bodyPr>
            <a:lstStyle/>
            <a:p>
              <a:r>
                <a:rPr lang="en-US" b="1" dirty="0"/>
                <a:t>B</a:t>
              </a:r>
            </a:p>
          </p:txBody>
        </p:sp>
        <p:sp>
          <p:nvSpPr>
            <p:cNvPr id="30" name="TextBox 29">
              <a:extLst>
                <a:ext uri="{FF2B5EF4-FFF2-40B4-BE49-F238E27FC236}">
                  <a16:creationId xmlns:a16="http://schemas.microsoft.com/office/drawing/2014/main" id="{3561D358-E2F8-41F9-B9EB-93F0FCA40D7B}"/>
                </a:ext>
              </a:extLst>
            </p:cNvPr>
            <p:cNvSpPr txBox="1"/>
            <p:nvPr/>
          </p:nvSpPr>
          <p:spPr>
            <a:xfrm>
              <a:off x="6875458" y="1833279"/>
              <a:ext cx="278838" cy="369332"/>
            </a:xfrm>
            <a:prstGeom prst="rect">
              <a:avLst/>
            </a:prstGeom>
            <a:noFill/>
          </p:spPr>
          <p:txBody>
            <a:bodyPr wrap="square" rtlCol="0">
              <a:spAutoFit/>
            </a:bodyPr>
            <a:lstStyle/>
            <a:p>
              <a:r>
                <a:rPr lang="en-US" b="1" dirty="0"/>
                <a:t>C</a:t>
              </a:r>
            </a:p>
          </p:txBody>
        </p:sp>
      </p:grpSp>
      <p:grpSp>
        <p:nvGrpSpPr>
          <p:cNvPr id="31" name="Group 30">
            <a:extLst>
              <a:ext uri="{FF2B5EF4-FFF2-40B4-BE49-F238E27FC236}">
                <a16:creationId xmlns:a16="http://schemas.microsoft.com/office/drawing/2014/main" id="{A75AA6DC-60B0-4D14-96A9-0C436D69CA2C}"/>
              </a:ext>
            </a:extLst>
          </p:cNvPr>
          <p:cNvGrpSpPr/>
          <p:nvPr/>
        </p:nvGrpSpPr>
        <p:grpSpPr>
          <a:xfrm>
            <a:off x="9720068" y="2407568"/>
            <a:ext cx="2070136" cy="1900475"/>
            <a:chOff x="8517351" y="3216579"/>
            <a:chExt cx="2070136" cy="1900475"/>
          </a:xfrm>
        </p:grpSpPr>
        <p:pic>
          <p:nvPicPr>
            <p:cNvPr id="13" name="Picture 12">
              <a:extLst>
                <a:ext uri="{FF2B5EF4-FFF2-40B4-BE49-F238E27FC236}">
                  <a16:creationId xmlns:a16="http://schemas.microsoft.com/office/drawing/2014/main" id="{26DCEC18-6D2A-4F0F-B2D4-EBBFBD161514}"/>
                </a:ext>
              </a:extLst>
            </p:cNvPr>
            <p:cNvPicPr>
              <a:picLocks noChangeAspect="1"/>
            </p:cNvPicPr>
            <p:nvPr/>
          </p:nvPicPr>
          <p:blipFill>
            <a:blip r:embed="rId10"/>
            <a:stretch>
              <a:fillRect/>
            </a:stretch>
          </p:blipFill>
          <p:spPr>
            <a:xfrm>
              <a:off x="8517351" y="3542472"/>
              <a:ext cx="2070136" cy="1574582"/>
            </a:xfrm>
            <a:prstGeom prst="rect">
              <a:avLst/>
            </a:prstGeom>
          </p:spPr>
        </p:pic>
        <p:sp>
          <p:nvSpPr>
            <p:cNvPr id="32" name="TextBox 31">
              <a:extLst>
                <a:ext uri="{FF2B5EF4-FFF2-40B4-BE49-F238E27FC236}">
                  <a16:creationId xmlns:a16="http://schemas.microsoft.com/office/drawing/2014/main" id="{B40255EC-E888-427E-9105-5F8E7D47BE64}"/>
                </a:ext>
              </a:extLst>
            </p:cNvPr>
            <p:cNvSpPr txBox="1"/>
            <p:nvPr/>
          </p:nvSpPr>
          <p:spPr>
            <a:xfrm>
              <a:off x="9927626" y="3216579"/>
              <a:ext cx="278838" cy="369332"/>
            </a:xfrm>
            <a:prstGeom prst="rect">
              <a:avLst/>
            </a:prstGeom>
            <a:noFill/>
          </p:spPr>
          <p:txBody>
            <a:bodyPr wrap="square" rtlCol="0">
              <a:spAutoFit/>
            </a:bodyPr>
            <a:lstStyle/>
            <a:p>
              <a:r>
                <a:rPr lang="en-US" b="1" dirty="0"/>
                <a:t>G</a:t>
              </a:r>
            </a:p>
          </p:txBody>
        </p:sp>
      </p:grpSp>
      <p:sp>
        <p:nvSpPr>
          <p:cNvPr id="33" name="TextBox 32">
            <a:extLst>
              <a:ext uri="{FF2B5EF4-FFF2-40B4-BE49-F238E27FC236}">
                <a16:creationId xmlns:a16="http://schemas.microsoft.com/office/drawing/2014/main" id="{26DB2309-6ECA-446A-84BD-BFEAE158BC91}"/>
              </a:ext>
            </a:extLst>
          </p:cNvPr>
          <p:cNvSpPr txBox="1"/>
          <p:nvPr/>
        </p:nvSpPr>
        <p:spPr>
          <a:xfrm>
            <a:off x="7740016" y="4553655"/>
            <a:ext cx="433253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1D particle-in-a-box model consistently underestimated experimental values in all cases but G</a:t>
            </a:r>
          </a:p>
          <a:p>
            <a:pPr marL="285750" indent="-285750">
              <a:buFont typeface="Arial" panose="020B0604020202020204" pitchFamily="34" charset="0"/>
              <a:buChar char="•"/>
            </a:pPr>
            <a:r>
              <a:rPr lang="en-US" dirty="0"/>
              <a:t>% difference larger for D-F series i.e. “less linear” dyes</a:t>
            </a:r>
          </a:p>
          <a:p>
            <a:pPr marL="285750" indent="-285750">
              <a:buFont typeface="Arial" panose="020B0604020202020204" pitchFamily="34" charset="0"/>
              <a:buChar char="•"/>
            </a:pPr>
            <a:r>
              <a:rPr lang="en-US" dirty="0"/>
              <a:t>Applying a correction factor can account for some of the difference – what explanation do you propose?</a:t>
            </a:r>
          </a:p>
        </p:txBody>
      </p:sp>
      <p:sp>
        <p:nvSpPr>
          <p:cNvPr id="34" name="TextBox 33">
            <a:extLst>
              <a:ext uri="{FF2B5EF4-FFF2-40B4-BE49-F238E27FC236}">
                <a16:creationId xmlns:a16="http://schemas.microsoft.com/office/drawing/2014/main" id="{9D2E662F-1C99-42D4-A6E7-9193D4FE5AB5}"/>
              </a:ext>
            </a:extLst>
          </p:cNvPr>
          <p:cNvSpPr txBox="1"/>
          <p:nvPr/>
        </p:nvSpPr>
        <p:spPr>
          <a:xfrm>
            <a:off x="294160" y="6573412"/>
            <a:ext cx="1882928" cy="276999"/>
          </a:xfrm>
          <a:prstGeom prst="rect">
            <a:avLst/>
          </a:prstGeom>
          <a:noFill/>
        </p:spPr>
        <p:txBody>
          <a:bodyPr wrap="square" rtlCol="0">
            <a:spAutoFit/>
          </a:bodyPr>
          <a:lstStyle/>
          <a:p>
            <a:r>
              <a:rPr lang="en-US" sz="1200" dirty="0"/>
              <a:t>Data courtesy of Tram Dao.</a:t>
            </a:r>
          </a:p>
        </p:txBody>
      </p:sp>
    </p:spTree>
    <p:extLst>
      <p:ext uri="{BB962C8B-B14F-4D97-AF65-F5344CB8AC3E}">
        <p14:creationId xmlns:p14="http://schemas.microsoft.com/office/powerpoint/2010/main" val="331676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ACFC-70A2-40C3-88CE-B6AE1D9B176D}"/>
              </a:ext>
            </a:extLst>
          </p:cNvPr>
          <p:cNvSpPr>
            <a:spLocks noGrp="1"/>
          </p:cNvSpPr>
          <p:nvPr>
            <p:ph type="title"/>
          </p:nvPr>
        </p:nvSpPr>
        <p:spPr>
          <a:xfrm>
            <a:off x="4716379" y="2766218"/>
            <a:ext cx="2759242" cy="1325563"/>
          </a:xfrm>
        </p:spPr>
        <p:txBody>
          <a:bodyPr/>
          <a:lstStyle/>
          <a:p>
            <a:r>
              <a:rPr lang="en-US" dirty="0"/>
              <a:t>Questions?</a:t>
            </a:r>
          </a:p>
        </p:txBody>
      </p:sp>
    </p:spTree>
    <p:extLst>
      <p:ext uri="{BB962C8B-B14F-4D97-AF65-F5344CB8AC3E}">
        <p14:creationId xmlns:p14="http://schemas.microsoft.com/office/powerpoint/2010/main" val="325196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Consider a particle in a one-dimensional box. For a box of length 1 nm, what is the probability of finding the particle within 0.01 nm of the center of the box for the second lowest-energy level?</a:t>
                </a:r>
              </a:p>
              <a:p>
                <a:pPr marL="0" indent="0" algn="just">
                  <a:buNone/>
                </a:pPr>
                <a:r>
                  <a:rPr lang="en-US" dirty="0"/>
                  <a:t>Key Concepts:</a:t>
                </a:r>
              </a:p>
              <a:p>
                <a:pPr algn="just"/>
                <a:r>
                  <a:rPr lang="en-US" dirty="0"/>
                  <a:t>Particle-in-a-box</a:t>
                </a:r>
              </a:p>
              <a:p>
                <a:pPr algn="just"/>
                <a:r>
                  <a:rPr lang="en-US" dirty="0"/>
                  <a:t>How must we modify the wavefunction to answer this question?</a:t>
                </a:r>
              </a:p>
              <a:p>
                <a:pPr marL="514350" indent="-514350" algn="just">
                  <a:buAutoNum type="arabicPeriod"/>
                </a:pPr>
                <a:r>
                  <a:rPr lang="en-US" dirty="0"/>
                  <a:t>Use Figure 11.13 to find the wavefunction: </a:t>
                </a:r>
                <a14:m>
                  <m:oMath xmlns:m="http://schemas.openxmlformats.org/officeDocument/2006/math">
                    <m:sSub>
                      <m:sSubPr>
                        <m:ctrlPr>
                          <a:rPr lang="el-GR" i="1" smtClean="0">
                            <a:latin typeface="Cambria Math" panose="02040503050406030204" pitchFamily="18" charset="0"/>
                          </a:rPr>
                        </m:ctrlPr>
                      </m:sSubPr>
                      <m:e>
                        <m:r>
                          <m:rPr>
                            <m:nor/>
                          </m:rPr>
                          <a:rPr lang="el-GR" i="1" dirty="0"/>
                          <m:t>Ψ</m:t>
                        </m:r>
                      </m:e>
                      <m:sub>
                        <m:r>
                          <a:rPr lang="en-US" b="0" i="1" smtClean="0">
                            <a:latin typeface="Cambria Math" panose="02040503050406030204" pitchFamily="18" charset="0"/>
                          </a:rPr>
                          <m:t>2</m:t>
                        </m:r>
                      </m:sub>
                    </m:sSub>
                    <m:d>
                      <m:dPr>
                        <m:ctrlPr>
                          <a:rPr lang="el-GR"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𝑎</m:t>
                            </m:r>
                          </m:den>
                        </m:f>
                      </m:e>
                    </m:rad>
                    <m:r>
                      <a:rPr lang="en-US" b="0" i="1" smtClean="0">
                        <a:latin typeface="Cambria Math" panose="02040503050406030204" pitchFamily="18" charset="0"/>
                      </a:rPr>
                      <m:t>𝑠𝑖𝑛</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m:rPr>
                                <m:sty m:val="p"/>
                              </m:rPr>
                              <a:rPr lang="el-GR" b="0" i="1" smtClean="0">
                                <a:latin typeface="Cambria Math" panose="02040503050406030204" pitchFamily="18" charset="0"/>
                              </a:rPr>
                              <m:t>π</m:t>
                            </m:r>
                            <m:r>
                              <a:rPr lang="en-US" b="0" i="1" smtClean="0">
                                <a:latin typeface="Cambria Math" panose="02040503050406030204" pitchFamily="18" charset="0"/>
                              </a:rPr>
                              <m:t>𝑥</m:t>
                            </m:r>
                          </m:num>
                          <m:den>
                            <m:r>
                              <a:rPr lang="en-US" b="0" i="1" smtClean="0">
                                <a:latin typeface="Cambria Math" panose="02040503050406030204" pitchFamily="18" charset="0"/>
                              </a:rPr>
                              <m:t>𝑎</m:t>
                            </m:r>
                          </m:den>
                        </m:f>
                      </m:e>
                    </m:d>
                  </m:oMath>
                </a14:m>
                <a:endParaRPr lang="en-US" dirty="0"/>
              </a:p>
              <a:p>
                <a:pPr marL="514350" indent="-514350" algn="just">
                  <a:buAutoNum type="arabicPeriod"/>
                </a:pPr>
                <a:r>
                  <a:rPr lang="en-US" dirty="0"/>
                  <a:t>Square and integrate, remember to pull constants out of the integral.</a:t>
                </a:r>
              </a:p>
              <a:p>
                <a:pPr marL="514350" indent="-514350" algn="just">
                  <a:buAutoNum type="arabicPeriod"/>
                </a:pPr>
                <a:r>
                  <a:rPr lang="en-US" dirty="0"/>
                  <a:t>Answer: 0</a:t>
                </a:r>
              </a:p>
            </p:txBody>
          </p:sp>
        </mc:Choice>
        <mc:Fallback xmlns="">
          <p:sp>
            <p:nvSpPr>
              <p:cNvPr id="5" name="Content Placeholder 4">
                <a:extLst>
                  <a:ext uri="{FF2B5EF4-FFF2-40B4-BE49-F238E27FC236}">
                    <a16:creationId xmlns:a16="http://schemas.microsoft.com/office/drawing/2014/main" id="{0BF892CC-DA7A-42DC-BD29-4894005F1D56}"/>
                  </a:ext>
                </a:extLst>
              </p:cNvPr>
              <p:cNvSpPr>
                <a:spLocks noGrp="1" noRot="1" noChangeAspect="1" noMove="1" noResize="1" noEditPoints="1" noAdjustHandles="1" noChangeArrowheads="1" noChangeShapeType="1" noTextEdit="1"/>
              </p:cNvSpPr>
              <p:nvPr>
                <p:ph idx="1"/>
              </p:nvPr>
            </p:nvSpPr>
            <p:spPr>
              <a:xfrm>
                <a:off x="128337" y="1010654"/>
                <a:ext cx="11919284" cy="5694946"/>
              </a:xfrm>
              <a:blipFill>
                <a:blip r:embed="rId3"/>
                <a:stretch>
                  <a:fillRect l="-1074" t="-1820" r="-107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Q1</a:t>
            </a:r>
          </a:p>
        </p:txBody>
      </p:sp>
      <p:sp>
        <p:nvSpPr>
          <p:cNvPr id="4" name="Rectangle 3">
            <a:extLst>
              <a:ext uri="{FF2B5EF4-FFF2-40B4-BE49-F238E27FC236}">
                <a16:creationId xmlns:a16="http://schemas.microsoft.com/office/drawing/2014/main" id="{E851F1EF-8DF9-4126-8D04-EE0432895846}"/>
              </a:ext>
            </a:extLst>
          </p:cNvPr>
          <p:cNvSpPr/>
          <p:nvPr/>
        </p:nvSpPr>
        <p:spPr>
          <a:xfrm>
            <a:off x="1957137" y="5277853"/>
            <a:ext cx="256674" cy="3689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9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Pi electrons of metal porphyrins, such as the iron-heme of hemoglobin or the magnesium-porphyrin of chlorophyll, can be visualized using a simple model of free electrons in a two-dimensional box.</a:t>
                </a:r>
              </a:p>
              <a:p>
                <a:pPr marL="514350" indent="-514350" algn="just">
                  <a:buAutoNum type="alphaLcParenR"/>
                </a:pPr>
                <a:r>
                  <a:rPr lang="en-US" dirty="0"/>
                  <a:t>Write the expression for the energy levels of a free electron in a two-dimensional square box of length a.</a:t>
                </a:r>
              </a:p>
              <a:p>
                <a:pPr marL="0" indent="0" algn="just">
                  <a:buNone/>
                </a:pPr>
                <a:r>
                  <a:rPr lang="en-US" dirty="0"/>
                  <a:t>Key Concepts:</a:t>
                </a:r>
              </a:p>
              <a:p>
                <a:pPr algn="just"/>
                <a:r>
                  <a:rPr lang="en-US" dirty="0"/>
                  <a:t>Accessible energy levels for particle in 1-D box: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𝒉</m:t>
                            </m:r>
                          </m:e>
                          <m:sup>
                            <m:r>
                              <a:rPr lang="en-US" b="1" i="1" smtClean="0">
                                <a:latin typeface="Cambria Math" panose="02040503050406030204" pitchFamily="18" charset="0"/>
                              </a:rPr>
                              <m:t>𝟐</m:t>
                            </m:r>
                          </m:sup>
                        </m:sSup>
                      </m:num>
                      <m:den>
                        <m:r>
                          <a:rPr lang="en-US" b="1" i="1" smtClean="0">
                            <a:latin typeface="Cambria Math" panose="02040503050406030204" pitchFamily="18" charset="0"/>
                          </a:rPr>
                          <m:t>𝟖</m:t>
                        </m:r>
                        <m:r>
                          <a:rPr lang="en-US" b="1" i="1" smtClean="0">
                            <a:latin typeface="Cambria Math" panose="02040503050406030204" pitchFamily="18" charset="0"/>
                          </a:rPr>
                          <m:t>𝒎</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1" i="1" smtClean="0">
                                <a:latin typeface="Cambria Math" panose="02040503050406030204" pitchFamily="18" charset="0"/>
                              </a:rPr>
                              <m:t>𝟐</m:t>
                            </m:r>
                          </m:sup>
                        </m:sSup>
                      </m:den>
                    </m:f>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a:p>
                <a:pPr marL="514350" indent="-514350" algn="just">
                  <a:buAutoNum type="arabicPeriod"/>
                </a:pPr>
                <a:r>
                  <a:rPr lang="en-US" dirty="0"/>
                  <a:t>Apply to a two-dimensional system, recognizing x and y are both equal to a.</a:t>
                </a:r>
              </a:p>
              <a:p>
                <a:pPr marL="514350" indent="-514350" algn="just">
                  <a:buAutoNum type="arabicPeriod"/>
                </a:pPr>
                <a:r>
                  <a:rPr lang="en-US" dirty="0"/>
                  <a:t>Use the bold </a:t>
                </a:r>
                <a:r>
                  <a:rPr lang="en-US" dirty="0" err="1"/>
                  <a:t>prefactor</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num>
                      <m:den>
                        <m:r>
                          <a:rPr lang="en-US" b="0" i="1" smtClean="0">
                            <a:latin typeface="Cambria Math" panose="02040503050406030204" pitchFamily="18" charset="0"/>
                          </a:rPr>
                          <m:t>8</m:t>
                        </m:r>
                        <m:r>
                          <a:rPr lang="en-US" b="0" i="1" smtClean="0">
                            <a:latin typeface="Cambria Math" panose="02040503050406030204" pitchFamily="18" charset="0"/>
                          </a:rPr>
                          <m:t>𝑚</m:t>
                        </m:r>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a:p>
                <a:pPr marL="514350" indent="-514350" algn="just">
                  <a:buAutoNum type="arabicPeriod"/>
                </a:pPr>
                <a:endParaRPr lang="en-US" dirty="0"/>
              </a:p>
              <a:p>
                <a:pPr marL="514350" indent="-514350" algn="just">
                  <a:buAutoNum type="arabicPeriod"/>
                </a:pPr>
                <a:endParaRPr lang="en-US" dirty="0"/>
              </a:p>
            </p:txBody>
          </p:sp>
        </mc:Choice>
        <mc:Fallback xmlns="">
          <p:sp>
            <p:nvSpPr>
              <p:cNvPr id="5" name="Content Placeholder 4">
                <a:extLst>
                  <a:ext uri="{FF2B5EF4-FFF2-40B4-BE49-F238E27FC236}">
                    <a16:creationId xmlns:a16="http://schemas.microsoft.com/office/drawing/2014/main" id="{0BF892CC-DA7A-42DC-BD29-4894005F1D56}"/>
                  </a:ext>
                </a:extLst>
              </p:cNvPr>
              <p:cNvSpPr>
                <a:spLocks noGrp="1" noRot="1" noChangeAspect="1" noMove="1" noResize="1" noEditPoints="1" noAdjustHandles="1" noChangeArrowheads="1" noChangeShapeType="1" noTextEdit="1"/>
              </p:cNvSpPr>
              <p:nvPr>
                <p:ph idx="1"/>
              </p:nvPr>
            </p:nvSpPr>
            <p:spPr>
              <a:xfrm>
                <a:off x="128337" y="1010654"/>
                <a:ext cx="11919284" cy="5694946"/>
              </a:xfrm>
              <a:blipFill>
                <a:blip r:embed="rId3"/>
                <a:stretch>
                  <a:fillRect l="-1074" t="-1820" r="-107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Q2</a:t>
            </a:r>
          </a:p>
        </p:txBody>
      </p:sp>
      <p:sp>
        <p:nvSpPr>
          <p:cNvPr id="4" name="Rectangle 3">
            <a:extLst>
              <a:ext uri="{FF2B5EF4-FFF2-40B4-BE49-F238E27FC236}">
                <a16:creationId xmlns:a16="http://schemas.microsoft.com/office/drawing/2014/main" id="{CAE94164-4F5D-4DBE-AEFF-D5A8B1744E2C}"/>
              </a:ext>
            </a:extLst>
          </p:cNvPr>
          <p:cNvSpPr/>
          <p:nvPr/>
        </p:nvSpPr>
        <p:spPr>
          <a:xfrm>
            <a:off x="4074694" y="4836694"/>
            <a:ext cx="3224463" cy="818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3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b) Sketch an energy-level diagram for this problem. Set E</a:t>
            </a:r>
            <a:r>
              <a:rPr lang="en-US" baseline="-25000" dirty="0"/>
              <a:t>0</a:t>
            </a:r>
            <a:r>
              <a:rPr lang="en-US" dirty="0"/>
              <a:t> = h</a:t>
            </a:r>
            <a:r>
              <a:rPr lang="en-US" baseline="30000" dirty="0"/>
              <a:t>2</a:t>
            </a:r>
            <a:r>
              <a:rPr lang="en-US" dirty="0"/>
              <a:t>/8ma</a:t>
            </a:r>
            <a:r>
              <a:rPr lang="en-US" baseline="30000" dirty="0"/>
              <a:t>2</a:t>
            </a:r>
            <a:r>
              <a:rPr lang="en-US" dirty="0"/>
              <a:t> and label the energy of each level in units of E</a:t>
            </a:r>
            <a:r>
              <a:rPr lang="en-US" baseline="-25000" dirty="0"/>
              <a:t>0</a:t>
            </a:r>
            <a:r>
              <a:rPr lang="en-US" dirty="0"/>
              <a:t>.</a:t>
            </a:r>
          </a:p>
          <a:p>
            <a:pPr marL="514350" indent="-514350" algn="just">
              <a:buAutoNum type="arabicPeriod"/>
            </a:pPr>
            <a:r>
              <a:rPr lang="en-US" dirty="0"/>
              <a:t>Count the pi electrons in the conjugated system.</a:t>
            </a:r>
          </a:p>
          <a:p>
            <a:pPr marL="514350" indent="-514350" algn="just">
              <a:buAutoNum type="arabicPeriod"/>
            </a:pPr>
            <a:r>
              <a:rPr lang="en-US" dirty="0"/>
              <a:t>Create “pairs” of x and y energy levels, arrange by energy.</a:t>
            </a:r>
          </a:p>
        </p:txBody>
      </p:sp>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Q2 cont.</a:t>
            </a:r>
          </a:p>
        </p:txBody>
      </p:sp>
      <p:pic>
        <p:nvPicPr>
          <p:cNvPr id="1026" name="Picture 2" descr="Porphyrin - Wikipedia">
            <a:extLst>
              <a:ext uri="{FF2B5EF4-FFF2-40B4-BE49-F238E27FC236}">
                <a16:creationId xmlns:a16="http://schemas.microsoft.com/office/drawing/2014/main" id="{DACC689D-41EB-4C76-8162-30752E78B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410" y="1656182"/>
            <a:ext cx="2527211" cy="250064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5EF0197-F819-4A26-B105-D33417E2768F}"/>
              </a:ext>
            </a:extLst>
          </p:cNvPr>
          <p:cNvGrpSpPr/>
          <p:nvPr/>
        </p:nvGrpSpPr>
        <p:grpSpPr>
          <a:xfrm>
            <a:off x="184486" y="3055848"/>
            <a:ext cx="6023808" cy="3802152"/>
            <a:chOff x="184486" y="3055848"/>
            <a:chExt cx="6023808" cy="3802152"/>
          </a:xfrm>
        </p:grpSpPr>
        <p:cxnSp>
          <p:nvCxnSpPr>
            <p:cNvPr id="4" name="Straight Connector 3">
              <a:extLst>
                <a:ext uri="{FF2B5EF4-FFF2-40B4-BE49-F238E27FC236}">
                  <a16:creationId xmlns:a16="http://schemas.microsoft.com/office/drawing/2014/main" id="{0CCA4437-81BC-47B1-948D-DE219BB0611E}"/>
                </a:ext>
              </a:extLst>
            </p:cNvPr>
            <p:cNvCxnSpPr/>
            <p:nvPr/>
          </p:nvCxnSpPr>
          <p:spPr>
            <a:xfrm>
              <a:off x="1780673" y="6368715"/>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40A8D0-1373-4E58-A874-936C39A59B4B}"/>
                </a:ext>
              </a:extLst>
            </p:cNvPr>
            <p:cNvCxnSpPr/>
            <p:nvPr/>
          </p:nvCxnSpPr>
          <p:spPr>
            <a:xfrm>
              <a:off x="2398295" y="5991726"/>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46294A-9788-4639-BF56-77283A839BB4}"/>
                </a:ext>
              </a:extLst>
            </p:cNvPr>
            <p:cNvCxnSpPr/>
            <p:nvPr/>
          </p:nvCxnSpPr>
          <p:spPr>
            <a:xfrm>
              <a:off x="1155032" y="5991726"/>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B54BD54-8092-49AB-8158-DDE7C680FEE2}"/>
                </a:ext>
              </a:extLst>
            </p:cNvPr>
            <p:cNvCxnSpPr/>
            <p:nvPr/>
          </p:nvCxnSpPr>
          <p:spPr>
            <a:xfrm>
              <a:off x="1780673" y="5630778"/>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28F98F-C96C-4222-9537-453F19C0EC55}"/>
                </a:ext>
              </a:extLst>
            </p:cNvPr>
            <p:cNvCxnSpPr/>
            <p:nvPr/>
          </p:nvCxnSpPr>
          <p:spPr>
            <a:xfrm>
              <a:off x="1155032" y="5478034"/>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156852-D05A-4DAE-B883-AD1510228545}"/>
                </a:ext>
              </a:extLst>
            </p:cNvPr>
            <p:cNvCxnSpPr/>
            <p:nvPr/>
          </p:nvCxnSpPr>
          <p:spPr>
            <a:xfrm>
              <a:off x="1155032" y="50853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E72855-6BBD-4732-907F-A9BB61E6457B}"/>
                </a:ext>
              </a:extLst>
            </p:cNvPr>
            <p:cNvCxnSpPr/>
            <p:nvPr/>
          </p:nvCxnSpPr>
          <p:spPr>
            <a:xfrm>
              <a:off x="2398295" y="50853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B3FDD4-E3C0-40E4-BEF1-77063DCE6E7C}"/>
                </a:ext>
              </a:extLst>
            </p:cNvPr>
            <p:cNvCxnSpPr/>
            <p:nvPr/>
          </p:nvCxnSpPr>
          <p:spPr>
            <a:xfrm>
              <a:off x="2398295" y="44757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AC239B-9E3F-47D6-8C7F-F72BCA8A959D}"/>
                </a:ext>
              </a:extLst>
            </p:cNvPr>
            <p:cNvCxnSpPr/>
            <p:nvPr/>
          </p:nvCxnSpPr>
          <p:spPr>
            <a:xfrm>
              <a:off x="1155032" y="44757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15BB10-63F7-4DD7-B01A-BD2BB4F341DC}"/>
                </a:ext>
              </a:extLst>
            </p:cNvPr>
            <p:cNvCxnSpPr/>
            <p:nvPr/>
          </p:nvCxnSpPr>
          <p:spPr>
            <a:xfrm>
              <a:off x="1796715" y="4347410"/>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632539-6218-46DE-AF8A-FAC6D9AEFC0B}"/>
                </a:ext>
              </a:extLst>
            </p:cNvPr>
            <p:cNvCxnSpPr/>
            <p:nvPr/>
          </p:nvCxnSpPr>
          <p:spPr>
            <a:xfrm>
              <a:off x="1155032" y="4156831"/>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DC28EB-CBB1-4441-958E-A7AA716D5BFF}"/>
                </a:ext>
              </a:extLst>
            </p:cNvPr>
            <p:cNvCxnSpPr/>
            <p:nvPr/>
          </p:nvCxnSpPr>
          <p:spPr>
            <a:xfrm>
              <a:off x="2398295" y="4156831"/>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0BFC76-026F-4E7A-8427-E13A35696BBC}"/>
                </a:ext>
              </a:extLst>
            </p:cNvPr>
            <p:cNvCxnSpPr/>
            <p:nvPr/>
          </p:nvCxnSpPr>
          <p:spPr>
            <a:xfrm>
              <a:off x="2398295" y="3240504"/>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C6AF90-6799-430F-8922-A06CACD4731C}"/>
                </a:ext>
              </a:extLst>
            </p:cNvPr>
            <p:cNvCxnSpPr/>
            <p:nvPr/>
          </p:nvCxnSpPr>
          <p:spPr>
            <a:xfrm>
              <a:off x="1138990" y="3240504"/>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D7F44F3-3312-4501-8B74-9464AF405936}"/>
                </a:ext>
              </a:extLst>
            </p:cNvPr>
            <p:cNvCxnSpPr>
              <a:cxnSpLocks/>
            </p:cNvCxnSpPr>
            <p:nvPr/>
          </p:nvCxnSpPr>
          <p:spPr>
            <a:xfrm flipV="1">
              <a:off x="625642" y="3064043"/>
              <a:ext cx="0" cy="3641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55978A2-591C-4100-8E70-ADF42BD23B34}"/>
                </a:ext>
              </a:extLst>
            </p:cNvPr>
            <p:cNvSpPr txBox="1"/>
            <p:nvPr/>
          </p:nvSpPr>
          <p:spPr>
            <a:xfrm>
              <a:off x="208548" y="4531898"/>
              <a:ext cx="304800" cy="368960"/>
            </a:xfrm>
            <a:prstGeom prst="rect">
              <a:avLst/>
            </a:prstGeom>
            <a:noFill/>
          </p:spPr>
          <p:txBody>
            <a:bodyPr wrap="square" rtlCol="0">
              <a:spAutoFit/>
            </a:bodyPr>
            <a:lstStyle/>
            <a:p>
              <a:r>
                <a:rPr lang="en-US" dirty="0"/>
                <a:t>E</a:t>
              </a:r>
            </a:p>
          </p:txBody>
        </p:sp>
        <p:sp>
          <p:nvSpPr>
            <p:cNvPr id="23" name="TextBox 22">
              <a:extLst>
                <a:ext uri="{FF2B5EF4-FFF2-40B4-BE49-F238E27FC236}">
                  <a16:creationId xmlns:a16="http://schemas.microsoft.com/office/drawing/2014/main" id="{F91B3D1C-5190-4C7B-BB24-0EE8B6353D38}"/>
                </a:ext>
              </a:extLst>
            </p:cNvPr>
            <p:cNvSpPr txBox="1"/>
            <p:nvPr/>
          </p:nvSpPr>
          <p:spPr>
            <a:xfrm>
              <a:off x="184486" y="6488668"/>
              <a:ext cx="385007" cy="369332"/>
            </a:xfrm>
            <a:prstGeom prst="rect">
              <a:avLst/>
            </a:prstGeom>
            <a:noFill/>
          </p:spPr>
          <p:txBody>
            <a:bodyPr wrap="square" rtlCol="0">
              <a:spAutoFit/>
            </a:bodyPr>
            <a:lstStyle/>
            <a:p>
              <a:r>
                <a:rPr lang="en-US" dirty="0"/>
                <a:t>E</a:t>
              </a:r>
              <a:r>
                <a:rPr lang="en-US" baseline="-25000" dirty="0"/>
                <a:t>0</a:t>
              </a:r>
              <a:endParaRPr lang="en-US" dirty="0"/>
            </a:p>
          </p:txBody>
        </p:sp>
        <p:sp>
          <p:nvSpPr>
            <p:cNvPr id="25" name="TextBox 24">
              <a:extLst>
                <a:ext uri="{FF2B5EF4-FFF2-40B4-BE49-F238E27FC236}">
                  <a16:creationId xmlns:a16="http://schemas.microsoft.com/office/drawing/2014/main" id="{9A82FEAD-031E-4620-A0A9-32CD20FB55FF}"/>
                </a:ext>
              </a:extLst>
            </p:cNvPr>
            <p:cNvSpPr txBox="1"/>
            <p:nvPr/>
          </p:nvSpPr>
          <p:spPr>
            <a:xfrm>
              <a:off x="3605464" y="6184049"/>
              <a:ext cx="2602830" cy="369253"/>
            </a:xfrm>
            <a:prstGeom prst="rect">
              <a:avLst/>
            </a:prstGeom>
            <a:noFill/>
          </p:spPr>
          <p:txBody>
            <a:bodyPr wrap="square" rtlCol="0">
              <a:spAutoFit/>
            </a:bodyPr>
            <a:lstStyle/>
            <a:p>
              <a:r>
                <a:rPr lang="en-US" dirty="0"/>
                <a:t>E</a:t>
              </a:r>
              <a:r>
                <a:rPr lang="en-US" baseline="-25000" dirty="0"/>
                <a:t>11</a:t>
              </a:r>
              <a:r>
                <a:rPr lang="en-US" dirty="0"/>
                <a:t> = h</a:t>
              </a:r>
              <a:r>
                <a:rPr lang="en-US" baseline="30000" dirty="0"/>
                <a:t>2</a:t>
              </a:r>
              <a:r>
                <a:rPr lang="en-US" dirty="0"/>
                <a:t>/8ma</a:t>
              </a:r>
              <a:r>
                <a:rPr lang="en-US" baseline="30000" dirty="0"/>
                <a:t>2</a:t>
              </a:r>
              <a:r>
                <a:rPr lang="en-US" dirty="0"/>
                <a:t> (1+1) = 2E</a:t>
              </a:r>
              <a:r>
                <a:rPr lang="en-US" baseline="-25000" dirty="0"/>
                <a:t>0</a:t>
              </a:r>
              <a:endParaRPr lang="en-US" dirty="0"/>
            </a:p>
          </p:txBody>
        </p:sp>
        <p:sp>
          <p:nvSpPr>
            <p:cNvPr id="26" name="TextBox 25">
              <a:extLst>
                <a:ext uri="{FF2B5EF4-FFF2-40B4-BE49-F238E27FC236}">
                  <a16:creationId xmlns:a16="http://schemas.microsoft.com/office/drawing/2014/main" id="{60F46725-45E7-40E9-B266-926A9E0F9EDA}"/>
                </a:ext>
              </a:extLst>
            </p:cNvPr>
            <p:cNvSpPr txBox="1"/>
            <p:nvPr/>
          </p:nvSpPr>
          <p:spPr>
            <a:xfrm>
              <a:off x="3605464" y="5822576"/>
              <a:ext cx="2249904" cy="369311"/>
            </a:xfrm>
            <a:prstGeom prst="rect">
              <a:avLst/>
            </a:prstGeom>
            <a:noFill/>
          </p:spPr>
          <p:txBody>
            <a:bodyPr wrap="square" rtlCol="0">
              <a:spAutoFit/>
            </a:bodyPr>
            <a:lstStyle/>
            <a:p>
              <a:r>
                <a:rPr lang="en-US" dirty="0"/>
                <a:t>E</a:t>
              </a:r>
              <a:r>
                <a:rPr lang="en-US" baseline="-25000" dirty="0"/>
                <a:t>12</a:t>
              </a:r>
              <a:r>
                <a:rPr lang="en-US" dirty="0"/>
                <a:t> = E</a:t>
              </a:r>
              <a:r>
                <a:rPr lang="en-US" baseline="-25000" dirty="0"/>
                <a:t>21</a:t>
              </a:r>
              <a:r>
                <a:rPr lang="en-US" dirty="0"/>
                <a:t> = 5E</a:t>
              </a:r>
              <a:r>
                <a:rPr lang="en-US" baseline="-25000" dirty="0"/>
                <a:t>0</a:t>
              </a:r>
              <a:endParaRPr lang="en-US" dirty="0"/>
            </a:p>
          </p:txBody>
        </p:sp>
        <p:sp>
          <p:nvSpPr>
            <p:cNvPr id="27" name="TextBox 26">
              <a:extLst>
                <a:ext uri="{FF2B5EF4-FFF2-40B4-BE49-F238E27FC236}">
                  <a16:creationId xmlns:a16="http://schemas.microsoft.com/office/drawing/2014/main" id="{0D741021-B953-4FBB-BDC6-6E114C8DC151}"/>
                </a:ext>
              </a:extLst>
            </p:cNvPr>
            <p:cNvSpPr txBox="1"/>
            <p:nvPr/>
          </p:nvSpPr>
          <p:spPr>
            <a:xfrm>
              <a:off x="3605464" y="5494138"/>
              <a:ext cx="2249904" cy="369311"/>
            </a:xfrm>
            <a:prstGeom prst="rect">
              <a:avLst/>
            </a:prstGeom>
            <a:noFill/>
          </p:spPr>
          <p:txBody>
            <a:bodyPr wrap="square" rtlCol="0">
              <a:spAutoFit/>
            </a:bodyPr>
            <a:lstStyle/>
            <a:p>
              <a:r>
                <a:rPr lang="en-US" dirty="0"/>
                <a:t>E</a:t>
              </a:r>
              <a:r>
                <a:rPr lang="en-US" baseline="-25000" dirty="0"/>
                <a:t>22</a:t>
              </a:r>
              <a:r>
                <a:rPr lang="en-US" dirty="0"/>
                <a:t> = 8E</a:t>
              </a:r>
              <a:r>
                <a:rPr lang="en-US" baseline="-25000" dirty="0"/>
                <a:t>0</a:t>
              </a:r>
              <a:endParaRPr lang="en-US" dirty="0"/>
            </a:p>
          </p:txBody>
        </p:sp>
        <p:cxnSp>
          <p:nvCxnSpPr>
            <p:cNvPr id="28" name="Straight Connector 27">
              <a:extLst>
                <a:ext uri="{FF2B5EF4-FFF2-40B4-BE49-F238E27FC236}">
                  <a16:creationId xmlns:a16="http://schemas.microsoft.com/office/drawing/2014/main" id="{B2250860-CC25-43C8-9B51-0FCE3E1631AF}"/>
                </a:ext>
              </a:extLst>
            </p:cNvPr>
            <p:cNvCxnSpPr/>
            <p:nvPr/>
          </p:nvCxnSpPr>
          <p:spPr>
            <a:xfrm>
              <a:off x="2398295" y="5478034"/>
              <a:ext cx="866274"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A6BF9AA-4541-48EB-A353-082082F32CA1}"/>
                </a:ext>
              </a:extLst>
            </p:cNvPr>
            <p:cNvSpPr txBox="1"/>
            <p:nvPr/>
          </p:nvSpPr>
          <p:spPr>
            <a:xfrm>
              <a:off x="3605464" y="5241162"/>
              <a:ext cx="2249904" cy="369311"/>
            </a:xfrm>
            <a:prstGeom prst="rect">
              <a:avLst/>
            </a:prstGeom>
            <a:noFill/>
          </p:spPr>
          <p:txBody>
            <a:bodyPr wrap="square" rtlCol="0">
              <a:spAutoFit/>
            </a:bodyPr>
            <a:lstStyle/>
            <a:p>
              <a:r>
                <a:rPr lang="en-US" dirty="0"/>
                <a:t>E</a:t>
              </a:r>
              <a:r>
                <a:rPr lang="en-US" baseline="-25000" dirty="0"/>
                <a:t>13</a:t>
              </a:r>
              <a:r>
                <a:rPr lang="en-US" dirty="0"/>
                <a:t> = E</a:t>
              </a:r>
              <a:r>
                <a:rPr lang="en-US" baseline="-25000" dirty="0"/>
                <a:t>31</a:t>
              </a:r>
              <a:r>
                <a:rPr lang="en-US" dirty="0"/>
                <a:t> = 10E</a:t>
              </a:r>
              <a:r>
                <a:rPr lang="en-US" baseline="-25000" dirty="0"/>
                <a:t>0</a:t>
              </a:r>
              <a:endParaRPr lang="en-US" dirty="0"/>
            </a:p>
          </p:txBody>
        </p:sp>
        <p:sp>
          <p:nvSpPr>
            <p:cNvPr id="31" name="TextBox 30">
              <a:extLst>
                <a:ext uri="{FF2B5EF4-FFF2-40B4-BE49-F238E27FC236}">
                  <a16:creationId xmlns:a16="http://schemas.microsoft.com/office/drawing/2014/main" id="{9979719C-28A0-4A9B-ACA0-C39BB5793487}"/>
                </a:ext>
              </a:extLst>
            </p:cNvPr>
            <p:cNvSpPr txBox="1"/>
            <p:nvPr/>
          </p:nvSpPr>
          <p:spPr>
            <a:xfrm>
              <a:off x="3605464" y="4912510"/>
              <a:ext cx="2249904" cy="369311"/>
            </a:xfrm>
            <a:prstGeom prst="rect">
              <a:avLst/>
            </a:prstGeom>
            <a:noFill/>
          </p:spPr>
          <p:txBody>
            <a:bodyPr wrap="square" rtlCol="0">
              <a:spAutoFit/>
            </a:bodyPr>
            <a:lstStyle/>
            <a:p>
              <a:r>
                <a:rPr lang="en-US" dirty="0"/>
                <a:t>E</a:t>
              </a:r>
              <a:r>
                <a:rPr lang="en-US" baseline="-25000" dirty="0"/>
                <a:t>23</a:t>
              </a:r>
              <a:r>
                <a:rPr lang="en-US" dirty="0"/>
                <a:t> = E</a:t>
              </a:r>
              <a:r>
                <a:rPr lang="en-US" baseline="-25000" dirty="0"/>
                <a:t>32</a:t>
              </a:r>
              <a:r>
                <a:rPr lang="en-US" dirty="0"/>
                <a:t> = 13E</a:t>
              </a:r>
              <a:r>
                <a:rPr lang="en-US" baseline="-25000" dirty="0"/>
                <a:t>0</a:t>
              </a:r>
              <a:endParaRPr lang="en-US" dirty="0"/>
            </a:p>
          </p:txBody>
        </p:sp>
        <p:sp>
          <p:nvSpPr>
            <p:cNvPr id="32" name="TextBox 31">
              <a:extLst>
                <a:ext uri="{FF2B5EF4-FFF2-40B4-BE49-F238E27FC236}">
                  <a16:creationId xmlns:a16="http://schemas.microsoft.com/office/drawing/2014/main" id="{4F9ED264-29E8-4FFE-B712-37EBA579C3FA}"/>
                </a:ext>
              </a:extLst>
            </p:cNvPr>
            <p:cNvSpPr txBox="1"/>
            <p:nvPr/>
          </p:nvSpPr>
          <p:spPr>
            <a:xfrm>
              <a:off x="3605464" y="4340351"/>
              <a:ext cx="2249904" cy="369311"/>
            </a:xfrm>
            <a:prstGeom prst="rect">
              <a:avLst/>
            </a:prstGeom>
            <a:noFill/>
          </p:spPr>
          <p:txBody>
            <a:bodyPr wrap="square" rtlCol="0">
              <a:spAutoFit/>
            </a:bodyPr>
            <a:lstStyle/>
            <a:p>
              <a:r>
                <a:rPr lang="en-US" dirty="0"/>
                <a:t>E</a:t>
              </a:r>
              <a:r>
                <a:rPr lang="en-US" baseline="-25000" dirty="0"/>
                <a:t>14</a:t>
              </a:r>
              <a:r>
                <a:rPr lang="en-US" dirty="0"/>
                <a:t> = E</a:t>
              </a:r>
              <a:r>
                <a:rPr lang="en-US" baseline="-25000" dirty="0"/>
                <a:t>41</a:t>
              </a:r>
              <a:r>
                <a:rPr lang="en-US" dirty="0"/>
                <a:t> = 17E</a:t>
              </a:r>
              <a:r>
                <a:rPr lang="en-US" baseline="-25000" dirty="0"/>
                <a:t>0</a:t>
              </a:r>
              <a:endParaRPr lang="en-US" dirty="0"/>
            </a:p>
          </p:txBody>
        </p:sp>
        <p:sp>
          <p:nvSpPr>
            <p:cNvPr id="33" name="TextBox 32">
              <a:extLst>
                <a:ext uri="{FF2B5EF4-FFF2-40B4-BE49-F238E27FC236}">
                  <a16:creationId xmlns:a16="http://schemas.microsoft.com/office/drawing/2014/main" id="{20578A2B-00ED-4625-8991-90CD1A7AAAEC}"/>
                </a:ext>
              </a:extLst>
            </p:cNvPr>
            <p:cNvSpPr txBox="1"/>
            <p:nvPr/>
          </p:nvSpPr>
          <p:spPr>
            <a:xfrm>
              <a:off x="3605464" y="4086271"/>
              <a:ext cx="2249904" cy="369311"/>
            </a:xfrm>
            <a:prstGeom prst="rect">
              <a:avLst/>
            </a:prstGeom>
            <a:noFill/>
          </p:spPr>
          <p:txBody>
            <a:bodyPr wrap="square" rtlCol="0">
              <a:spAutoFit/>
            </a:bodyPr>
            <a:lstStyle/>
            <a:p>
              <a:r>
                <a:rPr lang="en-US" dirty="0"/>
                <a:t>E</a:t>
              </a:r>
              <a:r>
                <a:rPr lang="en-US" baseline="-25000" dirty="0"/>
                <a:t>33</a:t>
              </a:r>
              <a:r>
                <a:rPr lang="en-US" dirty="0"/>
                <a:t> = 18E</a:t>
              </a:r>
              <a:r>
                <a:rPr lang="en-US" baseline="-25000" dirty="0"/>
                <a:t>0</a:t>
              </a:r>
              <a:endParaRPr lang="en-US" dirty="0"/>
            </a:p>
          </p:txBody>
        </p:sp>
        <p:sp>
          <p:nvSpPr>
            <p:cNvPr id="34" name="TextBox 33">
              <a:extLst>
                <a:ext uri="{FF2B5EF4-FFF2-40B4-BE49-F238E27FC236}">
                  <a16:creationId xmlns:a16="http://schemas.microsoft.com/office/drawing/2014/main" id="{237BF1A6-9D68-4BD2-BF45-E94458201C9E}"/>
                </a:ext>
              </a:extLst>
            </p:cNvPr>
            <p:cNvSpPr txBox="1"/>
            <p:nvPr/>
          </p:nvSpPr>
          <p:spPr>
            <a:xfrm>
              <a:off x="3605464" y="3858127"/>
              <a:ext cx="2249904" cy="369311"/>
            </a:xfrm>
            <a:prstGeom prst="rect">
              <a:avLst/>
            </a:prstGeom>
            <a:noFill/>
          </p:spPr>
          <p:txBody>
            <a:bodyPr wrap="square" rtlCol="0">
              <a:spAutoFit/>
            </a:bodyPr>
            <a:lstStyle/>
            <a:p>
              <a:r>
                <a:rPr lang="en-US" dirty="0"/>
                <a:t>E</a:t>
              </a:r>
              <a:r>
                <a:rPr lang="en-US" baseline="-25000" dirty="0"/>
                <a:t>24</a:t>
              </a:r>
              <a:r>
                <a:rPr lang="en-US" dirty="0"/>
                <a:t> = E</a:t>
              </a:r>
              <a:r>
                <a:rPr lang="en-US" baseline="-25000" dirty="0"/>
                <a:t>42</a:t>
              </a:r>
              <a:r>
                <a:rPr lang="en-US" dirty="0"/>
                <a:t> = 20E</a:t>
              </a:r>
              <a:r>
                <a:rPr lang="en-US" baseline="-25000" dirty="0"/>
                <a:t>0</a:t>
              </a:r>
              <a:endParaRPr lang="en-US" dirty="0"/>
            </a:p>
          </p:txBody>
        </p:sp>
        <p:sp>
          <p:nvSpPr>
            <p:cNvPr id="35" name="TextBox 34">
              <a:extLst>
                <a:ext uri="{FF2B5EF4-FFF2-40B4-BE49-F238E27FC236}">
                  <a16:creationId xmlns:a16="http://schemas.microsoft.com/office/drawing/2014/main" id="{8F2B51CD-6CF7-4756-86C6-1C3F621617A6}"/>
                </a:ext>
              </a:extLst>
            </p:cNvPr>
            <p:cNvSpPr txBox="1"/>
            <p:nvPr/>
          </p:nvSpPr>
          <p:spPr>
            <a:xfrm>
              <a:off x="3605464" y="3055848"/>
              <a:ext cx="2249904" cy="369311"/>
            </a:xfrm>
            <a:prstGeom prst="rect">
              <a:avLst/>
            </a:prstGeom>
            <a:noFill/>
          </p:spPr>
          <p:txBody>
            <a:bodyPr wrap="square" rtlCol="0">
              <a:spAutoFit/>
            </a:bodyPr>
            <a:lstStyle/>
            <a:p>
              <a:r>
                <a:rPr lang="en-US" dirty="0"/>
                <a:t>E</a:t>
              </a:r>
              <a:r>
                <a:rPr lang="en-US" baseline="-25000" dirty="0"/>
                <a:t>34</a:t>
              </a:r>
              <a:r>
                <a:rPr lang="en-US" dirty="0"/>
                <a:t> = E</a:t>
              </a:r>
              <a:r>
                <a:rPr lang="en-US" baseline="-25000" dirty="0"/>
                <a:t>43</a:t>
              </a:r>
              <a:r>
                <a:rPr lang="en-US" dirty="0"/>
                <a:t> = 25E</a:t>
              </a:r>
              <a:r>
                <a:rPr lang="en-US" baseline="-25000" dirty="0"/>
                <a:t>0</a:t>
              </a:r>
              <a:endParaRPr lang="en-US" dirty="0"/>
            </a:p>
          </p:txBody>
        </p:sp>
      </p:grpSp>
      <p:sp>
        <p:nvSpPr>
          <p:cNvPr id="74" name="TextBox 73">
            <a:extLst>
              <a:ext uri="{FF2B5EF4-FFF2-40B4-BE49-F238E27FC236}">
                <a16:creationId xmlns:a16="http://schemas.microsoft.com/office/drawing/2014/main" id="{F22D0AE2-D251-4874-887E-A3FEB9F1D4F2}"/>
              </a:ext>
            </a:extLst>
          </p:cNvPr>
          <p:cNvSpPr txBox="1"/>
          <p:nvPr/>
        </p:nvSpPr>
        <p:spPr>
          <a:xfrm>
            <a:off x="6208294" y="4376005"/>
            <a:ext cx="5775149" cy="1815882"/>
          </a:xfrm>
          <a:prstGeom prst="rect">
            <a:avLst/>
          </a:prstGeom>
          <a:noFill/>
        </p:spPr>
        <p:txBody>
          <a:bodyPr wrap="square" rtlCol="0">
            <a:spAutoFit/>
          </a:bodyPr>
          <a:lstStyle/>
          <a:p>
            <a:r>
              <a:rPr lang="en-US" sz="2800" dirty="0"/>
              <a:t>This approach also answers part c, though the limit of 2 e</a:t>
            </a:r>
            <a:r>
              <a:rPr lang="en-US" sz="2800" baseline="30000" dirty="0"/>
              <a:t>-</a:t>
            </a:r>
            <a:r>
              <a:rPr lang="en-US" sz="2800" dirty="0"/>
              <a:t> per pi orbital should keep you from making useless calculations. </a:t>
            </a:r>
          </a:p>
        </p:txBody>
      </p:sp>
      <p:grpSp>
        <p:nvGrpSpPr>
          <p:cNvPr id="22" name="Group 21">
            <a:extLst>
              <a:ext uri="{FF2B5EF4-FFF2-40B4-BE49-F238E27FC236}">
                <a16:creationId xmlns:a16="http://schemas.microsoft.com/office/drawing/2014/main" id="{8B016E82-C772-44CC-A339-B527353EDB85}"/>
              </a:ext>
            </a:extLst>
          </p:cNvPr>
          <p:cNvGrpSpPr/>
          <p:nvPr/>
        </p:nvGrpSpPr>
        <p:grpSpPr>
          <a:xfrm>
            <a:off x="1495927" y="3954293"/>
            <a:ext cx="1411705" cy="2591227"/>
            <a:chOff x="1495927" y="3954293"/>
            <a:chExt cx="1411705" cy="2591227"/>
          </a:xfrm>
        </p:grpSpPr>
        <p:grpSp>
          <p:nvGrpSpPr>
            <p:cNvPr id="42" name="Group 41">
              <a:extLst>
                <a:ext uri="{FF2B5EF4-FFF2-40B4-BE49-F238E27FC236}">
                  <a16:creationId xmlns:a16="http://schemas.microsoft.com/office/drawing/2014/main" id="{FF2CC9A2-920B-45A3-B4CE-56FB2D03DB04}"/>
                </a:ext>
              </a:extLst>
            </p:cNvPr>
            <p:cNvGrpSpPr/>
            <p:nvPr/>
          </p:nvGrpSpPr>
          <p:grpSpPr>
            <a:xfrm>
              <a:off x="2133601" y="6176209"/>
              <a:ext cx="152400" cy="369311"/>
              <a:chOff x="8919411" y="5494138"/>
              <a:chExt cx="152400" cy="369311"/>
            </a:xfrm>
          </p:grpSpPr>
          <p:cxnSp>
            <p:nvCxnSpPr>
              <p:cNvPr id="38" name="Straight Arrow Connector 37">
                <a:extLst>
                  <a:ext uri="{FF2B5EF4-FFF2-40B4-BE49-F238E27FC236}">
                    <a16:creationId xmlns:a16="http://schemas.microsoft.com/office/drawing/2014/main" id="{535B9799-1A0F-459D-BFA4-7A38E8AF0071}"/>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AFE550-56C9-4BE0-A4D9-EF623EECA2E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B4E4DD72-3845-4886-A9DE-D9ACA59B0CA1}"/>
                </a:ext>
              </a:extLst>
            </p:cNvPr>
            <p:cNvGrpSpPr/>
            <p:nvPr/>
          </p:nvGrpSpPr>
          <p:grpSpPr>
            <a:xfrm>
              <a:off x="1495927" y="5814738"/>
              <a:ext cx="152400" cy="369311"/>
              <a:chOff x="8919411" y="5494138"/>
              <a:chExt cx="152400" cy="369311"/>
            </a:xfrm>
          </p:grpSpPr>
          <p:cxnSp>
            <p:nvCxnSpPr>
              <p:cNvPr id="45" name="Straight Arrow Connector 44">
                <a:extLst>
                  <a:ext uri="{FF2B5EF4-FFF2-40B4-BE49-F238E27FC236}">
                    <a16:creationId xmlns:a16="http://schemas.microsoft.com/office/drawing/2014/main" id="{EA6F7956-4E81-4FF7-BC37-7DE9E8DB3D65}"/>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12D322-5F3B-458E-813D-FACC42B7AE3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5738DBE-D0D7-412A-BE20-6B2675898F4A}"/>
                </a:ext>
              </a:extLst>
            </p:cNvPr>
            <p:cNvGrpSpPr/>
            <p:nvPr/>
          </p:nvGrpSpPr>
          <p:grpSpPr>
            <a:xfrm>
              <a:off x="2755232" y="5814738"/>
              <a:ext cx="152400" cy="369311"/>
              <a:chOff x="8919411" y="5494138"/>
              <a:chExt cx="152400" cy="369311"/>
            </a:xfrm>
          </p:grpSpPr>
          <p:cxnSp>
            <p:nvCxnSpPr>
              <p:cNvPr id="48" name="Straight Arrow Connector 47">
                <a:extLst>
                  <a:ext uri="{FF2B5EF4-FFF2-40B4-BE49-F238E27FC236}">
                    <a16:creationId xmlns:a16="http://schemas.microsoft.com/office/drawing/2014/main" id="{721FFEC0-0128-49CC-90DF-3A72557ECBCF}"/>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32EB0F9-C92A-46F1-9264-200F14C1469B}"/>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12DEC2CF-6FC7-4FC8-95EF-0E8C9869CD21}"/>
                </a:ext>
              </a:extLst>
            </p:cNvPr>
            <p:cNvGrpSpPr/>
            <p:nvPr/>
          </p:nvGrpSpPr>
          <p:grpSpPr>
            <a:xfrm>
              <a:off x="2133601" y="5425817"/>
              <a:ext cx="152400" cy="369311"/>
              <a:chOff x="8919411" y="5494138"/>
              <a:chExt cx="152400" cy="369311"/>
            </a:xfrm>
          </p:grpSpPr>
          <p:cxnSp>
            <p:nvCxnSpPr>
              <p:cNvPr id="51" name="Straight Arrow Connector 50">
                <a:extLst>
                  <a:ext uri="{FF2B5EF4-FFF2-40B4-BE49-F238E27FC236}">
                    <a16:creationId xmlns:a16="http://schemas.microsoft.com/office/drawing/2014/main" id="{5876BA13-9A08-4ED8-9033-7295E5832DB9}"/>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C17485-67E4-4975-BA5A-D387707C1EDF}"/>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EE1F4B0C-5FBF-4106-A54B-26A67D42F5BD}"/>
                </a:ext>
              </a:extLst>
            </p:cNvPr>
            <p:cNvGrpSpPr/>
            <p:nvPr/>
          </p:nvGrpSpPr>
          <p:grpSpPr>
            <a:xfrm>
              <a:off x="1499942" y="5293125"/>
              <a:ext cx="152400" cy="369311"/>
              <a:chOff x="8919411" y="5494138"/>
              <a:chExt cx="152400" cy="369311"/>
            </a:xfrm>
          </p:grpSpPr>
          <p:cxnSp>
            <p:nvCxnSpPr>
              <p:cNvPr id="54" name="Straight Arrow Connector 53">
                <a:extLst>
                  <a:ext uri="{FF2B5EF4-FFF2-40B4-BE49-F238E27FC236}">
                    <a16:creationId xmlns:a16="http://schemas.microsoft.com/office/drawing/2014/main" id="{5EBDFB00-79CB-4E54-868E-9BE202333605}"/>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400D2CA-3E98-41A6-9DAF-28CFE839477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43EDA3D7-47D0-4349-BD04-EDD3A334A33A}"/>
                </a:ext>
              </a:extLst>
            </p:cNvPr>
            <p:cNvGrpSpPr/>
            <p:nvPr/>
          </p:nvGrpSpPr>
          <p:grpSpPr>
            <a:xfrm>
              <a:off x="2751219" y="5285699"/>
              <a:ext cx="152400" cy="369311"/>
              <a:chOff x="8919411" y="5494138"/>
              <a:chExt cx="152400" cy="369311"/>
            </a:xfrm>
          </p:grpSpPr>
          <p:cxnSp>
            <p:nvCxnSpPr>
              <p:cNvPr id="57" name="Straight Arrow Connector 56">
                <a:extLst>
                  <a:ext uri="{FF2B5EF4-FFF2-40B4-BE49-F238E27FC236}">
                    <a16:creationId xmlns:a16="http://schemas.microsoft.com/office/drawing/2014/main" id="{6966F36C-AFE6-4440-BCF1-0434E087CB4A}"/>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F9E5D45-11F9-49F7-98F1-F7FB938DC63D}"/>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F83AFC61-D9EA-4263-87E2-39581245913D}"/>
                </a:ext>
              </a:extLst>
            </p:cNvPr>
            <p:cNvGrpSpPr/>
            <p:nvPr/>
          </p:nvGrpSpPr>
          <p:grpSpPr>
            <a:xfrm>
              <a:off x="2137612" y="4162754"/>
              <a:ext cx="152400" cy="369311"/>
              <a:chOff x="8919411" y="5494138"/>
              <a:chExt cx="152400" cy="369311"/>
            </a:xfrm>
          </p:grpSpPr>
          <p:cxnSp>
            <p:nvCxnSpPr>
              <p:cNvPr id="60" name="Straight Arrow Connector 59">
                <a:extLst>
                  <a:ext uri="{FF2B5EF4-FFF2-40B4-BE49-F238E27FC236}">
                    <a16:creationId xmlns:a16="http://schemas.microsoft.com/office/drawing/2014/main" id="{D70FA7B8-FD22-49A8-B4B8-6B7033D71EA7}"/>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2948B56-2F47-4DAD-9999-EE3247D3F270}"/>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AAC4751-4BAB-47C2-9029-68FDA4B52973}"/>
                </a:ext>
              </a:extLst>
            </p:cNvPr>
            <p:cNvGrpSpPr/>
            <p:nvPr/>
          </p:nvGrpSpPr>
          <p:grpSpPr>
            <a:xfrm>
              <a:off x="1499942" y="4323350"/>
              <a:ext cx="152400" cy="369311"/>
              <a:chOff x="8919411" y="5494138"/>
              <a:chExt cx="152400" cy="369311"/>
            </a:xfrm>
          </p:grpSpPr>
          <p:cxnSp>
            <p:nvCxnSpPr>
              <p:cNvPr id="63" name="Straight Arrow Connector 62">
                <a:extLst>
                  <a:ext uri="{FF2B5EF4-FFF2-40B4-BE49-F238E27FC236}">
                    <a16:creationId xmlns:a16="http://schemas.microsoft.com/office/drawing/2014/main" id="{98099A2E-F0C8-415C-AA81-4916B454B73D}"/>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9CB9ECD-CEFD-4C87-B95D-87F9A6AE57E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5CA84BFA-B9CC-4677-96D3-518199736AD6}"/>
                </a:ext>
              </a:extLst>
            </p:cNvPr>
            <p:cNvGrpSpPr/>
            <p:nvPr/>
          </p:nvGrpSpPr>
          <p:grpSpPr>
            <a:xfrm>
              <a:off x="2751219" y="4309051"/>
              <a:ext cx="152400" cy="369311"/>
              <a:chOff x="8919411" y="5494138"/>
              <a:chExt cx="152400" cy="369311"/>
            </a:xfrm>
          </p:grpSpPr>
          <p:cxnSp>
            <p:nvCxnSpPr>
              <p:cNvPr id="66" name="Straight Arrow Connector 65">
                <a:extLst>
                  <a:ext uri="{FF2B5EF4-FFF2-40B4-BE49-F238E27FC236}">
                    <a16:creationId xmlns:a16="http://schemas.microsoft.com/office/drawing/2014/main" id="{F204398C-CD7A-431A-B77C-A9AB9E84E79F}"/>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D8FB50D-2C67-4354-8C58-CB93D346F272}"/>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77E3E67A-7F6C-4E0F-8837-8ED2743FB8DC}"/>
                </a:ext>
              </a:extLst>
            </p:cNvPr>
            <p:cNvGrpSpPr/>
            <p:nvPr/>
          </p:nvGrpSpPr>
          <p:grpSpPr>
            <a:xfrm>
              <a:off x="1503947" y="3954293"/>
              <a:ext cx="152400" cy="369311"/>
              <a:chOff x="8919411" y="5494138"/>
              <a:chExt cx="152400" cy="369311"/>
            </a:xfrm>
          </p:grpSpPr>
          <p:cxnSp>
            <p:nvCxnSpPr>
              <p:cNvPr id="69" name="Straight Arrow Connector 68">
                <a:extLst>
                  <a:ext uri="{FF2B5EF4-FFF2-40B4-BE49-F238E27FC236}">
                    <a16:creationId xmlns:a16="http://schemas.microsoft.com/office/drawing/2014/main" id="{BEE0344A-08AB-456C-89D7-3C5B0F857359}"/>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927B979-3D2E-402F-AF68-04BE4C9D6FEA}"/>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5DBF2F87-7CDB-469E-86CE-57005F123721}"/>
                </a:ext>
              </a:extLst>
            </p:cNvPr>
            <p:cNvGrpSpPr/>
            <p:nvPr/>
          </p:nvGrpSpPr>
          <p:grpSpPr>
            <a:xfrm>
              <a:off x="2751219" y="3954375"/>
              <a:ext cx="152400" cy="369311"/>
              <a:chOff x="8919411" y="5494138"/>
              <a:chExt cx="152400" cy="369311"/>
            </a:xfrm>
          </p:grpSpPr>
          <p:cxnSp>
            <p:nvCxnSpPr>
              <p:cNvPr id="72" name="Straight Arrow Connector 71">
                <a:extLst>
                  <a:ext uri="{FF2B5EF4-FFF2-40B4-BE49-F238E27FC236}">
                    <a16:creationId xmlns:a16="http://schemas.microsoft.com/office/drawing/2014/main" id="{068B22A6-67C9-4E8C-A15C-72616BE74305}"/>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A831346-D983-4F62-BA17-09B41724AA38}"/>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B2CD581-C697-470B-B33E-570F5F1F5231}"/>
                </a:ext>
              </a:extLst>
            </p:cNvPr>
            <p:cNvGrpSpPr/>
            <p:nvPr/>
          </p:nvGrpSpPr>
          <p:grpSpPr>
            <a:xfrm>
              <a:off x="2755232" y="4890913"/>
              <a:ext cx="152400" cy="369311"/>
              <a:chOff x="8919411" y="5494138"/>
              <a:chExt cx="152400" cy="369311"/>
            </a:xfrm>
          </p:grpSpPr>
          <p:cxnSp>
            <p:nvCxnSpPr>
              <p:cNvPr id="76" name="Straight Arrow Connector 75">
                <a:extLst>
                  <a:ext uri="{FF2B5EF4-FFF2-40B4-BE49-F238E27FC236}">
                    <a16:creationId xmlns:a16="http://schemas.microsoft.com/office/drawing/2014/main" id="{8E557D74-713A-4C64-B059-F197B9B0DF6B}"/>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AB0C552-1BF0-487C-889B-7AA404FA04E8}"/>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15DA7880-3FC7-4B13-AD05-E0EFAE559916}"/>
                </a:ext>
              </a:extLst>
            </p:cNvPr>
            <p:cNvGrpSpPr/>
            <p:nvPr/>
          </p:nvGrpSpPr>
          <p:grpSpPr>
            <a:xfrm>
              <a:off x="1503947" y="4896535"/>
              <a:ext cx="152400" cy="369311"/>
              <a:chOff x="8919411" y="5494138"/>
              <a:chExt cx="152400" cy="369311"/>
            </a:xfrm>
          </p:grpSpPr>
          <p:cxnSp>
            <p:nvCxnSpPr>
              <p:cNvPr id="79" name="Straight Arrow Connector 78">
                <a:extLst>
                  <a:ext uri="{FF2B5EF4-FFF2-40B4-BE49-F238E27FC236}">
                    <a16:creationId xmlns:a16="http://schemas.microsoft.com/office/drawing/2014/main" id="{8EEDE9FC-6E23-4CD8-B19F-A75178B7EEA1}"/>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CD95986-DE75-407A-A191-9C233D1F20D3}"/>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29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2585</TotalTime>
  <Words>883</Words>
  <Application>Microsoft Office PowerPoint</Application>
  <PresentationFormat>Widescreen</PresentationFormat>
  <Paragraphs>88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Week 2 Recitation</vt:lpstr>
      <vt:lpstr>Objectives</vt:lpstr>
      <vt:lpstr>Concept Check</vt:lpstr>
      <vt:lpstr>Particle-in-a-Box Examples</vt:lpstr>
      <vt:lpstr>Experimental Data</vt:lpstr>
      <vt:lpstr>Questions?</vt:lpstr>
      <vt:lpstr>Q1</vt:lpstr>
      <vt:lpstr>Q2</vt:lpstr>
      <vt:lpstr>Q2 cont.</vt:lpstr>
      <vt:lpstr>Q2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 Recitation</dc:title>
  <dc:creator>13303</dc:creator>
  <cp:lastModifiedBy>13303</cp:lastModifiedBy>
  <cp:revision>462</cp:revision>
  <dcterms:created xsi:type="dcterms:W3CDTF">2020-10-19T13:36:20Z</dcterms:created>
  <dcterms:modified xsi:type="dcterms:W3CDTF">2021-01-27T21:30:29Z</dcterms:modified>
</cp:coreProperties>
</file>