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57" r:id="rId4"/>
    <p:sldId id="259" r:id="rId5"/>
    <p:sldId id="264" r:id="rId6"/>
    <p:sldId id="285" r:id="rId7"/>
    <p:sldId id="291" r:id="rId8"/>
    <p:sldId id="28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303" initials="1" lastIdx="1" clrIdx="0">
    <p:extLst>
      <p:ext uri="{19B8F6BF-5375-455C-9EA6-DF929625EA0E}">
        <p15:presenceInfo xmlns:p15="http://schemas.microsoft.com/office/powerpoint/2012/main" userId="133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325" autoAdjust="0"/>
  </p:normalViewPr>
  <p:slideViewPr>
    <p:cSldViewPr snapToGrid="0">
      <p:cViewPr varScale="1">
        <p:scale>
          <a:sx n="51" d="100"/>
          <a:sy n="51" d="100"/>
        </p:scale>
        <p:origin x="6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FD492-C1EE-4F77-8B6D-5715DFA0F46A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65D4-6021-4487-8724-BA1301C0FD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1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3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0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65D4-6021-4487-8724-BA1301C0FD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3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260-175B-49EB-A4B6-B6BDA5425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62537-373D-4A1B-9DFA-BAB3275F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1BC1B-842F-49FA-9F03-2384502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5F0-8ECD-47A6-BCCA-34B8812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7460-DECD-4C2E-8F7C-3778571B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3B94-2EC7-4A28-9A89-1460C8CC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61448-CCC0-4E0F-B5C8-BAD38F73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ADD7F-647D-4BA5-91C0-5A1E1A0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9020-3839-47BC-BB91-4B943A33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3D5B-7B10-4062-8926-70A602DB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438A-F758-4786-95E3-FDC47872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6E66-136E-4E56-9A99-C12041CC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8F7-2F8F-445F-A8BB-35B3C06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D9D5-3FEA-43EF-AC02-E1CAA789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903A-C274-4337-A3E2-4306D54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419-C136-48C2-8557-C7BAFB16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10E2-4D35-4371-AF88-F66484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044C-B2E7-4413-820B-A43726BE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D2E2-3B58-462D-A9F5-7943F8BB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E829-CF1C-4CAA-B16F-D4DCF6BF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2356-9CFA-4B9A-9A5B-2AC6D7A0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334D-2E5E-42FA-8B0C-09C961C5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CE32-DEAE-42DA-A5EE-5FE6D34A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3DF95-E377-4C59-82EE-9145097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5A2E-430B-4717-9E7B-48B167AA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2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08BF-40B0-4F28-BDEC-3870DBE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2587-38B2-41D9-9376-87505252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7F8B-EB2B-4302-AED7-C5F8674B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887A4-10E4-407C-B59E-3430E1DB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A74C7-21E1-423B-9649-543E1B8D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9A84-DD47-42D7-82E5-FE3BDC67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3236-AEE2-41A8-ABF2-CB626AC8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C508-3DFB-40CF-882F-418EBF7C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04127-2245-40CE-A0C7-11D14F2E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8DCD8-9F8B-49E9-8204-CBA84503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2F2E4-5DD6-41CC-9F8B-E2B88C4B8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3CAF-A0D5-4A3A-9F2E-DFAD1A62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79432-8F9A-42B7-8DF1-0AE1E5E1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76B76-4E3C-4D00-8016-A3E4EB29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611F-F312-401E-8C39-CA154F2B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41799-4BB1-4072-BFF6-0B02F246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22029-3958-42DE-9F09-A0292945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EFB1C-7C53-4FFB-BDA5-32B8DA9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7E0F6-01B9-4264-810B-910E1068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F8B80-5C28-41FB-B4FA-08283F5F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79C2-39CA-47EC-BF69-CD7D39A0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26CE-336A-4DCB-8B81-10C0AF69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F7B38-666E-49BA-9B85-85463EA9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6986A-10DD-4020-BF17-DCB501B8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2A9A9-5B52-4DE3-90A2-C4D9F433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FD8C8-148D-42C6-B50C-545DB000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568DA-2137-4514-BC17-8176AEBD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DB6-AC6F-459A-8CB0-7BC8F41C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7155A-2D57-42BB-B9E7-8C0BBA0C7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7620F-F0BC-4F49-8E48-A901BA4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8409E-FC5B-496D-90D0-44BC8D14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FF43-15AF-4251-8709-2CD2E063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57AB7-CB1A-474C-B787-9FECD8C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665E3-1A9D-4E07-804B-28F891A6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C54C-201E-4098-A436-0FCEFAA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2434-C4F7-4C41-A9FB-EBE4F1C4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D17A-513D-4149-9851-625D4A43AB83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76FF-A12D-4E11-AF94-A4090A9E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7464-5624-41D7-8475-F801A46D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87F6-3EF4-4672-9201-CC1FC81B6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0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20A-8B61-454D-B78E-5A29869FB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E3DF-4FDD-4A8A-9D79-F3F4FD818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BIOCHEM 5722</a:t>
            </a:r>
          </a:p>
          <a:p>
            <a:r>
              <a:rPr lang="en-US" dirty="0"/>
              <a:t>The Harmonic Oscillator</a:t>
            </a:r>
          </a:p>
        </p:txBody>
      </p:sp>
    </p:spTree>
    <p:extLst>
      <p:ext uri="{BB962C8B-B14F-4D97-AF65-F5344CB8AC3E}">
        <p14:creationId xmlns:p14="http://schemas.microsoft.com/office/powerpoint/2010/main" val="23688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1582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0570-77BF-41EA-BA0D-D6E33F65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772" y="2886685"/>
            <a:ext cx="8452455" cy="108463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Work through the recitation questions on Carmen.</a:t>
            </a:r>
          </a:p>
          <a:p>
            <a:pPr marL="514350" indent="-514350" algn="just">
              <a:buAutoNum type="arabicPeriod"/>
            </a:pPr>
            <a:r>
              <a:rPr lang="en-US" dirty="0">
                <a:solidFill>
                  <a:srgbClr val="333333"/>
                </a:solidFill>
              </a:rPr>
              <a:t>Introduce concepts relevant to the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764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CD2B-E461-45DC-9EFA-D241DF25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2"/>
            <a:ext cx="10515600" cy="660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harmonic oscillator?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D9C1F-4392-4B87-916E-BAFA1B1D6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56" y="847494"/>
                <a:ext cx="11944288" cy="59000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A simple harmonic oscillator can be used to model stretching of a bond.</a:t>
                </a:r>
              </a:p>
              <a:p>
                <a:pPr marL="0" indent="0" algn="just">
                  <a:buNone/>
                </a:pPr>
                <a:r>
                  <a:rPr lang="en-US" dirty="0"/>
                  <a:t>The model: Point masses connected by an ideal spring.</a:t>
                </a:r>
              </a:p>
              <a:p>
                <a:pPr algn="just"/>
                <a:r>
                  <a:rPr lang="en-US" dirty="0"/>
                  <a:t>Black ball = C or N, CH</a:t>
                </a:r>
                <a:r>
                  <a:rPr lang="en-US" baseline="-25000" dirty="0"/>
                  <a:t>3</a:t>
                </a:r>
                <a:r>
                  <a:rPr lang="en-US" dirty="0"/>
                  <a:t>, CD</a:t>
                </a:r>
                <a:r>
                  <a:rPr lang="en-US" baseline="-25000" dirty="0"/>
                  <a:t>3</a:t>
                </a:r>
                <a:r>
                  <a:rPr lang="en-US" dirty="0"/>
                  <a:t>, etc.</a:t>
                </a:r>
              </a:p>
              <a:p>
                <a:pPr algn="just"/>
                <a:r>
                  <a:rPr lang="en-US" dirty="0"/>
                  <a:t>Red ball = O or N, CH</a:t>
                </a:r>
                <a:r>
                  <a:rPr lang="en-US" baseline="-25000" dirty="0"/>
                  <a:t>3</a:t>
                </a:r>
                <a:r>
                  <a:rPr lang="en-US" dirty="0"/>
                  <a:t>, CD</a:t>
                </a:r>
                <a:r>
                  <a:rPr lang="en-US" baseline="-25000" dirty="0"/>
                  <a:t>3</a:t>
                </a:r>
                <a:r>
                  <a:rPr lang="en-US" dirty="0"/>
                  <a:t>, etc.</a:t>
                </a:r>
              </a:p>
              <a:p>
                <a:pPr algn="just"/>
                <a:r>
                  <a:rPr lang="en-US" dirty="0"/>
                  <a:t>Squiggly line = a bond</a:t>
                </a:r>
              </a:p>
              <a:p>
                <a:pPr marL="0" indent="0" algn="just">
                  <a:buNone/>
                </a:pPr>
                <a:r>
                  <a:rPr lang="en-US" dirty="0"/>
                  <a:t>As the atoms/groups are displaced from equilibrium, they experience a restorative force that can be rendered in the form: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harmonic oscillator Schrödinger equation is: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D9C1F-4392-4B87-916E-BAFA1B1D6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56" y="847494"/>
                <a:ext cx="11944288" cy="5900063"/>
              </a:xfrm>
              <a:blipFill>
                <a:blip r:embed="rId3"/>
                <a:stretch>
                  <a:fillRect l="-1020" t="-1653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F820B3A-79AE-4328-8D59-55D91C451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399173"/>
            <a:ext cx="3762375" cy="1428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152DAD-2B7C-47EF-B4C3-665D4F8914E7}"/>
              </a:ext>
            </a:extLst>
          </p:cNvPr>
          <p:cNvSpPr/>
          <p:nvPr/>
        </p:nvSpPr>
        <p:spPr>
          <a:xfrm>
            <a:off x="2422358" y="1876926"/>
            <a:ext cx="280736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D2E12-D2F3-4A4E-8A2A-C99AF09DEDFA}"/>
              </a:ext>
            </a:extLst>
          </p:cNvPr>
          <p:cNvSpPr/>
          <p:nvPr/>
        </p:nvSpPr>
        <p:spPr>
          <a:xfrm>
            <a:off x="2221832" y="2386629"/>
            <a:ext cx="2807368" cy="433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766218"/>
            <a:ext cx="2759242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519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C-C stretching vibration of ethylene can be treated as a harmonic oscillator.</a:t>
                </a:r>
              </a:p>
              <a:p>
                <a:pPr marL="0" indent="0" algn="just">
                  <a:buNone/>
                </a:pPr>
                <a:r>
                  <a:rPr lang="en-US" dirty="0"/>
                  <a:t>a) Calculate the ratio of the fundamental frequency for ethylene to that of completely deuterated ethylene.</a:t>
                </a:r>
              </a:p>
              <a:p>
                <a:pPr marL="0" indent="0" algn="just">
                  <a:buNone/>
                </a:pPr>
                <a:r>
                  <a:rPr lang="en-US" dirty="0"/>
                  <a:t>Key Concepts:</a:t>
                </a:r>
              </a:p>
              <a:p>
                <a:pPr algn="just"/>
                <a:r>
                  <a:rPr lang="en-US" dirty="0"/>
                  <a:t>How does isotopic substitution/enrichment affect bond vibrations?</a:t>
                </a:r>
              </a:p>
              <a:p>
                <a:pPr algn="just"/>
                <a:r>
                  <a:rPr lang="en-US" dirty="0"/>
                  <a:t>Fundamental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Solution: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Treat H</a:t>
                </a:r>
                <a:r>
                  <a:rPr lang="en-US" baseline="-25000" dirty="0"/>
                  <a:t>2</a:t>
                </a:r>
                <a:r>
                  <a:rPr lang="en-US" dirty="0"/>
                  <a:t>C=CH</a:t>
                </a:r>
                <a:r>
                  <a:rPr lang="en-US" baseline="-25000" dirty="0"/>
                  <a:t>2</a:t>
                </a:r>
                <a:r>
                  <a:rPr lang="en-US" dirty="0"/>
                  <a:t> as point masses vibrating along the axis of the double bond.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Solve for the reduced mass of CH</a:t>
                </a:r>
                <a:r>
                  <a:rPr lang="en-US" baseline="-25000" dirty="0"/>
                  <a:t>2</a:t>
                </a:r>
                <a:r>
                  <a:rPr lang="en-US" dirty="0"/>
                  <a:t> (14.0 g/mol) and CD</a:t>
                </a:r>
                <a:r>
                  <a:rPr lang="en-US" baseline="-25000" dirty="0"/>
                  <a:t>2</a:t>
                </a:r>
                <a:r>
                  <a:rPr lang="en-US" dirty="0"/>
                  <a:t> (16.0 g/mol).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Take the ratio. Answer: 1.07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74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25068-74DD-461B-BCE8-2E35B65E8110}"/>
              </a:ext>
            </a:extLst>
          </p:cNvPr>
          <p:cNvSpPr/>
          <p:nvPr/>
        </p:nvSpPr>
        <p:spPr>
          <a:xfrm>
            <a:off x="4078902" y="5847346"/>
            <a:ext cx="818147" cy="521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892CC-DA7A-42DC-BD29-4894005F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010654"/>
            <a:ext cx="11919284" cy="56949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b) Putting different substituents on the ethylene can make the C-C bond longer or shorter. For a shorter C-C bond, will the vibration frequency increase or decrease relative to ethylene? Why?</a:t>
            </a:r>
          </a:p>
          <a:p>
            <a:pPr marL="0" indent="0" algn="just">
              <a:buNone/>
            </a:pPr>
            <a:r>
              <a:rPr lang="en-US" dirty="0"/>
              <a:t>Solution:</a:t>
            </a:r>
          </a:p>
          <a:p>
            <a:pPr marL="514350" indent="-514350" algn="just">
              <a:buAutoNum type="arabicPeriod"/>
            </a:pPr>
            <a:r>
              <a:rPr lang="en-US" dirty="0"/>
              <a:t>Concept Check: What are the units of the force constant?</a:t>
            </a:r>
          </a:p>
          <a:p>
            <a:pPr marL="514350" indent="-514350" algn="just">
              <a:buAutoNum type="arabicPeriod"/>
            </a:pPr>
            <a:r>
              <a:rPr lang="en-US" dirty="0"/>
              <a:t>Concept Check: What is the relationship between force and energy?</a:t>
            </a:r>
          </a:p>
          <a:p>
            <a:pPr marL="514350" indent="-514350" algn="just">
              <a:buAutoNum type="arabicPeriod"/>
            </a:pPr>
            <a:r>
              <a:rPr lang="en-US" dirty="0"/>
              <a:t>Concept Check: Is a shorter bond stronger or weaker than a longer bond?</a:t>
            </a:r>
          </a:p>
          <a:p>
            <a:pPr marL="514350" indent="-514350" algn="just">
              <a:buAutoNum type="arabicPeriod"/>
            </a:pPr>
            <a:r>
              <a:rPr lang="en-US" dirty="0"/>
              <a:t>Beginning from the final concept check, connect the dots until you can adequately answer the question.</a:t>
            </a:r>
          </a:p>
          <a:p>
            <a:pPr marL="514350" indent="-514350" algn="just">
              <a:buAutoNum type="arabicPeriod"/>
            </a:pPr>
            <a:r>
              <a:rPr lang="en-US" dirty="0"/>
              <a:t>Solution: Shorter bonds have a larger force constant. The fundamental frequency is proportional to the square root of k; therefore, the frequency would increase relative to ethylene.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 cont.</a:t>
            </a:r>
          </a:p>
        </p:txBody>
      </p:sp>
    </p:spTree>
    <p:extLst>
      <p:ext uri="{BB962C8B-B14F-4D97-AF65-F5344CB8AC3E}">
        <p14:creationId xmlns:p14="http://schemas.microsoft.com/office/powerpoint/2010/main" val="30123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c) If the fundamental vibration frequency for the ethylene double bond is 2000 cm</a:t>
                </a:r>
                <a:r>
                  <a:rPr lang="en-US" baseline="30000" dirty="0"/>
                  <a:t>-1</a:t>
                </a:r>
                <a:r>
                  <a:rPr lang="en-US" dirty="0"/>
                  <a:t>, what is the wavelength in nm for the second harmonic?</a:t>
                </a:r>
              </a:p>
              <a:p>
                <a:pPr marL="0" indent="0" algn="just">
                  <a:buNone/>
                </a:pPr>
                <a:r>
                  <a:rPr lang="en-US" dirty="0"/>
                  <a:t>Key Concept:</a:t>
                </a:r>
              </a:p>
              <a:p>
                <a:pPr algn="just"/>
                <a:r>
                  <a:rPr lang="en-US" dirty="0"/>
                  <a:t>Fundamental frequencies and overtones</a:t>
                </a:r>
              </a:p>
              <a:p>
                <a:pPr marL="0" indent="0" algn="just">
                  <a:buNone/>
                </a:pPr>
                <a:r>
                  <a:rPr lang="en-US" dirty="0"/>
                  <a:t>Solution: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Avoid this mistake: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Do dimensional analysis if the conversion confuses you: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Harmonic frequencies are multiple of the fundamental frequency; therefore, the second harmonic is 2f. Use the frequency-wavelength relation to solve.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Convert to nm. Answer: 2500 nm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74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Q1 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C322-DABB-4FD7-AF04-0763069F0267}"/>
              </a:ext>
            </a:extLst>
          </p:cNvPr>
          <p:cNvSpPr/>
          <p:nvPr/>
        </p:nvSpPr>
        <p:spPr>
          <a:xfrm>
            <a:off x="9456817" y="3826043"/>
            <a:ext cx="1427747" cy="7780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8D9BF-52EF-4FE3-A4DD-DDD5E085C680}"/>
              </a:ext>
            </a:extLst>
          </p:cNvPr>
          <p:cNvCxnSpPr/>
          <p:nvPr/>
        </p:nvCxnSpPr>
        <p:spPr>
          <a:xfrm flipV="1">
            <a:off x="8887326" y="4379495"/>
            <a:ext cx="433137" cy="22458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B0811-9D72-426D-AB0B-CD06D90731AB}"/>
              </a:ext>
            </a:extLst>
          </p:cNvPr>
          <p:cNvCxnSpPr/>
          <p:nvPr/>
        </p:nvCxnSpPr>
        <p:spPr>
          <a:xfrm flipV="1">
            <a:off x="10291007" y="3986462"/>
            <a:ext cx="433137" cy="22458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B3C920-4BA8-4E4F-A325-53C15D42946B}"/>
              </a:ext>
            </a:extLst>
          </p:cNvPr>
          <p:cNvSpPr/>
          <p:nvPr/>
        </p:nvSpPr>
        <p:spPr>
          <a:xfrm>
            <a:off x="4231960" y="5398167"/>
            <a:ext cx="1491915" cy="449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 fundamental frequency of gaseous </a:t>
                </a:r>
                <a:r>
                  <a:rPr lang="en-US" baseline="30000" dirty="0"/>
                  <a:t>14</a:t>
                </a:r>
                <a:r>
                  <a:rPr lang="en-US" dirty="0"/>
                  <a:t>N</a:t>
                </a:r>
                <a:r>
                  <a:rPr lang="en-US" baseline="30000" dirty="0"/>
                  <a:t>16</a:t>
                </a:r>
                <a:r>
                  <a:rPr lang="en-US" dirty="0"/>
                  <a:t>O is 1904 cm</a:t>
                </a:r>
                <a:r>
                  <a:rPr lang="en-US" baseline="30000" dirty="0"/>
                  <a:t>-1</a:t>
                </a:r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a) Calculate the force constant, using the simple harmonic oscillator mode.</a:t>
                </a:r>
              </a:p>
              <a:p>
                <a:pPr marL="0" indent="0" algn="just">
                  <a:buNone/>
                </a:pPr>
                <a:r>
                  <a:rPr lang="en-US" dirty="0"/>
                  <a:t>Solution: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Solve for the reduced mass of </a:t>
                </a:r>
                <a:r>
                  <a:rPr lang="en-US" baseline="30000" dirty="0"/>
                  <a:t>14</a:t>
                </a:r>
                <a:r>
                  <a:rPr lang="en-US" dirty="0"/>
                  <a:t>N</a:t>
                </a:r>
                <a:r>
                  <a:rPr lang="en-US" baseline="30000" dirty="0"/>
                  <a:t>16</a:t>
                </a:r>
                <a:r>
                  <a:rPr lang="en-US" dirty="0"/>
                  <a:t>O.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Rearrange the equation for the fundamental frequency and solve for the force constant.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dirty="0"/>
              </a:p>
              <a:p>
                <a:pPr marL="514350" indent="-514350" algn="just">
                  <a:buAutoNum type="arabicPeriod"/>
                </a:pPr>
                <a:r>
                  <a:rPr lang="en-US" dirty="0"/>
                  <a:t>Answer: 1.596e3 N m</a:t>
                </a:r>
                <a:r>
                  <a:rPr lang="en-US" baseline="30000" dirty="0"/>
                  <a:t>-1</a:t>
                </a:r>
              </a:p>
              <a:p>
                <a:pPr marL="0" indent="0" algn="just">
                  <a:buNone/>
                </a:pPr>
                <a:r>
                  <a:rPr lang="en-US" dirty="0"/>
                  <a:t>b) Calculate the fundamental vibration frequency of gaseous </a:t>
                </a:r>
                <a:r>
                  <a:rPr lang="en-US" baseline="30000" dirty="0"/>
                  <a:t>15</a:t>
                </a:r>
                <a:r>
                  <a:rPr lang="en-US" dirty="0"/>
                  <a:t>N</a:t>
                </a:r>
                <a:r>
                  <a:rPr lang="en-US" baseline="30000" dirty="0"/>
                  <a:t>16</a:t>
                </a:r>
                <a:r>
                  <a:rPr lang="en-US" dirty="0"/>
                  <a:t>O.</a:t>
                </a:r>
              </a:p>
              <a:p>
                <a:pPr marL="0" indent="0" algn="just">
                  <a:buNone/>
                </a:pPr>
                <a:r>
                  <a:rPr lang="en-US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dirty="0"/>
                  <a:t>1. Take the ratio of reciprocal reduced masses as in Q1 and multiple by the fundamental. Answer: 1870 cm</a:t>
                </a:r>
                <a:r>
                  <a:rPr lang="en-US" baseline="30000" dirty="0"/>
                  <a:t>-1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BF892CC-DA7A-42DC-BD29-4894005F1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337" y="1010654"/>
                <a:ext cx="11919284" cy="5694946"/>
              </a:xfrm>
              <a:blipFill>
                <a:blip r:embed="rId3"/>
                <a:stretch>
                  <a:fillRect l="-1074" t="-1820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7B05C3-22E8-44E5-83E3-9869CA94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BD9BD9-6052-4619-AC77-0453B5D2DFAE}"/>
              </a:ext>
            </a:extLst>
          </p:cNvPr>
          <p:cNvSpPr/>
          <p:nvPr/>
        </p:nvSpPr>
        <p:spPr>
          <a:xfrm>
            <a:off x="4335577" y="3478606"/>
            <a:ext cx="1876926" cy="48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C2F5C-7370-4F3A-A2EC-35206ADFD4A3}"/>
              </a:ext>
            </a:extLst>
          </p:cNvPr>
          <p:cNvSpPr/>
          <p:nvPr/>
        </p:nvSpPr>
        <p:spPr>
          <a:xfrm>
            <a:off x="1941095" y="3914274"/>
            <a:ext cx="2133600" cy="48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D37F58-2147-45DF-8F09-E2EF6CE02ED7}"/>
              </a:ext>
            </a:extLst>
          </p:cNvPr>
          <p:cNvSpPr/>
          <p:nvPr/>
        </p:nvSpPr>
        <p:spPr>
          <a:xfrm>
            <a:off x="3470617" y="5847346"/>
            <a:ext cx="1507958" cy="429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ACFC-70A2-40C3-88CE-B6AE1D9B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2482013"/>
            <a:ext cx="2759242" cy="10396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EAF6A-6B6D-4E47-AD6A-764375158A89}"/>
              </a:ext>
            </a:extLst>
          </p:cNvPr>
          <p:cNvSpPr txBox="1"/>
          <p:nvPr/>
        </p:nvSpPr>
        <p:spPr>
          <a:xfrm>
            <a:off x="4928286" y="3429000"/>
            <a:ext cx="233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good weekend!</a:t>
            </a:r>
          </a:p>
        </p:txBody>
      </p:sp>
    </p:spTree>
    <p:extLst>
      <p:ext uri="{BB962C8B-B14F-4D97-AF65-F5344CB8AC3E}">
        <p14:creationId xmlns:p14="http://schemas.microsoft.com/office/powerpoint/2010/main" val="30229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567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Week 3 Recitation</vt:lpstr>
      <vt:lpstr>Objectives</vt:lpstr>
      <vt:lpstr>What is a harmonic oscillator?</vt:lpstr>
      <vt:lpstr>Questions?</vt:lpstr>
      <vt:lpstr>Q1</vt:lpstr>
      <vt:lpstr>Q1 cont.</vt:lpstr>
      <vt:lpstr>Q1 cont.</vt:lpstr>
      <vt:lpstr>Q2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Recitation</dc:title>
  <dc:creator>13303</dc:creator>
  <cp:lastModifiedBy>13303</cp:lastModifiedBy>
  <cp:revision>498</cp:revision>
  <dcterms:created xsi:type="dcterms:W3CDTF">2020-10-19T13:36:20Z</dcterms:created>
  <dcterms:modified xsi:type="dcterms:W3CDTF">2021-02-04T19:40:47Z</dcterms:modified>
</cp:coreProperties>
</file>