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7" r:id="rId4"/>
    <p:sldId id="258" r:id="rId5"/>
    <p:sldId id="261" r:id="rId6"/>
    <p:sldId id="264" r:id="rId7"/>
    <p:sldId id="265" r:id="rId8"/>
    <p:sldId id="259" r:id="rId9"/>
    <p:sldId id="262" r:id="rId10"/>
    <p:sldId id="263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894" autoAdjust="0"/>
  </p:normalViewPr>
  <p:slideViewPr>
    <p:cSldViewPr snapToGrid="0">
      <p:cViewPr>
        <p:scale>
          <a:sx n="74" d="100"/>
          <a:sy n="74" d="100"/>
        </p:scale>
        <p:origin x="10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48670-97E9-4A24-8969-71813AA537F3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22E0A-4899-4B1E-97CF-8A9A93A8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6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22E0A-4899-4B1E-97CF-8A9A93A808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4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including content on temperature dependence or calculating heat transfer, phase change, etc., as that is getting a bit too basic to be helpful.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22E0A-4899-4B1E-97CF-8A9A93A808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4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q2 and q4 = 0, so only steps 1 and 3 allow one to calculate heat flow</a:t>
            </a:r>
          </a:p>
          <a:p>
            <a:r>
              <a:rPr lang="en-US" dirty="0"/>
              <a:t>Total work can be determined by summing each calculated, steps 2 and 4 cancel, such that </a:t>
            </a:r>
            <a:r>
              <a:rPr lang="en-US" dirty="0" err="1"/>
              <a:t>dU</a:t>
            </a:r>
            <a:r>
              <a:rPr lang="en-US" dirty="0"/>
              <a:t> = 0 but there is still work done and heat expended.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22E0A-4899-4B1E-97CF-8A9A93A808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7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4244-7C06-4469-B244-3373B3F5B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5FC7C-D75A-4920-A0D3-F9BA3D81E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B942E-F391-489E-9D93-B1158521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31E0-B0D2-47A0-9AAD-81BF5CDEF27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1E467-FF89-4626-8068-7DE9B04F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6F459-88DE-4892-A61B-75481FB3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C96D-9052-4DC1-A64D-E265F17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7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1887-A675-43AE-87D1-CD764DA4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F133B-E346-41E4-9F74-9CF88B76A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DCCBF-33FF-4F1B-9F47-148F275C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31E0-B0D2-47A0-9AAD-81BF5CDEF27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0196-71A7-42A2-B002-3D25F9A2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B415C-A413-492B-939D-56A14006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C96D-9052-4DC1-A64D-E265F17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C5857-C3FA-4C0E-B1F5-EBCE278D1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6D8AD-6D87-4BB4-BFFB-F5A75EE9E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BB11E-214B-4A46-AA78-E872AC7B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31E0-B0D2-47A0-9AAD-81BF5CDEF27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C58D-2AEB-45C7-9796-3DF37959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41653-2216-4C9F-B9E4-B6E45C3C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C96D-9052-4DC1-A64D-E265F17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2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B655-5FC4-49F6-BA41-BC593637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0515B-F603-4CF4-B5FC-DB323DEF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EA738-E6C5-49C6-83DB-743CB44F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31E0-B0D2-47A0-9AAD-81BF5CDEF27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38340-0B92-4041-9B77-1C924311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B93D0-3360-4884-89B9-E88D4AA4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C96D-9052-4DC1-A64D-E265F17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5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368C-4691-402A-A059-7EBCCF08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936E1-7F6B-4600-AF54-177EEA144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22174-0558-4C9B-AA1F-5F110C9B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31E0-B0D2-47A0-9AAD-81BF5CDEF27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DD086-ECFA-4E73-9F58-E5A53959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C92DD-EA0A-44EC-87D2-645B2F0F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C96D-9052-4DC1-A64D-E265F17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0DBC-68FB-4683-9ACA-07DC83E0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BE45-986F-487C-9564-E39B31F1F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3BD9C-BEBF-4E23-B264-EFB07651A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4FA02-BD7F-4295-94A7-FA68FAFA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31E0-B0D2-47A0-9AAD-81BF5CDEF27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B11BF-739A-45F2-9812-556308EC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90355-4EE5-46CD-B2FD-43B5A28E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C96D-9052-4DC1-A64D-E265F17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4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AD22-6655-46AA-83AB-AA03068F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78871-64C2-4F35-9F30-9DE4D29BF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F814D-88D1-40BE-AE66-94ADC3726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8BD88-ED2C-4C9C-9949-57470F020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86F65-5878-4D8C-B95E-E330CBCC5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B0D84-C6BB-48A2-B067-7DFD8321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31E0-B0D2-47A0-9AAD-81BF5CDEF27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4D8EA-997A-41BB-B1D8-E918B08E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91CC0-3411-46F3-8F86-1507D473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C96D-9052-4DC1-A64D-E265F17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8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FC69-04B9-435D-B319-D6399FE4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EEE25-8C9E-432B-AE9B-6143A5C8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31E0-B0D2-47A0-9AAD-81BF5CDEF27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4E1EC-3ACE-4179-B83D-D15AF026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429F6-28BD-4389-9B5B-BC5DB83E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C96D-9052-4DC1-A64D-E265F17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00124-0731-48F6-8850-BEAC88D0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31E0-B0D2-47A0-9AAD-81BF5CDEF27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3D654-A35D-4530-886C-4F66B102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B64A7-D692-431E-8876-3A844A10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C96D-9052-4DC1-A64D-E265F17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1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2297-B50B-48ED-ADFA-756679C2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627B-4022-478E-91D0-2B5048E77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91B08-24E5-4AB9-AB72-B2AFCDE50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AF438-3E18-4B2F-8187-4320C12C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31E0-B0D2-47A0-9AAD-81BF5CDEF27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B7FB3-88DB-43B1-B9CE-9B8B37D4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035D3-EBA1-44A4-B09B-1A880E4B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C96D-9052-4DC1-A64D-E265F17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0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EB74-D8A8-4DAD-B9EC-5068A939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6DA53-C8D0-4804-A09F-BA6957861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61AD1-0F6C-4AF9-82BD-9556052F9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69F63-9F5C-445B-BF71-A82610D2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31E0-B0D2-47A0-9AAD-81BF5CDEF27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31B9E-3C2E-4554-AE61-E47079DA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A19C9-0494-4A0C-83B9-3EFD1815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C96D-9052-4DC1-A64D-E265F17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47C19-B572-419E-84BD-B4F91AC4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2B110-03CA-432E-8D06-5D01E2EF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7EA65-9891-4481-B43F-7022E188B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631E0-B0D2-47A0-9AAD-81BF5CDEF27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F0097-7B1D-4E4D-A48E-05A726EE2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D794B-E6AE-457D-8127-74D525A2A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C96D-9052-4DC1-A64D-E265F17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75D4-14B9-4D1F-BCC6-1F8C2B300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5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29A9B-8C6F-45B7-BDFF-EA9FFBF6F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 1</a:t>
            </a:r>
          </a:p>
          <a:p>
            <a:r>
              <a:rPr lang="en-US" dirty="0"/>
              <a:t>Chapter 2 eq: 47-49</a:t>
            </a:r>
          </a:p>
          <a:p>
            <a:r>
              <a:rPr lang="en-US" dirty="0"/>
              <a:t>Chapter 3 eq: 93-95</a:t>
            </a:r>
          </a:p>
          <a:p>
            <a:r>
              <a:rPr lang="en-US" dirty="0"/>
              <a:t>Chapter 4 eq: 143-146</a:t>
            </a:r>
          </a:p>
        </p:txBody>
      </p:sp>
    </p:spTree>
    <p:extLst>
      <p:ext uri="{BB962C8B-B14F-4D97-AF65-F5344CB8AC3E}">
        <p14:creationId xmlns:p14="http://schemas.microsoft.com/office/powerpoint/2010/main" val="118076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5B9F-68C6-4C8D-A817-223A59DE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2 Review: Definitions of C, H, and 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883A76-833F-41FF-828B-2B0FF3AF3B9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646947"/>
                <a:ext cx="5181600" cy="35300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Constant pressure</a:t>
                </a:r>
              </a:p>
              <a:p>
                <a:pPr marL="0" indent="0">
                  <a:buNone/>
                </a:pPr>
                <a:r>
                  <a:rPr lang="en-US" dirty="0" err="1"/>
                  <a:t>dH</a:t>
                </a:r>
                <a:r>
                  <a:rPr lang="en-US" dirty="0"/>
                  <a:t> = </a:t>
                </a:r>
                <a:r>
                  <a:rPr lang="en-US" dirty="0" err="1"/>
                  <a:t>q</a:t>
                </a:r>
                <a:r>
                  <a:rPr lang="en-US" sz="1400" dirty="0" err="1"/>
                  <a:t>p</a:t>
                </a:r>
                <a:r>
                  <a:rPr lang="en-US" sz="1400" dirty="0"/>
                  <a:t> </a:t>
                </a:r>
                <a:r>
                  <a:rPr lang="en-US" dirty="0"/>
                  <a:t>= </a:t>
                </a:r>
                <a:r>
                  <a:rPr lang="en-US" dirty="0" err="1"/>
                  <a:t>C</a:t>
                </a:r>
                <a:r>
                  <a:rPr lang="en-US" sz="1400" dirty="0" err="1"/>
                  <a:t>p</a:t>
                </a:r>
                <a:r>
                  <a:rPr lang="en-US" dirty="0" err="1"/>
                  <a:t>dT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</a:t>
                </a:r>
                <a:r>
                  <a:rPr lang="en-US" sz="1400" dirty="0"/>
                  <a:t>p</a:t>
                </a:r>
                <a:r>
                  <a:rPr lang="en-US" dirty="0"/>
                  <a:t> = </a:t>
                </a:r>
                <a:r>
                  <a:rPr lang="en-US" dirty="0" err="1"/>
                  <a:t>C</a:t>
                </a:r>
                <a:r>
                  <a:rPr lang="en-US" sz="1400" dirty="0" err="1"/>
                  <a:t>v</a:t>
                </a:r>
                <a:r>
                  <a:rPr lang="en-US" dirty="0"/>
                  <a:t> + </a:t>
                </a:r>
                <a:r>
                  <a:rPr lang="en-US" dirty="0" err="1"/>
                  <a:t>nR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Why? System can still do work on surroundings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higher C.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883A76-833F-41FF-828B-2B0FF3AF3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646947"/>
                <a:ext cx="5181600" cy="3530016"/>
              </a:xfrm>
              <a:blipFill>
                <a:blip r:embed="rId2"/>
                <a:stretch>
                  <a:fillRect l="-2471" t="-2763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54EA21F-6CAA-4C74-BB2F-EDF35B1F8DD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646947"/>
                <a:ext cx="5181600" cy="35300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Constant volume</a:t>
                </a:r>
              </a:p>
              <a:p>
                <a:pPr marL="0" indent="0">
                  <a:buNone/>
                </a:pPr>
                <a:r>
                  <a:rPr lang="en-US" dirty="0" err="1"/>
                  <a:t>dU</a:t>
                </a:r>
                <a:r>
                  <a:rPr lang="en-US" dirty="0"/>
                  <a:t> = q + w, w = -</a:t>
                </a:r>
                <a:r>
                  <a:rPr lang="en-US" dirty="0" err="1"/>
                  <a:t>pdV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dV</a:t>
                </a:r>
                <a:r>
                  <a:rPr lang="en-US" dirty="0"/>
                  <a:t>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dU</a:t>
                </a:r>
                <a:r>
                  <a:rPr lang="en-US" dirty="0"/>
                  <a:t> = q</a:t>
                </a:r>
                <a:r>
                  <a:rPr lang="en-US" sz="1400" dirty="0"/>
                  <a:t>v</a:t>
                </a:r>
                <a:r>
                  <a:rPr lang="en-US" dirty="0"/>
                  <a:t> = </a:t>
                </a:r>
                <a:r>
                  <a:rPr lang="en-US" dirty="0" err="1"/>
                  <a:t>C</a:t>
                </a:r>
                <a:r>
                  <a:rPr lang="en-US" sz="1400" dirty="0" err="1"/>
                  <a:t>v</a:t>
                </a:r>
                <a:r>
                  <a:rPr lang="en-US" dirty="0" err="1"/>
                  <a:t>dT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</a:t>
                </a:r>
                <a:r>
                  <a:rPr lang="en-US" sz="1400" dirty="0" err="1"/>
                  <a:t>v</a:t>
                </a:r>
                <a:r>
                  <a:rPr lang="en-US" sz="1400" dirty="0"/>
                  <a:t> </a:t>
                </a:r>
                <a:r>
                  <a:rPr lang="en-US" dirty="0"/>
                  <a:t>related to degrees of freedom:</a:t>
                </a:r>
              </a:p>
              <a:p>
                <a:r>
                  <a:rPr lang="en-US" dirty="0"/>
                  <a:t>x, y, and z translational modes</a:t>
                </a:r>
              </a:p>
              <a:p>
                <a:r>
                  <a:rPr lang="en-US" dirty="0"/>
                  <a:t>For a diatomic (O=O, O</a:t>
                </a:r>
                <a:r>
                  <a:rPr lang="en-US" sz="1400" dirty="0"/>
                  <a:t>2</a:t>
                </a:r>
                <a:r>
                  <a:rPr lang="en-US" dirty="0"/>
                  <a:t>), add 2 rotational modes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54EA21F-6CAA-4C74-BB2F-EDF35B1F8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646947"/>
                <a:ext cx="5181600" cy="3530016"/>
              </a:xfrm>
              <a:blipFill>
                <a:blip r:embed="rId3"/>
                <a:stretch>
                  <a:fillRect l="-2471" t="-2763" b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E52E70E-1096-467C-8667-267AEEF2727A}"/>
              </a:ext>
            </a:extLst>
          </p:cNvPr>
          <p:cNvSpPr txBox="1"/>
          <p:nvPr/>
        </p:nvSpPr>
        <p:spPr>
          <a:xfrm>
            <a:off x="838200" y="1491916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Understand the First Law and its implications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System, surroundings, work (w) done on(+)/by(-), heat flow (q)</a:t>
            </a:r>
          </a:p>
        </p:txBody>
      </p:sp>
    </p:spTree>
    <p:extLst>
      <p:ext uri="{BB962C8B-B14F-4D97-AF65-F5344CB8AC3E}">
        <p14:creationId xmlns:p14="http://schemas.microsoft.com/office/powerpoint/2010/main" val="136264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3FBB-1CBB-4133-95D0-D0FCCCFC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2 Review: State vs Path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5BF2-00F2-4B76-AA81-914271C355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State variables only depend on the current state of the system:</a:t>
            </a:r>
          </a:p>
          <a:p>
            <a:r>
              <a:rPr lang="en-US" dirty="0"/>
              <a:t>p, pressure</a:t>
            </a:r>
          </a:p>
          <a:p>
            <a:r>
              <a:rPr lang="en-US" dirty="0"/>
              <a:t>V, volume</a:t>
            </a:r>
          </a:p>
          <a:p>
            <a:r>
              <a:rPr lang="en-US" dirty="0"/>
              <a:t>T, temperature</a:t>
            </a:r>
          </a:p>
          <a:p>
            <a:pPr marL="0" indent="0">
              <a:buNone/>
            </a:pPr>
            <a:r>
              <a:rPr lang="en-US" dirty="0"/>
              <a:t>If a variable is a function of state variable, then it is also a description of state:</a:t>
            </a:r>
          </a:p>
          <a:p>
            <a:r>
              <a:rPr lang="en-US" dirty="0"/>
              <a:t>U = 3/2nRT</a:t>
            </a:r>
          </a:p>
          <a:p>
            <a:r>
              <a:rPr lang="en-US" dirty="0"/>
              <a:t>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5A24E-0B7C-4E23-BDE1-09FD169221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Path variables change depending on how the system proceeds:</a:t>
            </a:r>
          </a:p>
          <a:p>
            <a:r>
              <a:rPr lang="en-US" dirty="0"/>
              <a:t>w, reversible or irreversible</a:t>
            </a:r>
          </a:p>
          <a:p>
            <a:pPr marL="0" indent="0">
              <a:buNone/>
            </a:pPr>
            <a:r>
              <a:rPr lang="en-US" dirty="0"/>
              <a:t>w = -</a:t>
            </a:r>
            <a:r>
              <a:rPr lang="en-US" dirty="0" err="1"/>
              <a:t>pdV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 = -</a:t>
            </a:r>
            <a:r>
              <a:rPr lang="en-US" dirty="0" err="1"/>
              <a:t>nRTln</a:t>
            </a:r>
            <a:r>
              <a:rPr lang="en-US" dirty="0"/>
              <a:t>(V2/V1)</a:t>
            </a:r>
          </a:p>
          <a:p>
            <a:r>
              <a:rPr lang="en-US" dirty="0"/>
              <a:t>q, reversible or irreversible</a:t>
            </a:r>
          </a:p>
        </p:txBody>
      </p:sp>
    </p:spTree>
    <p:extLst>
      <p:ext uri="{BB962C8B-B14F-4D97-AF65-F5344CB8AC3E}">
        <p14:creationId xmlns:p14="http://schemas.microsoft.com/office/powerpoint/2010/main" val="221918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5B9F-68C6-4C8D-A817-223A59DE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3 Review: Definition of S and Carnot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883A76-833F-41FF-828B-2B0FF3AF3B9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446022"/>
                <a:ext cx="5181600" cy="40468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err="1"/>
                  <a:t>dG</a:t>
                </a:r>
                <a:r>
                  <a:rPr lang="en-US" dirty="0"/>
                  <a:t> &lt; 0, spontaneous</a:t>
                </a:r>
              </a:p>
              <a:p>
                <a:pPr marL="0" indent="0">
                  <a:buNone/>
                </a:pPr>
                <a:r>
                  <a:rPr lang="en-US" dirty="0" err="1"/>
                  <a:t>dS</a:t>
                </a:r>
                <a:r>
                  <a:rPr lang="en-US" dirty="0"/>
                  <a:t> = q/T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at constant p and T,</a:t>
                </a:r>
              </a:p>
              <a:p>
                <a:pPr marL="0" indent="0">
                  <a:buNone/>
                </a:pPr>
                <a:r>
                  <a:rPr lang="en-US" dirty="0" err="1"/>
                  <a:t>dG</a:t>
                </a:r>
                <a:r>
                  <a:rPr lang="en-US" dirty="0"/>
                  <a:t> = 0</a:t>
                </a:r>
              </a:p>
              <a:p>
                <a:pPr marL="0" indent="0">
                  <a:buNone/>
                </a:pPr>
                <a:r>
                  <a:rPr lang="en-US" dirty="0"/>
                  <a:t>Second Law: Net entropy (universe) must increase</a:t>
                </a:r>
              </a:p>
              <a:p>
                <a:pPr marL="0" indent="0">
                  <a:buNone/>
                </a:pPr>
                <a:r>
                  <a:rPr lang="en-US" dirty="0"/>
                  <a:t>Third Law: Establishes an entropic baseline, SA(0K)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883A76-833F-41FF-828B-2B0FF3AF3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446022"/>
                <a:ext cx="5181600" cy="4046853"/>
              </a:xfrm>
              <a:blipFill>
                <a:blip r:embed="rId3"/>
                <a:stretch>
                  <a:fillRect l="-2471" t="-2410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EA21F-6CAA-4C74-BB2F-EDF35B1F8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446022"/>
            <a:ext cx="5181600" cy="3826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1. Isothermal expansion</a:t>
            </a:r>
          </a:p>
          <a:p>
            <a:pPr marL="0" indent="0">
              <a:buNone/>
            </a:pPr>
            <a:r>
              <a:rPr lang="en-US" dirty="0"/>
              <a:t>q1 = -w1 = </a:t>
            </a:r>
            <a:r>
              <a:rPr lang="en-US" dirty="0" err="1"/>
              <a:t>nRT</a:t>
            </a:r>
            <a:r>
              <a:rPr lang="en-US" sz="1400" dirty="0" err="1"/>
              <a:t>hot</a:t>
            </a:r>
            <a:r>
              <a:rPr lang="en-US" dirty="0" err="1"/>
              <a:t>ln</a:t>
            </a:r>
            <a:r>
              <a:rPr lang="en-US" dirty="0"/>
              <a:t>(V2/V1)</a:t>
            </a:r>
          </a:p>
          <a:p>
            <a:pPr marL="0" indent="0">
              <a:buNone/>
            </a:pPr>
            <a:r>
              <a:rPr lang="en-US" dirty="0"/>
              <a:t>2. Adiabatic expansion, q2 = 0</a:t>
            </a:r>
          </a:p>
          <a:p>
            <a:pPr marL="0" indent="0">
              <a:buNone/>
            </a:pPr>
            <a:r>
              <a:rPr lang="en-US" dirty="0" err="1"/>
              <a:t>dU</a:t>
            </a:r>
            <a:r>
              <a:rPr lang="en-US" dirty="0"/>
              <a:t> = </a:t>
            </a:r>
            <a:r>
              <a:rPr lang="en-US" dirty="0" err="1"/>
              <a:t>nRln</a:t>
            </a:r>
            <a:r>
              <a:rPr lang="en-US" dirty="0"/>
              <a:t>(V2/V3)</a:t>
            </a:r>
          </a:p>
          <a:p>
            <a:pPr marL="0" indent="0">
              <a:buNone/>
            </a:pPr>
            <a:r>
              <a:rPr lang="en-US" dirty="0"/>
              <a:t>3. Isothermal compression</a:t>
            </a:r>
          </a:p>
          <a:p>
            <a:pPr marL="0" indent="0">
              <a:buNone/>
            </a:pPr>
            <a:r>
              <a:rPr lang="en-US" dirty="0"/>
              <a:t>q3 = -w3 = </a:t>
            </a:r>
            <a:r>
              <a:rPr lang="en-US" dirty="0" err="1"/>
              <a:t>nRT</a:t>
            </a:r>
            <a:r>
              <a:rPr lang="en-US" sz="1400" dirty="0" err="1"/>
              <a:t>cold</a:t>
            </a:r>
            <a:r>
              <a:rPr lang="en-US" dirty="0" err="1"/>
              <a:t>ln</a:t>
            </a:r>
            <a:r>
              <a:rPr lang="en-US" dirty="0"/>
              <a:t>(V4/V3)</a:t>
            </a:r>
          </a:p>
          <a:p>
            <a:pPr marL="0" indent="0">
              <a:buNone/>
            </a:pPr>
            <a:r>
              <a:rPr lang="en-US" dirty="0"/>
              <a:t>4. Adiabatic compression, q4 = 0</a:t>
            </a:r>
          </a:p>
          <a:p>
            <a:pPr marL="0" indent="0">
              <a:buNone/>
            </a:pPr>
            <a:r>
              <a:rPr lang="en-US" dirty="0" err="1"/>
              <a:t>dU</a:t>
            </a:r>
            <a:r>
              <a:rPr lang="en-US" dirty="0"/>
              <a:t> = </a:t>
            </a:r>
            <a:r>
              <a:rPr lang="en-US" dirty="0" err="1"/>
              <a:t>nRln</a:t>
            </a:r>
            <a:r>
              <a:rPr lang="en-US" dirty="0"/>
              <a:t>(V4/V1)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2E70E-1096-467C-8667-267AEEF2727A}"/>
              </a:ext>
            </a:extLst>
          </p:cNvPr>
          <p:cNvSpPr txBox="1"/>
          <p:nvPr/>
        </p:nvSpPr>
        <p:spPr>
          <a:xfrm>
            <a:off x="838200" y="1491916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Understand the Second Law and its implications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Spontaneity of reaction, entropy, free energy, Third Law</a:t>
            </a:r>
          </a:p>
        </p:txBody>
      </p:sp>
    </p:spTree>
    <p:extLst>
      <p:ext uri="{BB962C8B-B14F-4D97-AF65-F5344CB8AC3E}">
        <p14:creationId xmlns:p14="http://schemas.microsoft.com/office/powerpoint/2010/main" val="350511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EBD5-A8F7-4F19-8E38-A5657013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4 Review: G, Chemical Potential, K, and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6850F33-D6B9-4E1F-88C0-D6AFA090BC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722418"/>
                <a:ext cx="5181600" cy="345454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G(p, V, T, </a:t>
                </a:r>
                <a:r>
                  <a:rPr lang="en-US" dirty="0" err="1"/>
                  <a:t>n</a:t>
                </a:r>
                <a:r>
                  <a:rPr lang="en-US" sz="1400" dirty="0" err="1"/>
                  <a:t>x</a:t>
                </a:r>
                <a:r>
                  <a:rPr lang="en-US" dirty="0"/>
                  <a:t>), </a:t>
                </a:r>
                <a:r>
                  <a:rPr lang="el-GR" dirty="0"/>
                  <a:t>μ</a:t>
                </a:r>
                <a:r>
                  <a:rPr lang="en-US" sz="1400" dirty="0"/>
                  <a:t>A</a:t>
                </a:r>
                <a:r>
                  <a:rPr lang="en-US" dirty="0"/>
                  <a:t>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sz="1400" dirty="0" err="1"/>
                  <a:t>T,P,ni</a:t>
                </a:r>
                <a:r>
                  <a:rPr lang="en-US" sz="1400" dirty="0"/>
                  <a:t>!=</a:t>
                </a:r>
                <a:r>
                  <a:rPr lang="en-US" sz="1400" dirty="0" err="1"/>
                  <a:t>na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en-US" dirty="0"/>
                  <a:t>G = </a:t>
                </a:r>
                <a:r>
                  <a:rPr lang="el-GR" dirty="0"/>
                  <a:t>Σ</a:t>
                </a:r>
                <a:r>
                  <a:rPr lang="en-US" dirty="0" err="1"/>
                  <a:t>n</a:t>
                </a:r>
                <a:r>
                  <a:rPr lang="en-US" sz="1400" dirty="0" err="1"/>
                  <a:t>i</a:t>
                </a:r>
                <a:r>
                  <a:rPr lang="en-US" dirty="0" err="1"/>
                  <a:t>μ</a:t>
                </a:r>
                <a:r>
                  <a:rPr lang="en-US" sz="1400" dirty="0" err="1"/>
                  <a:t>i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en-US" dirty="0" err="1"/>
                  <a:t>μ</a:t>
                </a:r>
                <a:r>
                  <a:rPr lang="en-US" sz="1400" dirty="0" err="1"/>
                  <a:t>A</a:t>
                </a:r>
                <a:r>
                  <a:rPr lang="en-US" dirty="0"/>
                  <a:t> = </a:t>
                </a:r>
                <a:r>
                  <a:rPr lang="el-GR" dirty="0"/>
                  <a:t>μ˚</a:t>
                </a:r>
                <a:r>
                  <a:rPr lang="en-US" sz="1400" dirty="0"/>
                  <a:t>A</a:t>
                </a:r>
                <a:r>
                  <a:rPr lang="en-US" dirty="0"/>
                  <a:t> + </a:t>
                </a:r>
                <a:r>
                  <a:rPr lang="en-US" dirty="0" err="1"/>
                  <a:t>RTln</a:t>
                </a:r>
                <a:r>
                  <a:rPr lang="en-US" dirty="0"/>
                  <a:t>(</a:t>
                </a:r>
                <a:r>
                  <a:rPr lang="en-US" dirty="0" err="1"/>
                  <a:t>a</a:t>
                </a:r>
                <a:r>
                  <a:rPr lang="en-US" sz="1400" dirty="0" err="1"/>
                  <a:t>A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Pure substances:</a:t>
                </a:r>
              </a:p>
              <a:p>
                <a:pPr marL="0" indent="0">
                  <a:buNone/>
                </a:pPr>
                <a:r>
                  <a:rPr lang="en-US" dirty="0"/>
                  <a:t>a = 1</a:t>
                </a:r>
              </a:p>
              <a:p>
                <a:pPr marL="0" indent="0">
                  <a:buNone/>
                </a:pPr>
                <a:r>
                  <a:rPr lang="en-US" dirty="0"/>
                  <a:t>Debye-</a:t>
                </a:r>
                <a:r>
                  <a:rPr lang="en-US" dirty="0" err="1"/>
                  <a:t>Huckel</a:t>
                </a:r>
                <a:r>
                  <a:rPr lang="en-US" dirty="0"/>
                  <a:t> (pg. 145)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6850F33-D6B9-4E1F-88C0-D6AFA090BC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722418"/>
                <a:ext cx="5181600" cy="3454545"/>
              </a:xfrm>
              <a:blipFill>
                <a:blip r:embed="rId2"/>
                <a:stretch>
                  <a:fillRect l="-1529" t="-2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D90A2F6-F0A6-4809-A19D-0934BCF3B3A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081155" y="2722417"/>
                <a:ext cx="7024254" cy="345454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Q = reaction quotient</a:t>
                </a:r>
              </a:p>
              <a:p>
                <a:pPr marL="0" indent="0">
                  <a:buNone/>
                </a:pPr>
                <a:r>
                  <a:rPr lang="en-US" dirty="0"/>
                  <a:t>Q &gt; K, move toward r</a:t>
                </a:r>
              </a:p>
              <a:p>
                <a:pPr marL="0" indent="0">
                  <a:buNone/>
                </a:pPr>
                <a:r>
                  <a:rPr lang="en-US" dirty="0"/>
                  <a:t>Q &lt; K, move toward p</a:t>
                </a:r>
              </a:p>
              <a:p>
                <a:pPr marL="0" indent="0">
                  <a:buNone/>
                </a:pPr>
                <a:r>
                  <a:rPr lang="en-US" dirty="0"/>
                  <a:t>Q = K, at equilibrium</a:t>
                </a:r>
              </a:p>
              <a:p>
                <a:pPr marL="0" indent="0">
                  <a:buNone/>
                </a:pPr>
                <a:r>
                  <a:rPr lang="en-US" dirty="0" err="1"/>
                  <a:t>pV</a:t>
                </a:r>
                <a:r>
                  <a:rPr lang="en-US" dirty="0"/>
                  <a:t> Work (entropy):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Gibbs-Helmholtz (enthalpy):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D90A2F6-F0A6-4809-A19D-0934BCF3B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81155" y="2722417"/>
                <a:ext cx="7024254" cy="3454545"/>
              </a:xfrm>
              <a:blipFill>
                <a:blip r:embed="rId3"/>
                <a:stretch>
                  <a:fillRect l="-1128" t="-3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DC48E81-5A06-4826-BC9C-B4F5883D655A}"/>
              </a:ext>
            </a:extLst>
          </p:cNvPr>
          <p:cNvSpPr txBox="1"/>
          <p:nvPr/>
        </p:nvSpPr>
        <p:spPr>
          <a:xfrm>
            <a:off x="914400" y="169068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Understand the connections between G, K, and mu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Understand how activities (a) affects G and K</a:t>
            </a:r>
          </a:p>
        </p:txBody>
      </p:sp>
    </p:spTree>
    <p:extLst>
      <p:ext uri="{BB962C8B-B14F-4D97-AF65-F5344CB8AC3E}">
        <p14:creationId xmlns:p14="http://schemas.microsoft.com/office/powerpoint/2010/main" val="2820436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BF6B1-713E-4B59-B8D0-328027144671}"/>
              </a:ext>
            </a:extLst>
          </p:cNvPr>
          <p:cNvSpPr txBox="1"/>
          <p:nvPr/>
        </p:nvSpPr>
        <p:spPr>
          <a:xfrm>
            <a:off x="4730415" y="3044279"/>
            <a:ext cx="273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1794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49206F-1654-4F98-B6D1-68FB4693985A}"/>
              </a:ext>
            </a:extLst>
          </p:cNvPr>
          <p:cNvSpPr txBox="1"/>
          <p:nvPr/>
        </p:nvSpPr>
        <p:spPr>
          <a:xfrm>
            <a:off x="4730415" y="3044279"/>
            <a:ext cx="273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3392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957B-644A-440D-AEEE-112B8CF3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61DA-F1BE-483E-848B-F0E51764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exam will be held from 7-8:50 pm on Friday 10/2; an extra 10 minutes will be provided to format and upload responses.</a:t>
            </a:r>
          </a:p>
          <a:p>
            <a:pPr algn="just"/>
            <a:r>
              <a:rPr lang="en-US" dirty="0"/>
              <a:t>9/30 (Wed.) is the cut-off date for material covered on the exam.</a:t>
            </a:r>
          </a:p>
          <a:p>
            <a:pPr algn="just"/>
            <a:r>
              <a:rPr lang="en-US" dirty="0"/>
              <a:t>Students will upload a single PDF document.</a:t>
            </a:r>
          </a:p>
          <a:p>
            <a:pPr algn="just"/>
            <a:r>
              <a:rPr lang="en-US" dirty="0"/>
              <a:t>We will be accepting written or electronic submissions.</a:t>
            </a:r>
          </a:p>
          <a:p>
            <a:pPr algn="just"/>
            <a:r>
              <a:rPr lang="en-US" dirty="0"/>
              <a:t>Full credit will require showing work, specifying units, and reporting to the correct number of significant figures.</a:t>
            </a:r>
          </a:p>
          <a:p>
            <a:pPr algn="just"/>
            <a:r>
              <a:rPr lang="en-US" dirty="0"/>
              <a:t>The exam is “open book,” but do not seek assistance from others.</a:t>
            </a:r>
          </a:p>
          <a:p>
            <a:pPr algn="just"/>
            <a:r>
              <a:rPr lang="en-US" dirty="0"/>
              <a:t>Follow the Code of Conduct, we will be required to refer suspected cases to the Council of Academic Misconduct.</a:t>
            </a:r>
          </a:p>
        </p:txBody>
      </p:sp>
    </p:spTree>
    <p:extLst>
      <p:ext uri="{BB962C8B-B14F-4D97-AF65-F5344CB8AC3E}">
        <p14:creationId xmlns:p14="http://schemas.microsoft.com/office/powerpoint/2010/main" val="268593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826D-1C35-438F-9004-571AF317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E02C-3AF9-4A42-9110-BB79FD24B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converting notebooks, has to do with symbols?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the posted answer key to compare – will try to submit grades by tomorrow evening!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Might use Doodle polls more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08559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C8B9-1C4E-467B-8A4A-9B54E740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Revision: 3.18a and 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D5D0F0-05F1-4DC5-B04E-01B44058C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5323"/>
                <a:ext cx="10515600" cy="487755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a.</a:t>
                </a:r>
              </a:p>
              <a:p>
                <a:pPr marL="0" indent="0">
                  <a:buNone/>
                </a:pPr>
                <a:r>
                  <a:rPr lang="en-US" dirty="0"/>
                  <a:t>We have (symbolically) defined the T and p as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ϕ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 , work depends on volume change,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At constant 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ϕ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ϕ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ϕ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ϕ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ϕ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ϕ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ϕ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𝑅𝑙𝑛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D5D0F0-05F1-4DC5-B04E-01B44058C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5323"/>
                <a:ext cx="10515600" cy="4877552"/>
              </a:xfrm>
              <a:blipFill>
                <a:blip r:embed="rId2"/>
                <a:stretch>
                  <a:fillRect l="-1217" t="-2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03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1E89-4508-42B5-8554-B9A31747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Revision: 3.18d and 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2C88-3479-4106-922E-1E5DD8BED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d.</a:t>
            </a:r>
          </a:p>
          <a:p>
            <a:pPr marL="0" indent="0">
              <a:buNone/>
            </a:pPr>
            <a:r>
              <a:rPr lang="en-US" dirty="0"/>
              <a:t>To calculate the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dS</a:t>
            </a:r>
            <a:r>
              <a:rPr lang="en-US" dirty="0"/>
              <a:t>/</a:t>
            </a:r>
            <a:r>
              <a:rPr lang="en-US" dirty="0" err="1"/>
              <a:t>dG</a:t>
            </a:r>
            <a:r>
              <a:rPr lang="en-US" dirty="0"/>
              <a:t> at a new temperature, use the following:</a:t>
            </a:r>
          </a:p>
          <a:p>
            <a:pPr marL="0" indent="0">
              <a:buNone/>
            </a:pPr>
            <a:r>
              <a:rPr lang="en-US" dirty="0" err="1"/>
              <a:t>dH</a:t>
            </a:r>
            <a:r>
              <a:rPr lang="en-US" dirty="0"/>
              <a:t>(T2) = </a:t>
            </a:r>
            <a:r>
              <a:rPr lang="en-US" dirty="0" err="1"/>
              <a:t>dH</a:t>
            </a:r>
            <a:r>
              <a:rPr lang="en-US" dirty="0"/>
              <a:t>(T1) + </a:t>
            </a:r>
            <a:r>
              <a:rPr lang="en-US" dirty="0" err="1"/>
              <a:t>dCp</a:t>
            </a:r>
            <a:r>
              <a:rPr lang="en-US" dirty="0"/>
              <a:t>*(T2-T1)</a:t>
            </a:r>
          </a:p>
          <a:p>
            <a:pPr marL="0" indent="0">
              <a:buNone/>
            </a:pPr>
            <a:r>
              <a:rPr lang="en-US" dirty="0" err="1"/>
              <a:t>dS</a:t>
            </a:r>
            <a:r>
              <a:rPr lang="en-US" dirty="0"/>
              <a:t>(T2) = </a:t>
            </a:r>
            <a:r>
              <a:rPr lang="en-US" dirty="0" err="1"/>
              <a:t>dS</a:t>
            </a:r>
            <a:r>
              <a:rPr lang="en-US" dirty="0"/>
              <a:t>(T1) + </a:t>
            </a:r>
            <a:r>
              <a:rPr lang="en-US" dirty="0" err="1"/>
              <a:t>dCp</a:t>
            </a:r>
            <a:r>
              <a:rPr lang="en-US" dirty="0"/>
              <a:t>*ln(T2/T1)</a:t>
            </a:r>
          </a:p>
          <a:p>
            <a:pPr marL="0" indent="0">
              <a:buNone/>
            </a:pPr>
            <a:r>
              <a:rPr lang="en-US" dirty="0" err="1"/>
              <a:t>dG</a:t>
            </a:r>
            <a:r>
              <a:rPr lang="en-US" dirty="0"/>
              <a:t>(T2) = </a:t>
            </a:r>
            <a:r>
              <a:rPr lang="en-US" dirty="0" err="1"/>
              <a:t>dH</a:t>
            </a:r>
            <a:r>
              <a:rPr lang="en-US" dirty="0"/>
              <a:t>(T2) – T2dS(T2)</a:t>
            </a:r>
          </a:p>
          <a:p>
            <a:pPr marL="0" indent="0">
              <a:buNone/>
            </a:pPr>
            <a:r>
              <a:rPr lang="en-US" dirty="0"/>
              <a:t>e.</a:t>
            </a:r>
          </a:p>
          <a:p>
            <a:pPr marL="0" indent="0">
              <a:buNone/>
            </a:pPr>
            <a:r>
              <a:rPr lang="en-US" dirty="0"/>
              <a:t>High p favors the side with smaller molar V, phase B sees an increase of +3 mL/mol, thus melting T will increase and phase A will be favored.</a:t>
            </a:r>
          </a:p>
        </p:txBody>
      </p:sp>
    </p:spTree>
    <p:extLst>
      <p:ext uri="{BB962C8B-B14F-4D97-AF65-F5344CB8AC3E}">
        <p14:creationId xmlns:p14="http://schemas.microsoft.com/office/powerpoint/2010/main" val="133670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BFE2-EB2C-4660-A015-4A608C3A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Revision: 3.18f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A070-42B9-46B5-B4E1-0D234372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dGa</a:t>
            </a:r>
            <a:r>
              <a:rPr lang="en-US" dirty="0"/>
              <a:t> + </a:t>
            </a:r>
            <a:r>
              <a:rPr lang="en-US" dirty="0" err="1"/>
              <a:t>dGb</a:t>
            </a:r>
            <a:r>
              <a:rPr lang="en-US" dirty="0"/>
              <a:t> = 0 = </a:t>
            </a:r>
            <a:r>
              <a:rPr lang="en-US" dirty="0" err="1"/>
              <a:t>dV</a:t>
            </a:r>
            <a:r>
              <a:rPr lang="en-US" dirty="0"/>
              <a:t>(p-1000)-</a:t>
            </a:r>
            <a:r>
              <a:rPr lang="en-US" dirty="0" err="1"/>
              <a:t>dS</a:t>
            </a:r>
            <a:r>
              <a:rPr lang="en-US" dirty="0"/>
              <a:t>(T)-</a:t>
            </a:r>
            <a:r>
              <a:rPr lang="en-US" dirty="0" err="1"/>
              <a:t>dCpln</a:t>
            </a:r>
            <a:r>
              <a:rPr lang="en-US" dirty="0"/>
              <a:t>(Tm/T*)</a:t>
            </a:r>
          </a:p>
          <a:p>
            <a:pPr marL="0" indent="0">
              <a:buNone/>
            </a:pPr>
            <a:r>
              <a:rPr lang="en-US" dirty="0" err="1"/>
              <a:t>dV</a:t>
            </a:r>
            <a:r>
              <a:rPr lang="en-US" dirty="0"/>
              <a:t> = </a:t>
            </a:r>
            <a:r>
              <a:rPr lang="en-US" dirty="0" err="1"/>
              <a:t>Vb-Va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dCp</a:t>
            </a:r>
            <a:r>
              <a:rPr lang="en-US" dirty="0"/>
              <a:t> = </a:t>
            </a:r>
            <a:r>
              <a:rPr lang="en-US" dirty="0" err="1"/>
              <a:t>Cpb-Cpa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5CADF-14BE-4452-8440-66FE79CCC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37" y="2509837"/>
            <a:ext cx="39719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6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82F9-1B36-4BC5-BB83-91665F28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Revision: 3.30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DAD9E-29F9-434B-AFED-BBABEC97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closed container is at 1 bar/273 K is placed in a -20 deg C freezer. What is the maximum pressure developed at equilibrium? </a:t>
            </a:r>
            <a:r>
              <a:rPr lang="en-US" dirty="0" err="1"/>
              <a:t>dH</a:t>
            </a:r>
            <a:r>
              <a:rPr lang="en-US" dirty="0"/>
              <a:t> = 333.4 kJ/kg, rho = 0.9172 (ice) and 1.00 g/mL (water)</a:t>
            </a:r>
          </a:p>
          <a:p>
            <a:pPr marL="0" indent="0">
              <a:buNone/>
            </a:pPr>
            <a:r>
              <a:rPr lang="en-US" dirty="0"/>
              <a:t>Consider the starting conditions:</a:t>
            </a:r>
          </a:p>
          <a:p>
            <a:pPr marL="0" indent="0">
              <a:buNone/>
            </a:pPr>
            <a:r>
              <a:rPr lang="en-US" dirty="0"/>
              <a:t>dG</a:t>
            </a:r>
            <a:r>
              <a:rPr lang="en-US" sz="1400" dirty="0"/>
              <a:t>273K </a:t>
            </a:r>
            <a:r>
              <a:rPr lang="en-US" dirty="0"/>
              <a:t>= 0, dG</a:t>
            </a:r>
            <a:r>
              <a:rPr lang="en-US" sz="1400" dirty="0"/>
              <a:t>253K </a:t>
            </a:r>
            <a:r>
              <a:rPr lang="en-US" dirty="0"/>
              <a:t>= ?</a:t>
            </a:r>
          </a:p>
          <a:p>
            <a:pPr marL="0" indent="0">
              <a:buNone/>
            </a:pPr>
            <a:r>
              <a:rPr lang="en-US" dirty="0"/>
              <a:t>We have an enthalpy of fusion and known temp., use Gibbs-Helmholtz:</a:t>
            </a:r>
          </a:p>
          <a:p>
            <a:pPr marL="0" indent="0">
              <a:buNone/>
            </a:pPr>
            <a:r>
              <a:rPr lang="en-US" dirty="0"/>
              <a:t>dG</a:t>
            </a:r>
            <a:r>
              <a:rPr lang="en-US" sz="1400" dirty="0"/>
              <a:t>253K</a:t>
            </a:r>
            <a:r>
              <a:rPr lang="en-US" sz="2800" dirty="0"/>
              <a:t> </a:t>
            </a:r>
            <a:r>
              <a:rPr lang="en-US" dirty="0"/>
              <a:t>= 253*(dG</a:t>
            </a:r>
            <a:r>
              <a:rPr lang="en-US" sz="1400" dirty="0"/>
              <a:t>273K</a:t>
            </a:r>
            <a:r>
              <a:rPr lang="en-US" dirty="0"/>
              <a:t>/273</a:t>
            </a:r>
            <a:r>
              <a:rPr lang="en-US" sz="2800" dirty="0"/>
              <a:t> + (1/253 – 1/273)*333.4*10)</a:t>
            </a:r>
          </a:p>
          <a:p>
            <a:pPr marL="0" indent="0">
              <a:buNone/>
            </a:pPr>
            <a:r>
              <a:rPr lang="en-US" b="1" dirty="0"/>
              <a:t>dG</a:t>
            </a:r>
            <a:r>
              <a:rPr lang="en-US" sz="1400" b="1" dirty="0"/>
              <a:t>253K</a:t>
            </a:r>
            <a:r>
              <a:rPr lang="en-US" sz="2800" b="1" dirty="0"/>
              <a:t> </a:t>
            </a:r>
            <a:r>
              <a:rPr lang="en-US" b="1" dirty="0"/>
              <a:t>= -244 bar*mL/g</a:t>
            </a:r>
          </a:p>
          <a:p>
            <a:pPr marL="0" indent="0">
              <a:buNone/>
            </a:pPr>
            <a:r>
              <a:rPr lang="en-US" dirty="0"/>
              <a:t>Use dG</a:t>
            </a:r>
            <a:r>
              <a:rPr lang="en-US" sz="1400" dirty="0"/>
              <a:t>253K</a:t>
            </a:r>
            <a:r>
              <a:rPr lang="en-US" dirty="0"/>
              <a:t> in the next part…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5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6308-F13F-4394-A4E4-90761BDB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Revision: 3.30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08EA-D43C-4AD8-BAA8-0A8D21F32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second step, recognize that the maximum pressure = constant, T is also defined, so the </a:t>
            </a:r>
            <a:r>
              <a:rPr lang="en-US" dirty="0" err="1"/>
              <a:t>dG</a:t>
            </a:r>
            <a:r>
              <a:rPr lang="en-US" dirty="0"/>
              <a:t> at the end of this process is equal to 0:</a:t>
            </a:r>
          </a:p>
          <a:p>
            <a:pPr marL="0" indent="0">
              <a:buNone/>
            </a:pPr>
            <a:r>
              <a:rPr lang="en-US" dirty="0"/>
              <a:t>dG</a:t>
            </a:r>
            <a:r>
              <a:rPr lang="en-US" sz="1400" dirty="0"/>
              <a:t>253K</a:t>
            </a:r>
            <a:r>
              <a:rPr lang="en-US" dirty="0"/>
              <a:t>(p2) = 0</a:t>
            </a:r>
          </a:p>
          <a:p>
            <a:pPr marL="0" indent="0">
              <a:buNone/>
            </a:pPr>
            <a:r>
              <a:rPr lang="en-US" dirty="0" err="1"/>
              <a:t>dV</a:t>
            </a:r>
            <a:r>
              <a:rPr lang="en-US" dirty="0"/>
              <a:t> = (1.00-0.9172)/(1.00*0.9172), units in mL/g</a:t>
            </a:r>
          </a:p>
          <a:p>
            <a:pPr marL="0" indent="0">
              <a:buNone/>
            </a:pPr>
            <a:r>
              <a:rPr lang="en-US" dirty="0" err="1"/>
              <a:t>dp</a:t>
            </a:r>
            <a:r>
              <a:rPr lang="en-US" dirty="0"/>
              <a:t> = (dG</a:t>
            </a:r>
            <a:r>
              <a:rPr lang="en-US" sz="1400" dirty="0"/>
              <a:t>253K</a:t>
            </a:r>
            <a:r>
              <a:rPr lang="en-US" dirty="0"/>
              <a:t>(p2) - dG</a:t>
            </a:r>
            <a:r>
              <a:rPr lang="en-US" sz="1400" dirty="0"/>
              <a:t>253K</a:t>
            </a:r>
            <a:r>
              <a:rPr lang="en-US" dirty="0"/>
              <a:t>)/</a:t>
            </a:r>
            <a:r>
              <a:rPr lang="en-US" dirty="0" err="1"/>
              <a:t>dV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 initial pressure (1 bar) with </a:t>
            </a:r>
            <a:r>
              <a:rPr lang="en-US" dirty="0" err="1"/>
              <a:t>dp</a:t>
            </a:r>
            <a:r>
              <a:rPr lang="en-US" dirty="0"/>
              <a:t> to get the maximum pressure:</a:t>
            </a:r>
          </a:p>
          <a:p>
            <a:pPr marL="0" indent="0">
              <a:buNone/>
            </a:pPr>
            <a:r>
              <a:rPr lang="en-US" b="1" dirty="0"/>
              <a:t>2705 bar, 2.7e3 bar</a:t>
            </a:r>
          </a:p>
        </p:txBody>
      </p:sp>
    </p:spTree>
    <p:extLst>
      <p:ext uri="{BB962C8B-B14F-4D97-AF65-F5344CB8AC3E}">
        <p14:creationId xmlns:p14="http://schemas.microsoft.com/office/powerpoint/2010/main" val="97206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1154</Words>
  <Application>Microsoft Office PowerPoint</Application>
  <PresentationFormat>Widescreen</PresentationFormat>
  <Paragraphs>124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Week 5 Recitation</vt:lpstr>
      <vt:lpstr>PowerPoint Presentation</vt:lpstr>
      <vt:lpstr>Midterm Information</vt:lpstr>
      <vt:lpstr>Logistics</vt:lpstr>
      <vt:lpstr>HW3 Revision: 3.18a and b</vt:lpstr>
      <vt:lpstr>HW3 Revision: 3.18d and e</vt:lpstr>
      <vt:lpstr>HW3 Revision: 3.18f</vt:lpstr>
      <vt:lpstr>HW3 Revision: 3.30</vt:lpstr>
      <vt:lpstr>HW3 Revision: 3.30 cont.</vt:lpstr>
      <vt:lpstr>Ch 2 Review: Definitions of C, H, and U</vt:lpstr>
      <vt:lpstr>Ch 2 Review: State vs Path Variables</vt:lpstr>
      <vt:lpstr>Ch 3 Review: Definition of S and Carnot</vt:lpstr>
      <vt:lpstr>Ch 4 Review: G, Chemical Potential, K, and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Recitation</dc:title>
  <dc:creator>13303</dc:creator>
  <cp:lastModifiedBy>13303</cp:lastModifiedBy>
  <cp:revision>52</cp:revision>
  <dcterms:created xsi:type="dcterms:W3CDTF">2020-09-27T15:21:09Z</dcterms:created>
  <dcterms:modified xsi:type="dcterms:W3CDTF">2020-09-28T18:59:13Z</dcterms:modified>
</cp:coreProperties>
</file>