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4" r:id="rId3"/>
    <p:sldId id="409" r:id="rId4"/>
    <p:sldId id="410" r:id="rId5"/>
    <p:sldId id="412" r:id="rId6"/>
    <p:sldId id="411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375" r:id="rId15"/>
    <p:sldId id="392" r:id="rId16"/>
    <p:sldId id="420" r:id="rId17"/>
    <p:sldId id="361" r:id="rId18"/>
    <p:sldId id="421" r:id="rId19"/>
    <p:sldId id="422" r:id="rId20"/>
    <p:sldId id="423" r:id="rId21"/>
    <p:sldId id="424" r:id="rId22"/>
    <p:sldId id="427" r:id="rId23"/>
    <p:sldId id="426" r:id="rId24"/>
    <p:sldId id="428" r:id="rId25"/>
    <p:sldId id="425" r:id="rId26"/>
    <p:sldId id="429" r:id="rId27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2"/>
    <p:restoredTop sz="94918"/>
  </p:normalViewPr>
  <p:slideViewPr>
    <p:cSldViewPr snapToGrid="0" snapToObjects="1">
      <p:cViewPr varScale="1">
        <p:scale>
          <a:sx n="120" d="100"/>
          <a:sy n="120" d="100"/>
        </p:scale>
        <p:origin x="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473D0-647B-5243-97D0-E35D721F1C1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B3F65-34EE-4743-81B7-EAC06F58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480" y="1599840"/>
            <a:ext cx="567396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480" y="1599840"/>
            <a:ext cx="56739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2/4/15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C06649D-36C8-46AD-ADFC-656F2F05F35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19040" y="1252875"/>
            <a:ext cx="8229240" cy="3584939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en-US" sz="2800" b="1" dirty="0">
              <a:solidFill>
                <a:schemeClr val="bg1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  <a:latin typeface="Calibri"/>
              </a:rPr>
              <a:t>Difficulty</a:t>
            </a:r>
            <a:endParaRPr lang="en-US" sz="36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914400" y="2712960"/>
            <a:ext cx="7238520" cy="3687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Difficulty Settings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Difficulty settings, dynamic difficulty systems, gradually increasing </a:t>
            </a:r>
            <a:r>
              <a:rPr lang="en-US" sz="3200" b="1" i="1" dirty="0"/>
              <a:t>character</a:t>
            </a:r>
            <a:r>
              <a:rPr lang="en-US" sz="3200" b="1" dirty="0"/>
              <a:t> abilities, and secret knowledge or high skill shortcuts,  are ways to deal with this problem.</a:t>
            </a:r>
          </a:p>
        </p:txBody>
      </p:sp>
    </p:spTree>
    <p:extLst>
      <p:ext uri="{BB962C8B-B14F-4D97-AF65-F5344CB8AC3E}">
        <p14:creationId xmlns:p14="http://schemas.microsoft.com/office/powerpoint/2010/main" val="389783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Increasing Skill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To complicate things even more,</a:t>
            </a:r>
          </a:p>
          <a:p>
            <a:pPr algn="ctr"/>
            <a:r>
              <a:rPr lang="en-US" sz="3200" b="1" dirty="0"/>
              <a:t>the player’s skill will increase over time while playing the game.</a:t>
            </a:r>
          </a:p>
        </p:txBody>
      </p:sp>
    </p:spTree>
    <p:extLst>
      <p:ext uri="{BB962C8B-B14F-4D97-AF65-F5344CB8AC3E}">
        <p14:creationId xmlns:p14="http://schemas.microsoft.com/office/powerpoint/2010/main" val="126221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Flow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Maintaining the proper amount of tension while a player’s skill increases is called “flow”.</a:t>
            </a:r>
          </a:p>
        </p:txBody>
      </p:sp>
    </p:spTree>
    <p:extLst>
      <p:ext uri="{BB962C8B-B14F-4D97-AF65-F5344CB8AC3E}">
        <p14:creationId xmlns:p14="http://schemas.microsoft.com/office/powerpoint/2010/main" val="399364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B11FB-A2A1-4840-9291-BC474F79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7" y="618826"/>
            <a:ext cx="7644807" cy="562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2"/>
          <p:cNvSpPr txBox="1"/>
          <p:nvPr/>
        </p:nvSpPr>
        <p:spPr>
          <a:xfrm>
            <a:off x="467832" y="3253563"/>
            <a:ext cx="4350608" cy="327623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The relative difference between difficulty and skill</a:t>
            </a:r>
          </a:p>
          <a:p>
            <a:pPr algn="ctr"/>
            <a:r>
              <a:rPr lang="en-US" sz="3200" b="1" i="1" dirty="0"/>
              <a:t>is the tension</a:t>
            </a:r>
            <a:r>
              <a:rPr lang="en-US" sz="3200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209DE-6B28-9A45-9454-DDDBF2EF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60" y="627320"/>
            <a:ext cx="4511861" cy="33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9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65677-63A4-4349-B087-DCED69ABD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94" y="617220"/>
            <a:ext cx="7179013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7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E44613-6062-8248-B5E3-F147E5D66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94" y="617220"/>
            <a:ext cx="7179013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Build and Release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The relative difference between</a:t>
            </a:r>
          </a:p>
          <a:p>
            <a:pPr algn="ctr"/>
            <a:r>
              <a:rPr lang="en-US" sz="3200" b="1" dirty="0"/>
              <a:t>the difficulty and the player’s</a:t>
            </a:r>
          </a:p>
          <a:p>
            <a:pPr algn="ctr"/>
            <a:r>
              <a:rPr lang="en-US" sz="3200" b="1" dirty="0"/>
              <a:t>skill must go up and down</a:t>
            </a:r>
          </a:p>
          <a:p>
            <a:pPr algn="ctr"/>
            <a:r>
              <a:rPr lang="en-US" sz="3200" b="1" dirty="0"/>
              <a:t>(and not too high or too low).</a:t>
            </a:r>
          </a:p>
        </p:txBody>
      </p:sp>
    </p:spTree>
    <p:extLst>
      <p:ext uri="{BB962C8B-B14F-4D97-AF65-F5344CB8AC3E}">
        <p14:creationId xmlns:p14="http://schemas.microsoft.com/office/powerpoint/2010/main" val="80748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Build and Release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A continuous ramping up of difficulty, with no drops in</a:t>
            </a:r>
          </a:p>
          <a:p>
            <a:pPr algn="ctr"/>
            <a:r>
              <a:rPr lang="en-US" sz="3200" b="1" dirty="0"/>
              <a:t>difficulty, will not create flow and</a:t>
            </a:r>
          </a:p>
          <a:p>
            <a:pPr algn="ctr"/>
            <a:r>
              <a:rPr lang="en-US" sz="3200" b="1" dirty="0"/>
              <a:t>will not maximize engagement.</a:t>
            </a:r>
          </a:p>
        </p:txBody>
      </p:sp>
    </p:spTree>
    <p:extLst>
      <p:ext uri="{BB962C8B-B14F-4D97-AF65-F5344CB8AC3E}">
        <p14:creationId xmlns:p14="http://schemas.microsoft.com/office/powerpoint/2010/main" val="1392169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Techniques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i="1" dirty="0"/>
              <a:t>Easy</a:t>
            </a:r>
            <a:r>
              <a:rPr lang="en-US" sz="3200" b="1" dirty="0"/>
              <a:t>: one attempt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i="1" dirty="0"/>
              <a:t>Medium</a:t>
            </a:r>
            <a:r>
              <a:rPr lang="en-US" sz="3200" b="1" dirty="0"/>
              <a:t>: two attempts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i="1" dirty="0"/>
              <a:t>Hard</a:t>
            </a:r>
            <a:r>
              <a:rPr lang="en-US" sz="3200" b="1" dirty="0"/>
              <a:t>: three attempts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i="1" dirty="0"/>
              <a:t>Insane</a:t>
            </a:r>
            <a:r>
              <a:rPr lang="en-US" sz="3200" b="1" dirty="0"/>
              <a:t>: four to five attempts</a:t>
            </a:r>
          </a:p>
        </p:txBody>
      </p:sp>
    </p:spTree>
    <p:extLst>
      <p:ext uri="{BB962C8B-B14F-4D97-AF65-F5344CB8AC3E}">
        <p14:creationId xmlns:p14="http://schemas.microsoft.com/office/powerpoint/2010/main" val="97278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Difficulty and Challenge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In a traditional challenge-based game, the difficulty is the primary driver of the </a:t>
            </a:r>
            <a:r>
              <a:rPr lang="en-US" sz="3200" b="1" i="1" dirty="0"/>
              <a:t>tension</a:t>
            </a:r>
            <a:r>
              <a:rPr lang="en-US" sz="3200" b="1" dirty="0"/>
              <a:t> the player feels.</a:t>
            </a:r>
          </a:p>
        </p:txBody>
      </p:sp>
    </p:spTree>
    <p:extLst>
      <p:ext uri="{BB962C8B-B14F-4D97-AF65-F5344CB8AC3E}">
        <p14:creationId xmlns:p14="http://schemas.microsoft.com/office/powerpoint/2010/main" val="66042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Techniques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lvl="3"/>
            <a:r>
              <a:rPr lang="en-US" sz="3200" b="1" i="1" dirty="0"/>
              <a:t>Easy, Easy, Medium</a:t>
            </a:r>
            <a:endParaRPr lang="en-US" sz="3200" b="1" dirty="0"/>
          </a:p>
          <a:p>
            <a:pPr lvl="3"/>
            <a:r>
              <a:rPr lang="en-US" sz="3200" b="1" i="1" dirty="0"/>
              <a:t>Easy, Easy, Medium</a:t>
            </a:r>
            <a:endParaRPr lang="en-US" sz="3200" b="1" dirty="0"/>
          </a:p>
          <a:p>
            <a:pPr lvl="3"/>
            <a:r>
              <a:rPr lang="en-US" sz="3200" b="1" i="1" dirty="0"/>
              <a:t>Easy, Easy, Hard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9287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Techniques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Keep controls simple and increase complexity through new abilities, new enemies, new obstacles, and new combinations thereof.</a:t>
            </a:r>
          </a:p>
        </p:txBody>
      </p:sp>
    </p:spTree>
    <p:extLst>
      <p:ext uri="{BB962C8B-B14F-4D97-AF65-F5344CB8AC3E}">
        <p14:creationId xmlns:p14="http://schemas.microsoft.com/office/powerpoint/2010/main" val="1073955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Techniques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Introduce complexity gradually</a:t>
            </a:r>
          </a:p>
          <a:p>
            <a:pPr algn="ctr"/>
            <a:r>
              <a:rPr lang="en-US" sz="3200" b="1" dirty="0"/>
              <a:t>and carefully over time.</a:t>
            </a:r>
          </a:p>
        </p:txBody>
      </p:sp>
    </p:spTree>
    <p:extLst>
      <p:ext uri="{BB962C8B-B14F-4D97-AF65-F5344CB8AC3E}">
        <p14:creationId xmlns:p14="http://schemas.microsoft.com/office/powerpoint/2010/main" val="313386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Techniques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Provide many optional practice opportunities (that are interesting and not punishing).</a:t>
            </a:r>
          </a:p>
        </p:txBody>
      </p:sp>
    </p:spTree>
    <p:extLst>
      <p:ext uri="{BB962C8B-B14F-4D97-AF65-F5344CB8AC3E}">
        <p14:creationId xmlns:p14="http://schemas.microsoft.com/office/powerpoint/2010/main" val="273241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Techniques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Provide challenge modes, optional high-difficulty paths, and </a:t>
            </a:r>
            <a:r>
              <a:rPr lang="en-US" sz="3200" b="1" i="1" dirty="0"/>
              <a:t>access</a:t>
            </a:r>
            <a:r>
              <a:rPr lang="en-US" sz="3200" b="1" dirty="0"/>
              <a:t> to difficult challenges early on.</a:t>
            </a:r>
          </a:p>
        </p:txBody>
      </p:sp>
    </p:spTree>
    <p:extLst>
      <p:ext uri="{BB962C8B-B14F-4D97-AF65-F5344CB8AC3E}">
        <p14:creationId xmlns:p14="http://schemas.microsoft.com/office/powerpoint/2010/main" val="230843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Techniques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Provide better equipment or</a:t>
            </a:r>
          </a:p>
          <a:p>
            <a:pPr algn="ctr"/>
            <a:r>
              <a:rPr lang="en-US" sz="3200" b="1" dirty="0"/>
              <a:t>abilities just for trying, so that</a:t>
            </a:r>
          </a:p>
          <a:p>
            <a:pPr algn="ctr"/>
            <a:r>
              <a:rPr lang="en-US" sz="3200" b="1" dirty="0"/>
              <a:t>their character gets better even</a:t>
            </a:r>
          </a:p>
          <a:p>
            <a:pPr algn="ctr"/>
            <a:r>
              <a:rPr lang="en-US" sz="3200" b="1" dirty="0"/>
              <a:t>if the player doesn’t.</a:t>
            </a:r>
          </a:p>
        </p:txBody>
      </p:sp>
    </p:spTree>
    <p:extLst>
      <p:ext uri="{BB962C8B-B14F-4D97-AF65-F5344CB8AC3E}">
        <p14:creationId xmlns:p14="http://schemas.microsoft.com/office/powerpoint/2010/main" val="340698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Challenge Not Required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This does not mean you have to make a challenge-based game.</a:t>
            </a:r>
          </a:p>
        </p:txBody>
      </p:sp>
    </p:spTree>
    <p:extLst>
      <p:ext uri="{BB962C8B-B14F-4D97-AF65-F5344CB8AC3E}">
        <p14:creationId xmlns:p14="http://schemas.microsoft.com/office/powerpoint/2010/main" val="264425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Difficulty and Challenge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When done properly, this </a:t>
            </a:r>
            <a:r>
              <a:rPr lang="en-US" sz="3200" b="1" i="1" dirty="0"/>
              <a:t>tension</a:t>
            </a:r>
            <a:r>
              <a:rPr lang="en-US" sz="3200" b="1" dirty="0"/>
              <a:t> drives the player’s </a:t>
            </a:r>
            <a:r>
              <a:rPr lang="en-US" sz="3200" b="1" i="1" dirty="0"/>
              <a:t>engagement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32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Difficulty Drives Tension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The chance of success or failure</a:t>
            </a:r>
          </a:p>
          <a:p>
            <a:pPr algn="ctr"/>
            <a:r>
              <a:rPr lang="en-US" sz="3200" b="1" dirty="0"/>
              <a:t>(the difficulty) builds anticipation, which combined with rewards or punishments (the stakes),</a:t>
            </a:r>
          </a:p>
          <a:p>
            <a:pPr algn="ctr"/>
            <a:r>
              <a:rPr lang="en-US" sz="3200" b="1" dirty="0"/>
              <a:t>creates </a:t>
            </a:r>
            <a:r>
              <a:rPr lang="en-US" sz="3200" b="1" i="1" dirty="0"/>
              <a:t>tension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49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Difficulty Drives Tension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If a player fails multiple times,</a:t>
            </a:r>
          </a:p>
          <a:p>
            <a:pPr algn="ctr"/>
            <a:r>
              <a:rPr lang="en-US" sz="3200" b="1" dirty="0"/>
              <a:t>the anticipation will build, as long</a:t>
            </a:r>
          </a:p>
          <a:p>
            <a:pPr algn="ctr"/>
            <a:r>
              <a:rPr lang="en-US" sz="3200" b="1" dirty="0"/>
              <a:t>as they feel they are getting closer and closer to succeeding.</a:t>
            </a:r>
          </a:p>
        </p:txBody>
      </p:sp>
    </p:spTree>
    <p:extLst>
      <p:ext uri="{BB962C8B-B14F-4D97-AF65-F5344CB8AC3E}">
        <p14:creationId xmlns:p14="http://schemas.microsoft.com/office/powerpoint/2010/main" val="262848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Bad Tension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This often means punishments</a:t>
            </a:r>
          </a:p>
          <a:p>
            <a:pPr algn="ctr"/>
            <a:r>
              <a:rPr lang="en-US" sz="3200" b="1" dirty="0"/>
              <a:t>need to be small (especially if</a:t>
            </a:r>
          </a:p>
          <a:p>
            <a:pPr algn="ctr"/>
            <a:r>
              <a:rPr lang="en-US" sz="3200" b="1" dirty="0"/>
              <a:t>the chance of failure is high),</a:t>
            </a:r>
          </a:p>
          <a:p>
            <a:pPr algn="ctr"/>
            <a:r>
              <a:rPr lang="en-US" sz="3200" b="1" dirty="0"/>
              <a:t>or it will feel unfair and lead</a:t>
            </a:r>
          </a:p>
          <a:p>
            <a:pPr algn="ctr"/>
            <a:r>
              <a:rPr lang="en-US" sz="3200" b="1" dirty="0"/>
              <a:t>to </a:t>
            </a:r>
            <a:r>
              <a:rPr lang="en-US" sz="3200" b="1" i="1" dirty="0"/>
              <a:t>bad tension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757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Bad Tension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Failing in a way that the player</a:t>
            </a:r>
          </a:p>
          <a:p>
            <a:pPr algn="ctr"/>
            <a:r>
              <a:rPr lang="en-US" sz="3200" b="1" dirty="0"/>
              <a:t>does not think is their fault will almost always result in </a:t>
            </a:r>
            <a:r>
              <a:rPr lang="en-US" sz="3200" b="1" i="1" dirty="0"/>
              <a:t>bad</a:t>
            </a:r>
          </a:p>
          <a:p>
            <a:pPr algn="ctr"/>
            <a:r>
              <a:rPr lang="en-US" sz="3200" b="1" i="1" dirty="0"/>
              <a:t>tension </a:t>
            </a:r>
            <a:r>
              <a:rPr lang="en-US" sz="3200" b="1" dirty="0"/>
              <a:t>and undermine (if not destroy) engagement.</a:t>
            </a:r>
          </a:p>
        </p:txBody>
      </p:sp>
    </p:spTree>
    <p:extLst>
      <p:ext uri="{BB962C8B-B14F-4D97-AF65-F5344CB8AC3E}">
        <p14:creationId xmlns:p14="http://schemas.microsoft.com/office/powerpoint/2010/main" val="195722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Skill Level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The amount of tension created by</a:t>
            </a:r>
          </a:p>
          <a:p>
            <a:pPr algn="ctr"/>
            <a:r>
              <a:rPr lang="en-US" sz="3200" b="1" dirty="0"/>
              <a:t>a challenge is highly dependent</a:t>
            </a:r>
          </a:p>
          <a:p>
            <a:pPr algn="ctr"/>
            <a:r>
              <a:rPr lang="en-US" sz="3200" b="1" dirty="0"/>
              <a:t>on the player’s skill level.</a:t>
            </a:r>
          </a:p>
        </p:txBody>
      </p:sp>
    </p:spTree>
    <p:extLst>
      <p:ext uri="{BB962C8B-B14F-4D97-AF65-F5344CB8AC3E}">
        <p14:creationId xmlns:p14="http://schemas.microsoft.com/office/powerpoint/2010/main" val="321144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Skill Level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080" y="1371600"/>
            <a:ext cx="7391160" cy="475416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b="1" dirty="0"/>
              <a:t>The tension can be too high for a</a:t>
            </a:r>
          </a:p>
          <a:p>
            <a:pPr algn="ctr"/>
            <a:r>
              <a:rPr lang="en-US" sz="3200" b="1" dirty="0"/>
              <a:t>low skill player, but it can also be</a:t>
            </a:r>
          </a:p>
          <a:p>
            <a:pPr algn="ctr"/>
            <a:r>
              <a:rPr lang="en-US" sz="3200" b="1" dirty="0"/>
              <a:t>too low for a high skill player.</a:t>
            </a:r>
          </a:p>
        </p:txBody>
      </p:sp>
    </p:spTree>
    <p:extLst>
      <p:ext uri="{BB962C8B-B14F-4D97-AF65-F5344CB8AC3E}">
        <p14:creationId xmlns:p14="http://schemas.microsoft.com/office/powerpoint/2010/main" val="42808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</TotalTime>
  <Words>464</Words>
  <Application>Microsoft Macintosh PowerPoint</Application>
  <PresentationFormat>On-screen Show (4:3)</PresentationFormat>
  <Paragraphs>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DejaVu Sans</vt:lpstr>
      <vt:lpstr>StarSymbol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Benjamin Ellinger</cp:lastModifiedBy>
  <cp:revision>256</cp:revision>
  <dcterms:modified xsi:type="dcterms:W3CDTF">2018-11-05T07:25:32Z</dcterms:modified>
</cp:coreProperties>
</file>