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72" r:id="rId4"/>
    <p:sldId id="273" r:id="rId5"/>
    <p:sldId id="274" r:id="rId6"/>
    <p:sldId id="257" r:id="rId7"/>
    <p:sldId id="258" r:id="rId8"/>
    <p:sldId id="259" r:id="rId9"/>
    <p:sldId id="261" r:id="rId10"/>
    <p:sldId id="275" r:id="rId11"/>
    <p:sldId id="276" r:id="rId12"/>
    <p:sldId id="260" r:id="rId13"/>
    <p:sldId id="282" r:id="rId14"/>
    <p:sldId id="277" r:id="rId15"/>
    <p:sldId id="267" r:id="rId16"/>
    <p:sldId id="280" r:id="rId17"/>
    <p:sldId id="269" r:id="rId18"/>
    <p:sldId id="278" r:id="rId19"/>
    <p:sldId id="279" r:id="rId20"/>
    <p:sldId id="262" r:id="rId21"/>
    <p:sldId id="263" r:id="rId22"/>
    <p:sldId id="26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-364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80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7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56FAAA-AF35-404D-BDE4-2A64F7959D1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5C132D-E3F7-4C26-8BA5-903B2A4A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AE46A-8472-5095-8871-8ED8E042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" y="118594"/>
            <a:ext cx="12192000" cy="7138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KỸ THUẬT THIẾT KẾ THUẬT TOÁN CHIA ĐỂ TRỊ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20F344-ECD8-2F57-2BE6-C2866149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155" y="983922"/>
            <a:ext cx="2735682" cy="31607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DIVIDE AND CONQUER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38A251-3C7A-23C0-A55E-E0CAB166B7F4}"/>
              </a:ext>
            </a:extLst>
          </p:cNvPr>
          <p:cNvSpPr txBox="1"/>
          <p:nvPr/>
        </p:nvSpPr>
        <p:spPr>
          <a:xfrm>
            <a:off x="2298026" y="1550138"/>
            <a:ext cx="7595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“There are only two ways to lead: you either divide and conquer, or you build and unite.”</a:t>
            </a:r>
            <a:endParaRPr lang="en-US" sz="1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Cell Mitosis Divide and Conquer - Mitosis - Sticker | TeePublic">
            <a:extLst>
              <a:ext uri="{FF2B5EF4-FFF2-40B4-BE49-F238E27FC236}">
                <a16:creationId xmlns:a16="http://schemas.microsoft.com/office/drawing/2014/main" xmlns="" id="{2839B3A0-067D-2879-5934-7FE50132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78" y="2138830"/>
            <a:ext cx="4243638" cy="42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14EFE7-136F-EA38-08C8-6D6298383106}"/>
              </a:ext>
            </a:extLst>
          </p:cNvPr>
          <p:cNvSpPr txBox="1"/>
          <p:nvPr/>
        </p:nvSpPr>
        <p:spPr>
          <a:xfrm>
            <a:off x="0" y="11229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mảng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nguyên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Chia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biết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phức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tạp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Master Theorem)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3A3EC532-0545-830B-4044-8BB80965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78390"/>
              </p:ext>
            </p:extLst>
          </p:nvPr>
        </p:nvGraphicFramePr>
        <p:xfrm>
          <a:off x="2616200" y="1352469"/>
          <a:ext cx="6959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xmlns="" val="124945366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2030028078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73451001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748391587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48130269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94253113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20070530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199900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06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3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426E220-369C-2F7A-8843-30200145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84870"/>
              </p:ext>
            </p:extLst>
          </p:nvPr>
        </p:nvGraphicFramePr>
        <p:xfrm>
          <a:off x="2616200" y="575104"/>
          <a:ext cx="6959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xmlns="" val="1475507588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205615856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400965528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636810309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21368339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643537671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410516851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20720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855116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5BD8709F-E1A2-EA11-195A-A2159D390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6057"/>
              </p:ext>
            </p:extLst>
          </p:nvPr>
        </p:nvGraphicFramePr>
        <p:xfrm>
          <a:off x="1022014" y="2057652"/>
          <a:ext cx="347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xmlns="" val="68973143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6087507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78980292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54960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42730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64B8445-64D1-E542-9AF3-1AC541F94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8519"/>
              </p:ext>
            </p:extLst>
          </p:nvPr>
        </p:nvGraphicFramePr>
        <p:xfrm>
          <a:off x="7690186" y="2057652"/>
          <a:ext cx="347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xmlns="" val="68973143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6087507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78980292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xmlns="" val="354960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427300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08DFEA8-CA05-A438-0A87-588E9DB667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761914" y="1032304"/>
            <a:ext cx="3334086" cy="1025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3D9113E-D8FD-5C5D-B42D-2A62A73632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1032304"/>
            <a:ext cx="3334086" cy="1025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xmlns="" id="{5D543995-5BCB-46EC-0500-32F83A499DB6}"/>
              </a:ext>
            </a:extLst>
          </p:cNvPr>
          <p:cNvSpPr/>
          <p:nvPr/>
        </p:nvSpPr>
        <p:spPr>
          <a:xfrm rot="16200000">
            <a:off x="2543445" y="1087294"/>
            <a:ext cx="436935" cy="34798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xmlns="" id="{A1C873E6-56BC-7860-C1D3-7402C581EB56}"/>
              </a:ext>
            </a:extLst>
          </p:cNvPr>
          <p:cNvSpPr/>
          <p:nvPr/>
        </p:nvSpPr>
        <p:spPr>
          <a:xfrm rot="16200000">
            <a:off x="9211618" y="1083039"/>
            <a:ext cx="436935" cy="34798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FA94D46-FD9A-B98C-41FC-2BE6783A9FCB}"/>
              </a:ext>
            </a:extLst>
          </p:cNvPr>
          <p:cNvSpPr txBox="1"/>
          <p:nvPr/>
        </p:nvSpPr>
        <p:spPr>
          <a:xfrm>
            <a:off x="2499662" y="304566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D86397-2CDF-FF3E-67C3-129C142A2AA4}"/>
              </a:ext>
            </a:extLst>
          </p:cNvPr>
          <p:cNvSpPr txBox="1"/>
          <p:nvPr/>
        </p:nvSpPr>
        <p:spPr>
          <a:xfrm>
            <a:off x="9167833" y="313384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21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xmlns="" id="{7451950E-5557-5074-8971-BBECCE216357}"/>
              </a:ext>
            </a:extLst>
          </p:cNvPr>
          <p:cNvSpPr/>
          <p:nvPr/>
        </p:nvSpPr>
        <p:spPr>
          <a:xfrm rot="16200000">
            <a:off x="5823579" y="478253"/>
            <a:ext cx="544838" cy="66681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3D1FD17-AEC9-5469-29B7-1B137B5AF27E}"/>
              </a:ext>
            </a:extLst>
          </p:cNvPr>
          <p:cNvSpPr txBox="1"/>
          <p:nvPr/>
        </p:nvSpPr>
        <p:spPr>
          <a:xfrm>
            <a:off x="5833746" y="408475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FC10FBDB-2515-7DFF-2BA6-29A1082CBAE1}"/>
                  </a:ext>
                </a:extLst>
              </p:cNvPr>
              <p:cNvSpPr txBox="1"/>
              <p:nvPr/>
            </p:nvSpPr>
            <p:spPr>
              <a:xfrm>
                <a:off x="2895536" y="5560454"/>
                <a:ext cx="6400919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10FBDB-2515-7DFF-2BA6-29A1082C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36" y="5560454"/>
                <a:ext cx="6400919" cy="722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D8909839-82E4-46BB-199D-AB66D2F5486F}"/>
                  </a:ext>
                </a:extLst>
              </p:cNvPr>
              <p:cNvSpPr txBox="1"/>
              <p:nvPr/>
            </p:nvSpPr>
            <p:spPr>
              <a:xfrm>
                <a:off x="412131" y="4819336"/>
                <a:ext cx="568386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Ta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do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đó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909839-82E4-46BB-199D-AB66D2F5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1" y="4819336"/>
                <a:ext cx="5683864" cy="468205"/>
              </a:xfrm>
              <a:prstGeom prst="rect">
                <a:avLst/>
              </a:prstGeom>
              <a:blipFill>
                <a:blip r:embed="rId3"/>
                <a:stretch>
                  <a:fillRect l="-171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5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/>
      <p:bldP spid="38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82476E-01C9-8595-67F7-CB5E56E40D52}"/>
              </a:ext>
            </a:extLst>
          </p:cNvPr>
          <p:cNvSpPr txBox="1"/>
          <p:nvPr/>
        </p:nvSpPr>
        <p:spPr>
          <a:xfrm>
            <a:off x="0" y="1636201"/>
            <a:ext cx="121920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Không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nhất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thiết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mọi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thuật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chia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để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trị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phải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hiệu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quả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cao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thuật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vét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.</a:t>
            </a: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một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sự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thật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phần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các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thuật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dùng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kỹ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thuật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chia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để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trị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thời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gian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nhỏ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hơn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đáng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kể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so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với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các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thuật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khác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.</a:t>
            </a: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Trường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điển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hình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nhất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của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kỹ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thuật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chia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để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trị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một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vấn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đề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kích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thước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n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được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chia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thành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hai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trường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kích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thước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n/2.</a:t>
            </a: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Tổng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quát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hơn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một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vấn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đề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kích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thước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n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thể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được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chia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thành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b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các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trường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hợp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kích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thước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n/b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với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một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trong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số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các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vấn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đề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con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được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giải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quyết</a:t>
            </a:r>
            <a:r>
              <a:rPr lang="en-US" sz="240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AF4778-0D4E-D8BE-38EF-7B2C8982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53" y="1356901"/>
            <a:ext cx="7337893" cy="4144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A4C257-19CE-2156-DB98-72BFF69346D3}"/>
              </a:ext>
            </a:extLst>
          </p:cNvPr>
          <p:cNvSpPr txBox="1"/>
          <p:nvPr/>
        </p:nvSpPr>
        <p:spPr>
          <a:xfrm>
            <a:off x="0" y="192505"/>
            <a:ext cx="421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Template chia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350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F80CDE-A215-2BFF-23C9-B97279AD4B1C}"/>
              </a:ext>
            </a:extLst>
          </p:cNvPr>
          <p:cNvSpPr txBox="1"/>
          <p:nvPr/>
        </p:nvSpPr>
        <p:spPr>
          <a:xfrm>
            <a:off x="0" y="313661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Bạn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rằng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Binary Search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Chia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hay </a:t>
            </a:r>
            <a:r>
              <a:rPr lang="en-US" sz="4000" i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4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018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93499E-7565-55B9-6AD5-451C915FFDB3}"/>
              </a:ext>
            </a:extLst>
          </p:cNvPr>
          <p:cNvSpPr txBox="1"/>
          <p:nvPr/>
        </p:nvSpPr>
        <p:spPr>
          <a:xfrm>
            <a:off x="5144457" y="0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4DC0BA-DB01-4577-A67F-E19062FD3D7F}"/>
              </a:ext>
            </a:extLst>
          </p:cNvPr>
          <p:cNvSpPr txBox="1"/>
          <p:nvPr/>
        </p:nvSpPr>
        <p:spPr>
          <a:xfrm>
            <a:off x="0" y="584775"/>
            <a:ext cx="5805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Sắp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xếp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Sorting (Merge Sort, Quick Sort)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B239D2-AF39-CB91-CE38-C6FE0132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719" y="584775"/>
            <a:ext cx="3765190" cy="4009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42C011-C313-DD38-89D6-3D8281B63434}"/>
              </a:ext>
            </a:extLst>
          </p:cNvPr>
          <p:cNvSpPr txBox="1"/>
          <p:nvPr/>
        </p:nvSpPr>
        <p:spPr>
          <a:xfrm>
            <a:off x="0" y="1631215"/>
            <a:ext cx="731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Mật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mã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Karatsuba 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9F02B68-C5BD-534F-8C28-6CC21011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19" y="1338553"/>
            <a:ext cx="3770858" cy="37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623A8B-E390-DA54-E86E-17C0797E1B72}"/>
              </a:ext>
            </a:extLst>
          </p:cNvPr>
          <p:cNvSpPr txBox="1"/>
          <p:nvPr/>
        </p:nvSpPr>
        <p:spPr>
          <a:xfrm>
            <a:off x="0" y="2677655"/>
            <a:ext cx="533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Nhân hai ma trận - Strassen’s algorithm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531F481-0279-4C8C-C634-422A88A0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767" y="2358881"/>
            <a:ext cx="5201376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1EB2406-86AD-E9C3-3490-DEEC46CAD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767" y="3699588"/>
            <a:ext cx="3610479" cy="2019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DDCC408-AD9E-F5AC-9C92-B4609EA48F0D}"/>
              </a:ext>
            </a:extLst>
          </p:cNvPr>
          <p:cNvSpPr txBox="1"/>
          <p:nvPr/>
        </p:nvSpPr>
        <p:spPr>
          <a:xfrm>
            <a:off x="0" y="3223982"/>
            <a:ext cx="9095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học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finding the closest pair of points, Convex Hull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ACD6A97-23FC-8FE8-17B4-C8DA9E8C8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18" y="3699588"/>
            <a:ext cx="3111283" cy="30326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88C4CA8-B812-CB06-2CE5-E20C1EFE1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8870" y="3711620"/>
            <a:ext cx="3203115" cy="29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7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33FF50-9A79-9B56-F5CD-ABF8C3DC6CF5}"/>
              </a:ext>
            </a:extLst>
          </p:cNvPr>
          <p:cNvSpPr txBox="1"/>
          <p:nvPr/>
        </p:nvSpPr>
        <p:spPr>
          <a:xfrm>
            <a:off x="3598201" y="194114"/>
            <a:ext cx="4995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THUẬT TOÁN MERGE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AC3737-D2B6-464D-026E-DE075774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46" y="1125736"/>
            <a:ext cx="4485508" cy="52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76AEEA-D982-4FCB-746D-9A2D4219901E}"/>
              </a:ext>
            </a:extLst>
          </p:cNvPr>
          <p:cNvSpPr txBox="1"/>
          <p:nvPr/>
        </p:nvSpPr>
        <p:spPr>
          <a:xfrm>
            <a:off x="3175393" y="73568"/>
            <a:ext cx="5841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THUẬT TOÁN MERGE SORT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82A5EE-311A-974B-8920-890C172B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4" y="1061856"/>
            <a:ext cx="5597839" cy="2700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70CB2D-A024-4E7D-7D77-4423CCFF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878" y="1005709"/>
            <a:ext cx="6093458" cy="3177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592FA15-37B9-A87C-1E8E-8BC1FEEE7468}"/>
                  </a:ext>
                </a:extLst>
              </p:cNvPr>
              <p:cNvSpPr txBox="1"/>
              <p:nvPr/>
            </p:nvSpPr>
            <p:spPr>
              <a:xfrm>
                <a:off x="3029037" y="4401627"/>
                <a:ext cx="6078395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𝑚𝑒𝑟𝑔𝑒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/>
                  <a:t> với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92FA15-37B9-A87C-1E8E-8BC1FEEE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037" y="4401627"/>
                <a:ext cx="6078395" cy="552715"/>
              </a:xfrm>
              <a:prstGeom prst="rect">
                <a:avLst/>
              </a:prstGeom>
              <a:blipFill>
                <a:blip r:embed="rId4"/>
                <a:stretch>
                  <a:fillRect t="-1099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7E736152-3F98-D2F9-F0F7-8CE545E3C18F}"/>
                  </a:ext>
                </a:extLst>
              </p:cNvPr>
              <p:cNvSpPr txBox="1"/>
              <p:nvPr/>
            </p:nvSpPr>
            <p:spPr>
              <a:xfrm>
                <a:off x="2139615" y="5172957"/>
                <a:ext cx="7912769" cy="1168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𝑤𝑜𝑟𝑠𝑡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)=2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Helvetica" panose="020B0604020202020204" pitchFamily="3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Helvetica" panose="020B0604020202020204" pitchFamily="34" charset="0"/>
                      </a:rPr>
                      <m:t>𝑛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Helvetica" panose="020B0604020202020204" pitchFamily="34" charset="0"/>
                      </a:rPr>
                      <m:t>&gt;1,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𝑚𝑒𝑟𝑔𝑒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𝑤𝑜𝑟𝑠𝑡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736152-3F98-D2F9-F0F7-8CE545E3C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15" y="5172957"/>
                <a:ext cx="7912769" cy="1168269"/>
              </a:xfrm>
              <a:prstGeom prst="rect">
                <a:avLst/>
              </a:prstGeom>
              <a:blipFill>
                <a:blip r:embed="rId5"/>
                <a:stretch>
                  <a:fillRect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7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28B5FB-0E9B-F732-04DD-3A349AC99B60}"/>
              </a:ext>
            </a:extLst>
          </p:cNvPr>
          <p:cNvSpPr txBox="1"/>
          <p:nvPr/>
        </p:nvSpPr>
        <p:spPr>
          <a:xfrm>
            <a:off x="2603216" y="0"/>
            <a:ext cx="849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DUYỆT CÂY NHỊ PHÂN (BINARY SEARCH TREE)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ABEF0A1-1E22-FAB2-1FD6-ABD4CE73FA60}"/>
              </a:ext>
            </a:extLst>
          </p:cNvPr>
          <p:cNvSpPr/>
          <p:nvPr/>
        </p:nvSpPr>
        <p:spPr>
          <a:xfrm>
            <a:off x="5708983" y="882316"/>
            <a:ext cx="774033" cy="64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xmlns="" id="{BEA8926D-66EA-C274-8396-14C8C009B716}"/>
                  </a:ext>
                </a:extLst>
              </p:cNvPr>
              <p:cNvSpPr/>
              <p:nvPr/>
            </p:nvSpPr>
            <p:spPr>
              <a:xfrm>
                <a:off x="7575498" y="2679030"/>
                <a:ext cx="2005264" cy="322446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BEA8926D-66EA-C274-8396-14C8C009B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98" y="2679030"/>
                <a:ext cx="2005264" cy="3224463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xmlns="" id="{2EB8200B-59D1-1B27-FA8B-3EFECC95CBEF}"/>
                  </a:ext>
                </a:extLst>
              </p:cNvPr>
              <p:cNvSpPr/>
              <p:nvPr/>
            </p:nvSpPr>
            <p:spPr>
              <a:xfrm>
                <a:off x="2603216" y="2679031"/>
                <a:ext cx="2005264" cy="322446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2EB8200B-59D1-1B27-FA8B-3EFECC95C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16" y="2679031"/>
                <a:ext cx="2005264" cy="3224463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7152336-A2A4-D272-5D0A-000BE58FF7D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3605848" y="1523619"/>
            <a:ext cx="2490152" cy="1155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1A88F37-7BD8-37A7-FF6C-E2D5BF749749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6096000" y="1523619"/>
            <a:ext cx="2482130" cy="1155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21D227-C8C3-5D25-1A3C-0E20ABA80C75}"/>
              </a:ext>
            </a:extLst>
          </p:cNvPr>
          <p:cNvSpPr txBox="1"/>
          <p:nvPr/>
        </p:nvSpPr>
        <p:spPr>
          <a:xfrm>
            <a:off x="0" y="0"/>
            <a:ext cx="112135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huật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chia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để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trị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quan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trọng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nhất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của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cây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nhị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phân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cho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phép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duyệt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cơ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bản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:</a:t>
            </a:r>
          </a:p>
          <a:p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Preorder: hay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thường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gọi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duyệt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theo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NLR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Inorder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: hay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thường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gọi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duyệt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theo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LNR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Postorder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: hay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thường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gọi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duyệt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theo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LRN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6079E9-561B-27FE-D525-E44ACC5A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39" y="3429000"/>
            <a:ext cx="6828921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BD13E2-DBC5-CA21-77CC-89F732477AC3}"/>
              </a:ext>
            </a:extLst>
          </p:cNvPr>
          <p:cNvSpPr txBox="1"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Hãy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giả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sử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,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bạn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là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một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vị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vua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của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một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vương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quốc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làm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thế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nào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để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bạn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thể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cai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trị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được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một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vương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quốc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của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chính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4000" i="1" dirty="0" err="1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mình</a:t>
            </a:r>
            <a:r>
              <a:rPr lang="en-US" sz="4000" i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? </a:t>
            </a:r>
            <a:endParaRPr lang="en-US" sz="40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xmlns="" id="{20E88158-AFC8-8899-F723-5E3D37319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54">
            <a:off x="-744659" y="305714"/>
            <a:ext cx="4091935" cy="409193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xmlns="" id="{4CD28F1E-15AE-A37C-10E9-ECF413488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3817">
            <a:off x="4062174" y="-58977"/>
            <a:ext cx="5375439" cy="537543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xmlns="" id="{11EAC988-8B4A-4432-8DAC-6025EC53C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1361">
            <a:off x="1252443" y="2302261"/>
            <a:ext cx="4762500" cy="47625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xmlns="" id="{19844D9A-310E-EE00-529A-11A5A5DC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939">
            <a:off x="6052199" y="3371844"/>
            <a:ext cx="3899871" cy="3899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D95EE41-8346-EFCF-F556-332DF63B148D}"/>
              </a:ext>
            </a:extLst>
          </p:cNvPr>
          <p:cNvSpPr txBox="1"/>
          <p:nvPr/>
        </p:nvSpPr>
        <p:spPr>
          <a:xfrm>
            <a:off x="5108189" y="284148"/>
            <a:ext cx="1975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ƯU ĐIỂM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775BDB-AC33-2BF9-2CD0-D58B56875C7B}"/>
              </a:ext>
            </a:extLst>
          </p:cNvPr>
          <p:cNvSpPr txBox="1"/>
          <p:nvPr/>
        </p:nvSpPr>
        <p:spPr>
          <a:xfrm rot="210694">
            <a:off x="333186" y="1486221"/>
            <a:ext cx="2118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cụ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mạnh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quyết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bài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khó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A3F38C-7BC7-E0E5-3043-1EDD5F989722}"/>
              </a:ext>
            </a:extLst>
          </p:cNvPr>
          <p:cNvSpPr txBox="1"/>
          <p:nvPr/>
        </p:nvSpPr>
        <p:spPr>
          <a:xfrm rot="455429">
            <a:off x="2526424" y="3947083"/>
            <a:ext cx="234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Giúp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thuật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hiệu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quả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xmlns="" id="{EC80019E-DC05-99D1-6836-D9E85FCF1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939">
            <a:off x="8400679" y="723727"/>
            <a:ext cx="4031663" cy="4031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F25D63D-D641-65B6-14DB-806257B422FC}"/>
              </a:ext>
            </a:extLst>
          </p:cNvPr>
          <p:cNvSpPr txBox="1"/>
          <p:nvPr/>
        </p:nvSpPr>
        <p:spPr>
          <a:xfrm rot="21059772">
            <a:off x="5427718" y="2109828"/>
            <a:ext cx="2691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Có thể sử lý song song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A28ADE1-8816-E26C-1D31-291D9E7B9404}"/>
              </a:ext>
            </a:extLst>
          </p:cNvPr>
          <p:cNvSpPr txBox="1"/>
          <p:nvPr/>
        </p:nvSpPr>
        <p:spPr>
          <a:xfrm rot="380467">
            <a:off x="7103873" y="4314569"/>
            <a:ext cx="2068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F214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dirty="0" err="1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sz="2400" dirty="0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xu </a:t>
            </a:r>
            <a:r>
              <a:rPr lang="en-US" sz="2400" dirty="0" err="1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hướng</a:t>
            </a:r>
            <a:r>
              <a:rPr lang="en-US" sz="2400" dirty="0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2400" dirty="0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dụng</a:t>
            </a:r>
            <a:r>
              <a:rPr lang="en-US" sz="2400" dirty="0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hiệu</a:t>
            </a:r>
            <a:r>
              <a:rPr lang="en-US" sz="2400" dirty="0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</a:t>
            </a:r>
            <a:r>
              <a:rPr lang="en-US" sz="2400" dirty="0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bộ</a:t>
            </a:r>
            <a:r>
              <a:rPr lang="en-US" sz="2400" dirty="0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nhớ</a:t>
            </a:r>
            <a:r>
              <a:rPr lang="en-US" sz="2400" dirty="0">
                <a:solidFill>
                  <a:srgbClr val="0F214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cache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9B7734B-833C-0D13-E174-BFDC5D1B50F8}"/>
              </a:ext>
            </a:extLst>
          </p:cNvPr>
          <p:cNvSpPr txBox="1"/>
          <p:nvPr/>
        </p:nvSpPr>
        <p:spPr>
          <a:xfrm rot="362947">
            <a:off x="9505134" y="1986919"/>
            <a:ext cx="196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soát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tròn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số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3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2AF537-3D3C-AA4D-4AE8-B30749CD7F19}"/>
              </a:ext>
            </a:extLst>
          </p:cNvPr>
          <p:cNvSpPr txBox="1"/>
          <p:nvPr/>
        </p:nvSpPr>
        <p:spPr>
          <a:xfrm>
            <a:off x="4530507" y="0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NHƯỢC ĐIỂM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xmlns="" id="{2D71654F-7B3F-79F4-C587-6385FD48D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939">
            <a:off x="4694318" y="177459"/>
            <a:ext cx="4657647" cy="465764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xmlns="" id="{A0851469-7EDE-0F50-E292-535C1FB4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939">
            <a:off x="1562734" y="2330992"/>
            <a:ext cx="4756943" cy="475694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xmlns="" id="{E8800E76-E041-6C5F-4145-CFCF0ED74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939">
            <a:off x="7341155" y="1768255"/>
            <a:ext cx="5498871" cy="549887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xmlns="" id="{F090E8D0-41C9-4917-85AF-DC0C703BF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9405">
            <a:off x="-967090" y="-93148"/>
            <a:ext cx="4720780" cy="4720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EEB387-CFFD-CE99-059C-12B681E81E90}"/>
              </a:ext>
            </a:extLst>
          </p:cNvPr>
          <p:cNvSpPr txBox="1"/>
          <p:nvPr/>
        </p:nvSpPr>
        <p:spPr>
          <a:xfrm rot="21230850">
            <a:off x="409804" y="1298115"/>
            <a:ext cx="1966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D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ẫn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rất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phức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tạp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gian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C4AE94-E238-888B-C0B1-847B0BAFF4D4}"/>
              </a:ext>
            </a:extLst>
          </p:cNvPr>
          <p:cNvSpPr txBox="1"/>
          <p:nvPr/>
        </p:nvSpPr>
        <p:spPr>
          <a:xfrm rot="474706">
            <a:off x="2956723" y="3739967"/>
            <a:ext cx="19689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chia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chinh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phục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yêu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nhớ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cao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865B675-7C0D-3E74-B6C5-39BA0A624531}"/>
              </a:ext>
            </a:extLst>
          </p:cNvPr>
          <p:cNvSpPr txBox="1"/>
          <p:nvPr/>
        </p:nvSpPr>
        <p:spPr>
          <a:xfrm rot="445982">
            <a:off x="5937906" y="1577230"/>
            <a:ext cx="21704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mức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nhớ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bởi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ngăn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xếp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rõ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ràng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7FACBC-C932-9648-0C66-E08EF23D19F4}"/>
              </a:ext>
            </a:extLst>
          </p:cNvPr>
          <p:cNvSpPr txBox="1"/>
          <p:nvPr/>
        </p:nvSpPr>
        <p:spPr>
          <a:xfrm rot="396745">
            <a:off x="8917263" y="3381271"/>
            <a:ext cx="24473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cố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trường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đệ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quy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đúng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cách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AFBDFF-F8BA-9317-46F0-7FC02D728E9C}"/>
              </a:ext>
            </a:extLst>
          </p:cNvPr>
          <p:cNvSpPr txBox="1"/>
          <p:nvPr/>
        </p:nvSpPr>
        <p:spPr>
          <a:xfrm>
            <a:off x="4936867" y="187779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TỔNG KẾT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FDBB99-DDAF-5CAD-A64F-7028E19C8438}"/>
              </a:ext>
            </a:extLst>
          </p:cNvPr>
          <p:cNvSpPr txBox="1"/>
          <p:nvPr/>
        </p:nvSpPr>
        <p:spPr>
          <a:xfrm>
            <a:off x="-1" y="100931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Chia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chia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con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99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3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3FE166-10B2-9A7E-3105-1829CB76C40A}"/>
              </a:ext>
            </a:extLst>
          </p:cNvPr>
          <p:cNvSpPr txBox="1"/>
          <p:nvPr/>
        </p:nvSpPr>
        <p:spPr>
          <a:xfrm>
            <a:off x="3342682" y="2644170"/>
            <a:ext cx="5506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err="1">
                <a:latin typeface="Cambria" panose="02040503050406030204" pitchFamily="18" charset="0"/>
                <a:ea typeface="Cambria" panose="02040503050406030204" pitchFamily="18" charset="0"/>
              </a:rPr>
              <a:t>Khái</a:t>
            </a:r>
            <a:r>
              <a:rPr lang="en-US" sz="9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9600" i="1" dirty="0" err="1">
                <a:latin typeface="Cambria" panose="02040503050406030204" pitchFamily="18" charset="0"/>
                <a:ea typeface="Cambria" panose="02040503050406030204" pitchFamily="18" charset="0"/>
              </a:rPr>
              <a:t>niệm</a:t>
            </a:r>
            <a:endParaRPr lang="en-US" sz="9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D25CAC-382D-0439-9C03-F682A91A2F05}"/>
              </a:ext>
            </a:extLst>
          </p:cNvPr>
          <p:cNvSpPr txBox="1"/>
          <p:nvPr/>
        </p:nvSpPr>
        <p:spPr>
          <a:xfrm>
            <a:off x="0" y="1828562"/>
            <a:ext cx="12192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4800" spc="15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à</a:t>
            </a:r>
            <a:r>
              <a:rPr lang="en-US" sz="4800" spc="15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phương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pháp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chia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bài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toán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thành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bài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toán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con .</a:t>
            </a: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Tìm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lời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bài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toán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con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hợp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lại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thành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lời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cho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bài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toán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ban </a:t>
            </a:r>
            <a:r>
              <a:rPr lang="en-US" sz="4800" spc="1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đầu</a:t>
            </a:r>
            <a:r>
              <a:rPr lang="en-US" sz="4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4800" dirty="0">
              <a:effectLst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6DC7A8-DF60-4D04-C8C4-D09BAE9CC1D1}"/>
              </a:ext>
            </a:extLst>
          </p:cNvPr>
          <p:cNvSpPr txBox="1"/>
          <p:nvPr/>
        </p:nvSpPr>
        <p:spPr>
          <a:xfrm>
            <a:off x="4184258" y="2644170"/>
            <a:ext cx="38234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err="1">
                <a:latin typeface="Cambria" panose="02040503050406030204" pitchFamily="18" charset="0"/>
                <a:ea typeface="Cambria" panose="02040503050406030204" pitchFamily="18" charset="0"/>
              </a:rPr>
              <a:t>Lịch</a:t>
            </a: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9600" i="1" dirty="0" err="1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endParaRPr lang="en-US" sz="96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xmlns="" id="{4A86BDF9-4B17-EDAE-7CAC-5E45D24D63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600915"/>
                  </p:ext>
                </p:extLst>
              </p:nvPr>
            </p:nvGraphicFramePr>
            <p:xfrm>
              <a:off x="188495" y="1747825"/>
              <a:ext cx="11750842" cy="3212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5421">
                      <a:extLst>
                        <a:ext uri="{9D8B030D-6E8A-4147-A177-3AD203B41FA5}">
                          <a16:colId xmlns:a16="http://schemas.microsoft.com/office/drawing/2014/main" xmlns="" val="1846823127"/>
                        </a:ext>
                      </a:extLst>
                    </a:gridCol>
                    <a:gridCol w="5875421">
                      <a:extLst>
                        <a:ext uri="{9D8B030D-6E8A-4147-A177-3AD203B41FA5}">
                          <a16:colId xmlns:a16="http://schemas.microsoft.com/office/drawing/2014/main" xmlns="" val="1555363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Mốc</a:t>
                          </a:r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thời</a:t>
                          </a:r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gian</a:t>
                          </a:r>
                          <a:endParaRPr lang="en-US" sz="2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Sự</a:t>
                          </a:r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kiện</a:t>
                          </a:r>
                          <a:endParaRPr lang="en-US" sz="2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7229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Trước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Công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nguyên</a:t>
                          </a:r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Ý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tưởng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sử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dụng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danh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sách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các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mục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để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sắp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xếp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đã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có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từ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những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năm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200 TCN ở Babylon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Euclide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sử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dụng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thuật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chia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để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trị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để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tính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ước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số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chung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lớn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nhất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của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hai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số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nguyên</a:t>
                          </a:r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35945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Nhà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học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Gauss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đưa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ra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ví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dụ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với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nhiều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bài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con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mà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ngày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nay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được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gọi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là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thuật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biến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đổi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Fourier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nhanh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(FFT)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5187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Anatoii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A.Karatsuba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phát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minh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thuật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nhân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hai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số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có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n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chữ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số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với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độ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phức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tạp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thời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gian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50206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4A86BDF9-4B17-EDAE-7CAC-5E45D24D63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600915"/>
                  </p:ext>
                </p:extLst>
              </p:nvPr>
            </p:nvGraphicFramePr>
            <p:xfrm>
              <a:off x="188495" y="1747825"/>
              <a:ext cx="11750842" cy="3212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75421">
                      <a:extLst>
                        <a:ext uri="{9D8B030D-6E8A-4147-A177-3AD203B41FA5}">
                          <a16:colId xmlns:a16="http://schemas.microsoft.com/office/drawing/2014/main" val="1846823127"/>
                        </a:ext>
                      </a:extLst>
                    </a:gridCol>
                    <a:gridCol w="5875421">
                      <a:extLst>
                        <a:ext uri="{9D8B030D-6E8A-4147-A177-3AD203B41FA5}">
                          <a16:colId xmlns:a16="http://schemas.microsoft.com/office/drawing/2014/main" val="155536352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Mốc</a:t>
                          </a:r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thời</a:t>
                          </a:r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gian</a:t>
                          </a:r>
                          <a:endParaRPr lang="en-US" sz="2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Sự</a:t>
                          </a:r>
                          <a:r>
                            <a:rPr lang="en-US" sz="2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sz="2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kiện</a:t>
                          </a:r>
                          <a:endParaRPr lang="en-US" sz="2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9291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Trước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Công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nguyên</a:t>
                          </a:r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Ý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tưởng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sử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dụng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danh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sách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các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mục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để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sắp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xếp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đã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có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từ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những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năm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200 TCN ở Babylon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Euclide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sử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dụng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thuật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chia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để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trị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để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tính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ước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số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chung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lớn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nhất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của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hai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số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nguyên</a:t>
                          </a:r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94564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Nhà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học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Gauss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đưa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ra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ví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dụ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với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nhiều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bài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con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mà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ngày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nay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được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gọi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là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thuật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toán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biến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đổi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Fourier </a:t>
                          </a:r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nhanh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(FFT)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873962"/>
                      </a:ext>
                    </a:extLst>
                  </a:tr>
                  <a:tr h="6522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7" t="-400000" r="-207" b="-14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2064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621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0BE73F-E791-325A-F546-9E63FE343CE8}"/>
              </a:ext>
            </a:extLst>
          </p:cNvPr>
          <p:cNvSpPr txBox="1"/>
          <p:nvPr/>
        </p:nvSpPr>
        <p:spPr>
          <a:xfrm>
            <a:off x="-1" y="0"/>
            <a:ext cx="689810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chia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hoạt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những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	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1.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Xác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định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input</a:t>
            </a: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2. Chia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bài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thành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nhiều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bài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con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cùng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loại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3.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giải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pháp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giải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quyết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bài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con</a:t>
            </a: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4.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Kết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hợp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các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giải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pháp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cho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bài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con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sẽ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được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giải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pháp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cho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bài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ban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đầu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637C033-0293-1C99-C00A-B6F700A60D3A}"/>
              </a:ext>
            </a:extLst>
          </p:cNvPr>
          <p:cNvSpPr/>
          <p:nvPr/>
        </p:nvSpPr>
        <p:spPr>
          <a:xfrm>
            <a:off x="8939460" y="152401"/>
            <a:ext cx="1580147" cy="641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C170D72-BA04-B07E-0A98-2118209EC1D5}"/>
              </a:ext>
            </a:extLst>
          </p:cNvPr>
          <p:cNvSpPr/>
          <p:nvPr/>
        </p:nvSpPr>
        <p:spPr>
          <a:xfrm>
            <a:off x="10519606" y="1928279"/>
            <a:ext cx="1580147" cy="641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Subproblem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821C754-1E96-721A-7338-5F31261979F2}"/>
              </a:ext>
            </a:extLst>
          </p:cNvPr>
          <p:cNvSpPr/>
          <p:nvPr/>
        </p:nvSpPr>
        <p:spPr>
          <a:xfrm>
            <a:off x="7359313" y="1889773"/>
            <a:ext cx="1580147" cy="641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Subproblem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517C2EF-28EB-3DB9-6DF8-E9F82EBDC2A0}"/>
              </a:ext>
            </a:extLst>
          </p:cNvPr>
          <p:cNvSpPr/>
          <p:nvPr/>
        </p:nvSpPr>
        <p:spPr>
          <a:xfrm>
            <a:off x="7359314" y="3704159"/>
            <a:ext cx="1580147" cy="641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Solution to subproblem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BAE940F9-8016-683D-C52B-C7820C929604}"/>
              </a:ext>
            </a:extLst>
          </p:cNvPr>
          <p:cNvSpPr/>
          <p:nvPr/>
        </p:nvSpPr>
        <p:spPr>
          <a:xfrm>
            <a:off x="10519609" y="3704159"/>
            <a:ext cx="1580147" cy="641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Solution to subproblem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3174D0F-64F9-83F0-041E-8C7FD2976472}"/>
              </a:ext>
            </a:extLst>
          </p:cNvPr>
          <p:cNvSpPr/>
          <p:nvPr/>
        </p:nvSpPr>
        <p:spPr>
          <a:xfrm>
            <a:off x="8939459" y="5273090"/>
            <a:ext cx="1580147" cy="641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Solution to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8E78FFD-9F2D-9B06-1CDD-1E74B322BC8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149387" y="794086"/>
            <a:ext cx="1580147" cy="1095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683F6C4-9DD4-D40C-19F9-A8C0C70C3E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49387" y="2531458"/>
            <a:ext cx="1" cy="117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2B26766-6F1B-C0EC-3BED-677EF019959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729533" y="4345844"/>
            <a:ext cx="1580150" cy="9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C377E5A-8BB6-2038-F033-2E6B8839D98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149388" y="4345844"/>
            <a:ext cx="1580145" cy="9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6A243FF-5B46-AAC2-2479-EC5545E2E60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1309680" y="2569964"/>
            <a:ext cx="3" cy="1134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3DD01F2-0313-8181-7357-8D29B7E09E5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729534" y="794086"/>
            <a:ext cx="1580146" cy="113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720E2C-9305-353A-8543-379417D5953E}"/>
              </a:ext>
            </a:extLst>
          </p:cNvPr>
          <p:cNvSpPr txBox="1"/>
          <p:nvPr/>
        </p:nvSpPr>
        <p:spPr>
          <a:xfrm>
            <a:off x="7012226" y="934091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divide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86DCFE9-5EF7-FD58-431D-A39DBBE853E3}"/>
              </a:ext>
            </a:extLst>
          </p:cNvPr>
          <p:cNvSpPr txBox="1"/>
          <p:nvPr/>
        </p:nvSpPr>
        <p:spPr>
          <a:xfrm>
            <a:off x="7012216" y="293314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conquer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321A1F-3E45-0DF5-CC3C-4F04AE090946}"/>
              </a:ext>
            </a:extLst>
          </p:cNvPr>
          <p:cNvSpPr txBox="1"/>
          <p:nvPr/>
        </p:nvSpPr>
        <p:spPr>
          <a:xfrm>
            <a:off x="7012216" y="462103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9551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B61A5D-A56F-EA4E-CD91-11DB3E3A24B9}"/>
              </a:ext>
            </a:extLst>
          </p:cNvPr>
          <p:cNvSpPr txBox="1"/>
          <p:nvPr/>
        </p:nvSpPr>
        <p:spPr>
          <a:xfrm>
            <a:off x="0" y="0"/>
            <a:ext cx="93764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Ví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dụ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*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a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0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, a</a:t>
            </a:r>
            <a:r>
              <a:rPr lang="en-US" sz="2400" baseline="-25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1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,…, a</a:t>
            </a:r>
            <a:r>
              <a:rPr lang="en-US" sz="2400" baseline="-25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n-1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(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với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n &gt; 1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)</a:t>
            </a:r>
          </a:p>
          <a:p>
            <a:pPr marL="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Chúng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ta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thể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chia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vấn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đề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thành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hai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bài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toán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con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có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cùng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một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vấn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đề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:</a:t>
            </a:r>
          </a:p>
          <a:p>
            <a:pPr marL="45720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1.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Tính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tổng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của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nửa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đầu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của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dãy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số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từ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a</a:t>
            </a:r>
            <a:r>
              <a:rPr lang="en-US" sz="2400" baseline="-25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0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đến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a</a:t>
            </a:r>
            <a:r>
              <a:rPr lang="en-US" sz="2400" baseline="-25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n/2-1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457200" marR="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2.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Tính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tổng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của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nửa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đầu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của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dãy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số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từ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a</a:t>
            </a:r>
            <a:r>
              <a:rPr lang="en-US" sz="2400" baseline="-25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n/2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đến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 a</a:t>
            </a:r>
            <a:r>
              <a:rPr lang="en-US" sz="2400" baseline="-25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n-1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CFA01997-7337-74F4-0C60-0F0FDEE5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76565"/>
              </p:ext>
            </p:extLst>
          </p:nvPr>
        </p:nvGraphicFramePr>
        <p:xfrm>
          <a:off x="3184119" y="3129265"/>
          <a:ext cx="58237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66">
                  <a:extLst>
                    <a:ext uri="{9D8B030D-6E8A-4147-A177-3AD203B41FA5}">
                      <a16:colId xmlns:a16="http://schemas.microsoft.com/office/drawing/2014/main" xmlns="" val="4006600673"/>
                    </a:ext>
                  </a:extLst>
                </a:gridCol>
                <a:gridCol w="831966">
                  <a:extLst>
                    <a:ext uri="{9D8B030D-6E8A-4147-A177-3AD203B41FA5}">
                      <a16:colId xmlns:a16="http://schemas.microsoft.com/office/drawing/2014/main" xmlns="" val="1720862524"/>
                    </a:ext>
                  </a:extLst>
                </a:gridCol>
                <a:gridCol w="831966">
                  <a:extLst>
                    <a:ext uri="{9D8B030D-6E8A-4147-A177-3AD203B41FA5}">
                      <a16:colId xmlns:a16="http://schemas.microsoft.com/office/drawing/2014/main" xmlns="" val="4077053854"/>
                    </a:ext>
                  </a:extLst>
                </a:gridCol>
                <a:gridCol w="831966">
                  <a:extLst>
                    <a:ext uri="{9D8B030D-6E8A-4147-A177-3AD203B41FA5}">
                      <a16:colId xmlns:a16="http://schemas.microsoft.com/office/drawing/2014/main" xmlns="" val="658294139"/>
                    </a:ext>
                  </a:extLst>
                </a:gridCol>
                <a:gridCol w="831966">
                  <a:extLst>
                    <a:ext uri="{9D8B030D-6E8A-4147-A177-3AD203B41FA5}">
                      <a16:colId xmlns:a16="http://schemas.microsoft.com/office/drawing/2014/main" xmlns="" val="1236493347"/>
                    </a:ext>
                  </a:extLst>
                </a:gridCol>
                <a:gridCol w="831966">
                  <a:extLst>
                    <a:ext uri="{9D8B030D-6E8A-4147-A177-3AD203B41FA5}">
                      <a16:colId xmlns:a16="http://schemas.microsoft.com/office/drawing/2014/main" xmlns="" val="490940473"/>
                    </a:ext>
                  </a:extLst>
                </a:gridCol>
                <a:gridCol w="831966">
                  <a:extLst>
                    <a:ext uri="{9D8B030D-6E8A-4147-A177-3AD203B41FA5}">
                      <a16:colId xmlns:a16="http://schemas.microsoft.com/office/drawing/2014/main" xmlns="" val="369077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n-3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n-2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n-1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884585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4F8800A4-FCD0-A40E-A9B7-2C29761BF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56025"/>
              </p:ext>
            </p:extLst>
          </p:nvPr>
        </p:nvGraphicFramePr>
        <p:xfrm>
          <a:off x="914401" y="5197909"/>
          <a:ext cx="41457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157">
                  <a:extLst>
                    <a:ext uri="{9D8B030D-6E8A-4147-A177-3AD203B41FA5}">
                      <a16:colId xmlns:a16="http://schemas.microsoft.com/office/drawing/2014/main" xmlns="" val="2725390812"/>
                    </a:ext>
                  </a:extLst>
                </a:gridCol>
                <a:gridCol w="829157">
                  <a:extLst>
                    <a:ext uri="{9D8B030D-6E8A-4147-A177-3AD203B41FA5}">
                      <a16:colId xmlns:a16="http://schemas.microsoft.com/office/drawing/2014/main" xmlns="" val="652403009"/>
                    </a:ext>
                  </a:extLst>
                </a:gridCol>
                <a:gridCol w="829157">
                  <a:extLst>
                    <a:ext uri="{9D8B030D-6E8A-4147-A177-3AD203B41FA5}">
                      <a16:colId xmlns:a16="http://schemas.microsoft.com/office/drawing/2014/main" xmlns="" val="328002500"/>
                    </a:ext>
                  </a:extLst>
                </a:gridCol>
                <a:gridCol w="829157">
                  <a:extLst>
                    <a:ext uri="{9D8B030D-6E8A-4147-A177-3AD203B41FA5}">
                      <a16:colId xmlns:a16="http://schemas.microsoft.com/office/drawing/2014/main" xmlns="" val="3641549146"/>
                    </a:ext>
                  </a:extLst>
                </a:gridCol>
                <a:gridCol w="829157">
                  <a:extLst>
                    <a:ext uri="{9D8B030D-6E8A-4147-A177-3AD203B41FA5}">
                      <a16:colId xmlns:a16="http://schemas.microsoft.com/office/drawing/2014/main" xmlns="" val="2236405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n/2-2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n/2-1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55560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xmlns="" id="{86D3CF59-1341-5409-0A27-4ADCF5ACB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09122"/>
              </p:ext>
            </p:extLst>
          </p:nvPr>
        </p:nvGraphicFramePr>
        <p:xfrm>
          <a:off x="7131813" y="5197909"/>
          <a:ext cx="41457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157">
                  <a:extLst>
                    <a:ext uri="{9D8B030D-6E8A-4147-A177-3AD203B41FA5}">
                      <a16:colId xmlns:a16="http://schemas.microsoft.com/office/drawing/2014/main" xmlns="" val="2725390812"/>
                    </a:ext>
                  </a:extLst>
                </a:gridCol>
                <a:gridCol w="829157">
                  <a:extLst>
                    <a:ext uri="{9D8B030D-6E8A-4147-A177-3AD203B41FA5}">
                      <a16:colId xmlns:a16="http://schemas.microsoft.com/office/drawing/2014/main" xmlns="" val="652403009"/>
                    </a:ext>
                  </a:extLst>
                </a:gridCol>
                <a:gridCol w="829157">
                  <a:extLst>
                    <a:ext uri="{9D8B030D-6E8A-4147-A177-3AD203B41FA5}">
                      <a16:colId xmlns:a16="http://schemas.microsoft.com/office/drawing/2014/main" xmlns="" val="328002500"/>
                    </a:ext>
                  </a:extLst>
                </a:gridCol>
                <a:gridCol w="829157">
                  <a:extLst>
                    <a:ext uri="{9D8B030D-6E8A-4147-A177-3AD203B41FA5}">
                      <a16:colId xmlns:a16="http://schemas.microsoft.com/office/drawing/2014/main" xmlns="" val="3641549146"/>
                    </a:ext>
                  </a:extLst>
                </a:gridCol>
                <a:gridCol w="829157">
                  <a:extLst>
                    <a:ext uri="{9D8B030D-6E8A-4147-A177-3AD203B41FA5}">
                      <a16:colId xmlns:a16="http://schemas.microsoft.com/office/drawing/2014/main" xmlns="" val="2236405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n/2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n/2+1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n-2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a</a:t>
                      </a:r>
                      <a:r>
                        <a:rPr lang="en-US" sz="1800" baseline="-250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n-1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555606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AEE7865-1813-6279-A71B-2DCE56CA03E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87293" y="3500105"/>
            <a:ext cx="3108707" cy="169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947309F-C63A-0154-0714-B1CE72F3A7F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3500105"/>
            <a:ext cx="3108705" cy="169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C9F161-A708-9AD6-652F-27F250294426}"/>
              </a:ext>
            </a:extLst>
          </p:cNvPr>
          <p:cNvSpPr txBox="1"/>
          <p:nvPr/>
        </p:nvSpPr>
        <p:spPr>
          <a:xfrm>
            <a:off x="0" y="0"/>
            <a:ext cx="320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Master Theorem: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7ACA982-A2F3-CA6B-830B-A4F68257246C}"/>
                  </a:ext>
                </a:extLst>
              </p:cNvPr>
              <p:cNvSpPr txBox="1"/>
              <p:nvPr/>
            </p:nvSpPr>
            <p:spPr>
              <a:xfrm>
                <a:off x="4592052" y="1928171"/>
                <a:ext cx="3007896" cy="63248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CA982-A2F3-CA6B-830B-A4F682572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2" y="1928171"/>
                <a:ext cx="3007896" cy="632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7CD570-CEC1-36F4-6994-57E13EB6890D}"/>
              </a:ext>
            </a:extLst>
          </p:cNvPr>
          <p:cNvSpPr txBox="1"/>
          <p:nvPr/>
        </p:nvSpPr>
        <p:spPr>
          <a:xfrm>
            <a:off x="0" y="584775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Cho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hằng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&gt;=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b &gt; 1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Giả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rằng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kích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thước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lũy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T(n)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Helvetica" panose="020B0604020202020204" pitchFamily="34" charset="0"/>
              </a:rPr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E916954-54B9-FEBC-F31E-9FE8B346D2AF}"/>
                  </a:ext>
                </a:extLst>
              </p:cNvPr>
              <p:cNvSpPr txBox="1"/>
              <p:nvPr/>
            </p:nvSpPr>
            <p:spPr>
              <a:xfrm>
                <a:off x="0" y="3113043"/>
                <a:ext cx="12192000" cy="27493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Helvetica" panose="020B0604020202020204" pitchFamily="34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Helvetica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SimSun" panose="02010600030101010101" pitchFamily="2" charset="-122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Helvetica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Helvetica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Helvetica" panose="020B0604020202020204" pitchFamily="34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Helvetica" panose="020B0604020202020204" pitchFamily="34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Helvetica" panose="020B0604020202020204" pitchFamily="34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Helvetica" panose="020B0604020202020204" pitchFamily="34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Helvetica" panose="020B0604020202020204" pitchFamily="34" charset="0"/>
                  </a:rPr>
                  <a:t> thì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Helvetica" panose="020B06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Helvetica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SimSun" panose="02010600030101010101" pitchFamily="2" charset="-122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Helvetica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e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40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e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Helvetica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Helvetica" panose="020B0604020202020204" pitchFamily="34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Helvetica" panose="020B0604020202020204" pitchFamily="34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Helvetica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16954-54B9-FEBC-F31E-9FE8B346D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3043"/>
                <a:ext cx="12192000" cy="2749342"/>
              </a:xfrm>
              <a:prstGeom prst="rect">
                <a:avLst/>
              </a:prstGeom>
              <a:blipFill>
                <a:blip r:embed="rId3"/>
                <a:stretch>
                  <a:fillRect l="-750"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7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995</Words>
  <Application>Microsoft Office PowerPoint</Application>
  <PresentationFormat>Custom</PresentationFormat>
  <Paragraphs>136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Slate</vt:lpstr>
      <vt:lpstr>KỸ THUẬT THIẾT KẾ THUẬT TOÁN CHIA ĐỂ TRỊ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CHIA ĐỂ TRỊ</dc:title>
  <dc:creator>Nguyễn Văn Kiệt</dc:creator>
  <cp:lastModifiedBy>phamquanghuy</cp:lastModifiedBy>
  <cp:revision>20</cp:revision>
  <dcterms:created xsi:type="dcterms:W3CDTF">2023-04-14T02:52:44Z</dcterms:created>
  <dcterms:modified xsi:type="dcterms:W3CDTF">2023-04-21T14:05:01Z</dcterms:modified>
</cp:coreProperties>
</file>