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1" r:id="rId3"/>
    <p:sldId id="263" r:id="rId4"/>
    <p:sldId id="299" r:id="rId5"/>
    <p:sldId id="296" r:id="rId6"/>
    <p:sldId id="297" r:id="rId7"/>
    <p:sldId id="301" r:id="rId8"/>
    <p:sldId id="300" r:id="rId9"/>
    <p:sldId id="274" r:id="rId10"/>
  </p:sldIdLst>
  <p:sldSz cx="9144000" cy="5143500" type="screen16x9"/>
  <p:notesSz cx="6858000" cy="9144000"/>
  <p:embeddedFontLst>
    <p:embeddedFont>
      <p:font typeface="Lora" pitchFamily="2" charset="77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>
      <p:cViewPr>
        <p:scale>
          <a:sx n="196" d="100"/>
          <a:sy n="196" d="100"/>
        </p:scale>
        <p:origin x="4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16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6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542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14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23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59459" y="1349683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Bike-Sharing Users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0209-F62B-D29B-9549-46B97CDCC331}"/>
              </a:ext>
            </a:extLst>
          </p:cNvPr>
          <p:cNvSpPr txBox="1"/>
          <p:nvPr/>
        </p:nvSpPr>
        <p:spPr>
          <a:xfrm>
            <a:off x="1016609" y="2496202"/>
            <a:ext cx="45868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 panose="020B0502050000020003" pitchFamily="34" charset="0"/>
              </a:rPr>
              <a:t>By: Tyler Dussuau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 panose="020B0502050000020003" pitchFamily="34" charset="0"/>
              </a:rPr>
              <a:t>Last updated: 01/24/23</a:t>
            </a:r>
            <a:endParaRPr lang="en-US" sz="1400" dirty="0">
              <a:solidFill>
                <a:schemeClr val="dk1"/>
              </a:solidFill>
              <a:latin typeface="Quattrocento Sans" panose="020B05020500000200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167150" y="163765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Purpose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Analysis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Conclusion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715651"/>
            <a:ext cx="5358915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Identify the differences in bike usage between annual members and casual riders to increase membership 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Bike Usage by Bike Type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5C33B-8B4F-63D4-3000-96B293D6238E}"/>
              </a:ext>
            </a:extLst>
          </p:cNvPr>
          <p:cNvSpPr txBox="1"/>
          <p:nvPr/>
        </p:nvSpPr>
        <p:spPr>
          <a:xfrm>
            <a:off x="6197520" y="1797809"/>
            <a:ext cx="23457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000" b="0" i="0" u="none" strike="noStrike" baseline="0" dirty="0">
                <a:solidFill>
                  <a:srgbClr val="000000"/>
                </a:solidFill>
                <a:latin typeface="Quattrocento Sans" panose="020B0502050000020003" pitchFamily="34" charset="0"/>
              </a:rPr>
              <a:t>The percentage of casual riders that use electric bikes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CD00"/>
                </a:highlight>
                <a:latin typeface="Quattrocento Sans" panose="020B0502050000020003" pitchFamily="34" charset="0"/>
              </a:rPr>
              <a:t>is higher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Quattrocento Sans" panose="020B0502050000020003" pitchFamily="34" charset="0"/>
              </a:rPr>
              <a:t>compared to annual </a:t>
            </a:r>
            <a:r>
              <a:rPr lang="en-US" sz="2000" dirty="0">
                <a:latin typeface="Quattrocento Sans" panose="020B0502050000020003" pitchFamily="34" charset="0"/>
              </a:rPr>
              <a:t>members. </a:t>
            </a:r>
            <a:endParaRPr lang="en-US" sz="2000" b="0" i="0" u="none" strike="noStrike" baseline="0" dirty="0">
              <a:solidFill>
                <a:srgbClr val="000000"/>
              </a:solidFill>
              <a:latin typeface="Quattrocento Sans" panose="020B0502050000020003" pitchFamily="34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102445C-8529-664A-5EDE-756C373B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6" y="1583703"/>
            <a:ext cx="5877616" cy="2487392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7029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Bike Usage by Weekday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E1CF5-A92F-F094-538E-3F3B1179CCDA}"/>
              </a:ext>
            </a:extLst>
          </p:cNvPr>
          <p:cNvSpPr txBox="1"/>
          <p:nvPr/>
        </p:nvSpPr>
        <p:spPr>
          <a:xfrm>
            <a:off x="6101682" y="2268249"/>
            <a:ext cx="27158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000" dirty="0">
                <a:latin typeface="Quattrocento Sans" panose="020B0502050000020003" pitchFamily="34" charset="0"/>
              </a:rPr>
              <a:t>Annual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Quattrocento Sans" panose="020B0502050000020003" pitchFamily="34" charset="0"/>
              </a:rPr>
              <a:t> members ride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CD00"/>
                </a:highlight>
                <a:latin typeface="Quattrocento Sans" panose="020B0502050000020003" pitchFamily="34" charset="0"/>
              </a:rPr>
              <a:t>on the weekdays more often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Quattrocento Sans" panose="020B0502050000020003" pitchFamily="34" charset="0"/>
              </a:rPr>
              <a:t>compared to casual riders</a:t>
            </a:r>
            <a:r>
              <a:rPr lang="en-US" sz="2000" dirty="0">
                <a:latin typeface="Quattrocento Sans" panose="020B0502050000020003" pitchFamily="34" charset="0"/>
              </a:rPr>
              <a:t>. </a:t>
            </a:r>
            <a:endParaRPr lang="en-US" sz="2000" b="0" i="0" u="none" strike="noStrike" baseline="0" dirty="0">
              <a:solidFill>
                <a:srgbClr val="000000"/>
              </a:solidFill>
              <a:latin typeface="Quattrocento Sans" panose="020B0502050000020003" pitchFamily="34" charset="0"/>
            </a:endParaRP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5C2439FC-D986-7575-8D56-3ED6D5C7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8" y="1331712"/>
            <a:ext cx="5377601" cy="34504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38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Bike Usage by Time of Day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5C33B-8B4F-63D4-3000-96B293D6238E}"/>
              </a:ext>
            </a:extLst>
          </p:cNvPr>
          <p:cNvSpPr txBox="1"/>
          <p:nvPr/>
        </p:nvSpPr>
        <p:spPr>
          <a:xfrm>
            <a:off x="6197520" y="1901504"/>
            <a:ext cx="23457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000" dirty="0">
                <a:latin typeface="Quattrocento Sans" panose="020B0502050000020003" pitchFamily="34" charset="0"/>
              </a:rPr>
              <a:t>Most annual members ride between: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CD00"/>
                </a:highlight>
                <a:latin typeface="Quattrocento Sans" panose="020B0502050000020003" pitchFamily="34" charset="0"/>
              </a:rPr>
              <a:t>7:00 and 9:00</a:t>
            </a:r>
            <a:r>
              <a:rPr lang="en-US" sz="2000" dirty="0">
                <a:latin typeface="Quattrocento Sans" panose="020B0502050000020003" pitchFamily="34" charset="0"/>
              </a:rPr>
              <a:t> and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CD00"/>
                </a:highlight>
                <a:latin typeface="Quattrocento Sans" panose="020B0502050000020003" pitchFamily="34" charset="0"/>
              </a:rPr>
              <a:t>17:00 and 20:00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Quattrocento Sans" panose="020B0502050000020003" pitchFamily="34" charset="0"/>
              </a:rPr>
              <a:t>during the weekday.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203B492-7C18-C670-CC2F-065B2674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66" y="1469142"/>
            <a:ext cx="5553012" cy="34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400103" y="924393"/>
            <a:ext cx="4067443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Bike Usage by Time of Day (cont.)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5C33B-8B4F-63D4-3000-96B293D6238E}"/>
              </a:ext>
            </a:extLst>
          </p:cNvPr>
          <p:cNvSpPr txBox="1"/>
          <p:nvPr/>
        </p:nvSpPr>
        <p:spPr>
          <a:xfrm>
            <a:off x="6197520" y="1901504"/>
            <a:ext cx="23457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000" dirty="0">
                <a:latin typeface="Quattrocento Sans" panose="020B0502050000020003" pitchFamily="34" charset="0"/>
              </a:rPr>
              <a:t>Most casual riders ride between: </a:t>
            </a:r>
            <a:r>
              <a:rPr lang="en-US" sz="2000" dirty="0">
                <a:highlight>
                  <a:srgbClr val="FFCD00"/>
                </a:highlight>
                <a:latin typeface="Quattrocento Sans" panose="020B0502050000020003" pitchFamily="34" charset="0"/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CD00"/>
                </a:highlight>
                <a:latin typeface="Quattrocento Sans" panose="020B0502050000020003" pitchFamily="34" charset="0"/>
              </a:rPr>
              <a:t>:00 and 9:00</a:t>
            </a:r>
            <a:r>
              <a:rPr lang="en-US" sz="2000" dirty="0">
                <a:latin typeface="Quattrocento Sans" panose="020B0502050000020003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Quattrocento Sans" panose="020B0502050000020003" pitchFamily="34" charset="0"/>
              </a:rPr>
              <a:t>during the weekday.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A908ADB-5B3A-81E5-79B2-2FFD4F63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73" y="1570637"/>
            <a:ext cx="5407500" cy="33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829559" y="1618700"/>
            <a:ext cx="7117237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should target casual riders who are likely to </a:t>
            </a:r>
            <a:r>
              <a:rPr lang="en" dirty="0">
                <a:highlight>
                  <a:schemeClr val="accent1"/>
                </a:highlight>
              </a:rPr>
              <a:t>use bikes to travel to work and from work.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could emphasize to workers </a:t>
            </a:r>
            <a:r>
              <a:rPr lang="en" dirty="0">
                <a:highlight>
                  <a:schemeClr val="accent1"/>
                </a:highlight>
              </a:rPr>
              <a:t>the reduced costs compared to traveling with public transportation.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could also target users </a:t>
            </a:r>
            <a:r>
              <a:rPr lang="en" dirty="0">
                <a:highlight>
                  <a:schemeClr val="accent1"/>
                </a:highlight>
              </a:rPr>
              <a:t>who are older or have disabilities. 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26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790235" y="2133251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2" name="Google Shape;323;p30">
            <a:extLst>
              <a:ext uri="{FF2B5EF4-FFF2-40B4-BE49-F238E27FC236}">
                <a16:creationId xmlns:a16="http://schemas.microsoft.com/office/drawing/2014/main" id="{EA1B70C4-F240-B9FB-F367-6F755397FE65}"/>
              </a:ext>
            </a:extLst>
          </p:cNvPr>
          <p:cNvCxnSpPr/>
          <p:nvPr/>
        </p:nvCxnSpPr>
        <p:spPr>
          <a:xfrm>
            <a:off x="24037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323;p30">
            <a:extLst>
              <a:ext uri="{FF2B5EF4-FFF2-40B4-BE49-F238E27FC236}">
                <a16:creationId xmlns:a16="http://schemas.microsoft.com/office/drawing/2014/main" id="{C3C1F255-0A93-ACF7-FA99-14A0366CFDE9}"/>
              </a:ext>
            </a:extLst>
          </p:cNvPr>
          <p:cNvCxnSpPr/>
          <p:nvPr/>
        </p:nvCxnSpPr>
        <p:spPr>
          <a:xfrm>
            <a:off x="4045585" y="1426197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172</Words>
  <Application>Microsoft Macintosh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Quattrocento Sans</vt:lpstr>
      <vt:lpstr>Lora</vt:lpstr>
      <vt:lpstr>Arial</vt:lpstr>
      <vt:lpstr>Viola template</vt:lpstr>
      <vt:lpstr>Bike-Sharing Users</vt:lpstr>
      <vt:lpstr>Table of Contents</vt:lpstr>
      <vt:lpstr>Purpose</vt:lpstr>
      <vt:lpstr>Bike Usage by Bike Type</vt:lpstr>
      <vt:lpstr>Bike Usage by Weekday</vt:lpstr>
      <vt:lpstr>Bike Usage by Time of Day</vt:lpstr>
      <vt:lpstr>Bike Usage by Time of Day (cont.)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Bike-Sharing Users</dc:title>
  <cp:lastModifiedBy>Dussuau, Tyler (Student)</cp:lastModifiedBy>
  <cp:revision>5</cp:revision>
  <dcterms:modified xsi:type="dcterms:W3CDTF">2023-01-26T00:06:10Z</dcterms:modified>
</cp:coreProperties>
</file>