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63" r:id="rId3"/>
    <p:sldId id="298" r:id="rId4"/>
    <p:sldId id="296" r:id="rId5"/>
    <p:sldId id="300" r:id="rId6"/>
    <p:sldId id="301" r:id="rId7"/>
    <p:sldId id="295" r:id="rId8"/>
    <p:sldId id="299" r:id="rId9"/>
    <p:sldId id="302" r:id="rId10"/>
    <p:sldId id="297" r:id="rId11"/>
    <p:sldId id="278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1"/>
    <p:restoredTop sz="94694"/>
  </p:normalViewPr>
  <p:slideViewPr>
    <p:cSldViewPr snapToGrid="0">
      <p:cViewPr>
        <p:scale>
          <a:sx n="158" d="100"/>
          <a:sy n="158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192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849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333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042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281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26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73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53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171696" y="2754560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Smart Device Usage</a:t>
            </a:r>
            <a:endParaRPr sz="4000" dirty="0"/>
          </a:p>
        </p:txBody>
      </p:sp>
      <p:sp>
        <p:nvSpPr>
          <p:cNvPr id="5" name="Google Shape;104;p14">
            <a:extLst>
              <a:ext uri="{FF2B5EF4-FFF2-40B4-BE49-F238E27FC236}">
                <a16:creationId xmlns:a16="http://schemas.microsoft.com/office/drawing/2014/main" id="{D2EF34EC-4F2A-9F1F-BD6E-F8ED05F9151F}"/>
              </a:ext>
            </a:extLst>
          </p:cNvPr>
          <p:cNvSpPr txBox="1">
            <a:spLocks/>
          </p:cNvSpPr>
          <p:nvPr/>
        </p:nvSpPr>
        <p:spPr>
          <a:xfrm>
            <a:off x="171696" y="3334460"/>
            <a:ext cx="4384104" cy="147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2000" dirty="0"/>
              <a:t>By: Tyler Dussuau</a:t>
            </a:r>
          </a:p>
          <a:p>
            <a:pPr marL="0" indent="0">
              <a:buFont typeface="Lato"/>
              <a:buNone/>
            </a:pPr>
            <a:r>
              <a:rPr lang="en-US" sz="2000" dirty="0"/>
              <a:t>Last updated: 02/09/2023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93625" y="644924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Recommendations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Google Shape;94;p13">
            <a:extLst>
              <a:ext uri="{FF2B5EF4-FFF2-40B4-BE49-F238E27FC236}">
                <a16:creationId xmlns:a16="http://schemas.microsoft.com/office/drawing/2014/main" id="{8EACB54D-7CC6-3B6A-B55E-415683E0BE62}"/>
              </a:ext>
            </a:extLst>
          </p:cNvPr>
          <p:cNvSpPr txBox="1"/>
          <p:nvPr/>
        </p:nvSpPr>
        <p:spPr>
          <a:xfrm>
            <a:off x="893624" y="1622612"/>
            <a:ext cx="6923599" cy="287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should market towards people trying to lose weight or those who are helping other lose weight.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should market how the </a:t>
            </a:r>
            <a:r>
              <a:rPr lang="en-US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Bellabeat</a:t>
            </a: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Time can help users monitor and improve their stress and sleep patterns, especially during menstrual cycles.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Bellabeat</a:t>
            </a: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Time could be geared towards mothers who may only have time or energy for light activity. Advertisements on YouTube and Google for content related to motherhood is a possibility.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4955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 txBox="1">
            <a:spLocks noGrp="1"/>
          </p:cNvSpPr>
          <p:nvPr>
            <p:ph type="subTitle" idx="4294967295"/>
          </p:nvPr>
        </p:nvSpPr>
        <p:spPr>
          <a:xfrm>
            <a:off x="672526" y="1900661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lt1"/>
                </a:solidFill>
                <a:latin typeface="Raleway" pitchFamily="2" charset="77"/>
              </a:rPr>
              <a:t>Thanks!</a:t>
            </a:r>
          </a:p>
        </p:txBody>
      </p:sp>
      <p:sp>
        <p:nvSpPr>
          <p:cNvPr id="359" name="Google Shape;359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93625" y="644924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Business Task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FDCF-2BA1-63F5-92C6-6D00651C3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25" y="1662720"/>
            <a:ext cx="7109733" cy="2915385"/>
          </a:xfrm>
        </p:spPr>
        <p:txBody>
          <a:bodyPr/>
          <a:lstStyle/>
          <a:p>
            <a:r>
              <a:rPr lang="en-US" sz="1800" dirty="0"/>
              <a:t>We want to find trends and patterns in </a:t>
            </a:r>
            <a:r>
              <a:rPr lang="en-US" sz="1800" b="1" dirty="0"/>
              <a:t>activity levels </a:t>
            </a:r>
            <a:r>
              <a:rPr lang="en-US" sz="1800" dirty="0"/>
              <a:t>and </a:t>
            </a:r>
            <a:r>
              <a:rPr lang="en-US" sz="1800" b="1" dirty="0"/>
              <a:t>physical attributes </a:t>
            </a:r>
            <a:r>
              <a:rPr lang="en-US" sz="1800" dirty="0"/>
              <a:t>of Fitbit users to determine marketing strategies for </a:t>
            </a:r>
            <a:r>
              <a:rPr lang="en-US" sz="1800" dirty="0" err="1"/>
              <a:t>Bellabeat</a:t>
            </a:r>
            <a:r>
              <a:rPr lang="en-US" sz="1800" dirty="0"/>
              <a:t> products.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705366" y="367434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Body Mass Index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Google Shape;94;p13">
            <a:extLst>
              <a:ext uri="{FF2B5EF4-FFF2-40B4-BE49-F238E27FC236}">
                <a16:creationId xmlns:a16="http://schemas.microsoft.com/office/drawing/2014/main" id="{0AD98AAE-40ED-6D2B-50EE-642489B413C2}"/>
              </a:ext>
            </a:extLst>
          </p:cNvPr>
          <p:cNvSpPr txBox="1"/>
          <p:nvPr/>
        </p:nvSpPr>
        <p:spPr>
          <a:xfrm>
            <a:off x="4904275" y="2241929"/>
            <a:ext cx="35763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All users are in the upper range of a healthy BMI (21.7–24.9) or overweight (24.9 &lt; BMI).</a:t>
            </a:r>
            <a:endParaRPr sz="1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44658ED5-32FC-4353-9A2E-67DE2179A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25" y="1502324"/>
            <a:ext cx="3504155" cy="29171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Google Shape;94;p13">
            <a:extLst>
              <a:ext uri="{FF2B5EF4-FFF2-40B4-BE49-F238E27FC236}">
                <a16:creationId xmlns:a16="http://schemas.microsoft.com/office/drawing/2014/main" id="{C0F633D8-9B26-94E6-64A9-BD324498AFC3}"/>
              </a:ext>
            </a:extLst>
          </p:cNvPr>
          <p:cNvSpPr txBox="1"/>
          <p:nvPr/>
        </p:nvSpPr>
        <p:spPr>
          <a:xfrm>
            <a:off x="4022308" y="4107132"/>
            <a:ext cx="888677" cy="58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 = 8</a:t>
            </a:r>
            <a:endParaRPr sz="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9003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40531" y="448555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Activity Duration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94;p13">
            <a:extLst>
              <a:ext uri="{FF2B5EF4-FFF2-40B4-BE49-F238E27FC236}">
                <a16:creationId xmlns:a16="http://schemas.microsoft.com/office/drawing/2014/main" id="{8EACB54D-7CC6-3B6A-B55E-415683E0BE62}"/>
              </a:ext>
            </a:extLst>
          </p:cNvPr>
          <p:cNvSpPr txBox="1"/>
          <p:nvPr/>
        </p:nvSpPr>
        <p:spPr>
          <a:xfrm>
            <a:off x="5331628" y="2129200"/>
            <a:ext cx="3148947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Users are sedentary for more than 16 hours daily, on average.  </a:t>
            </a:r>
            <a:endParaRPr sz="1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477C841-8FA7-F75D-D831-7DDCFB4DB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24" y="1861700"/>
            <a:ext cx="4205516" cy="18766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Google Shape;94;p13">
            <a:extLst>
              <a:ext uri="{FF2B5EF4-FFF2-40B4-BE49-F238E27FC236}">
                <a16:creationId xmlns:a16="http://schemas.microsoft.com/office/drawing/2014/main" id="{C0F633D8-9B26-94E6-64A9-BD324498AFC3}"/>
              </a:ext>
            </a:extLst>
          </p:cNvPr>
          <p:cNvSpPr txBox="1"/>
          <p:nvPr/>
        </p:nvSpPr>
        <p:spPr>
          <a:xfrm>
            <a:off x="4643452" y="3281800"/>
            <a:ext cx="888677" cy="58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 = 33</a:t>
            </a:r>
            <a:endParaRPr sz="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7764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427256" y="16531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Activity Duration (cont.)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94;p13">
            <a:extLst>
              <a:ext uri="{FF2B5EF4-FFF2-40B4-BE49-F238E27FC236}">
                <a16:creationId xmlns:a16="http://schemas.microsoft.com/office/drawing/2014/main" id="{8EACB54D-7CC6-3B6A-B55E-415683E0BE62}"/>
              </a:ext>
            </a:extLst>
          </p:cNvPr>
          <p:cNvSpPr txBox="1"/>
          <p:nvPr/>
        </p:nvSpPr>
        <p:spPr>
          <a:xfrm>
            <a:off x="5245437" y="2104924"/>
            <a:ext cx="3148947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Users are only moderately active and very active for 13 minutes and 21 minutes, on average.</a:t>
            </a:r>
            <a:endParaRPr sz="1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AD042B2-A7C6-71E2-307F-2E8B5C07A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95" y="1165408"/>
            <a:ext cx="4392224" cy="3531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Google Shape;94;p13">
            <a:extLst>
              <a:ext uri="{FF2B5EF4-FFF2-40B4-BE49-F238E27FC236}">
                <a16:creationId xmlns:a16="http://schemas.microsoft.com/office/drawing/2014/main" id="{C0F633D8-9B26-94E6-64A9-BD324498AFC3}"/>
              </a:ext>
            </a:extLst>
          </p:cNvPr>
          <p:cNvSpPr txBox="1"/>
          <p:nvPr/>
        </p:nvSpPr>
        <p:spPr>
          <a:xfrm>
            <a:off x="427256" y="4696933"/>
            <a:ext cx="888677" cy="58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 = 33</a:t>
            </a:r>
            <a:endParaRPr sz="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7012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427256" y="16531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Activity Duration (cont.)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94;p13">
            <a:extLst>
              <a:ext uri="{FF2B5EF4-FFF2-40B4-BE49-F238E27FC236}">
                <a16:creationId xmlns:a16="http://schemas.microsoft.com/office/drawing/2014/main" id="{8EACB54D-7CC6-3B6A-B55E-415683E0BE62}"/>
              </a:ext>
            </a:extLst>
          </p:cNvPr>
          <p:cNvSpPr txBox="1"/>
          <p:nvPr/>
        </p:nvSpPr>
        <p:spPr>
          <a:xfrm>
            <a:off x="5315382" y="2113016"/>
            <a:ext cx="3148947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Users are only moderately active and very active for 13 minutes and 21 minutes, on average.</a:t>
            </a:r>
          </a:p>
        </p:txBody>
      </p:sp>
      <p:sp>
        <p:nvSpPr>
          <p:cNvPr id="2" name="Google Shape;94;p13">
            <a:extLst>
              <a:ext uri="{FF2B5EF4-FFF2-40B4-BE49-F238E27FC236}">
                <a16:creationId xmlns:a16="http://schemas.microsoft.com/office/drawing/2014/main" id="{C0F633D8-9B26-94E6-64A9-BD324498AFC3}"/>
              </a:ext>
            </a:extLst>
          </p:cNvPr>
          <p:cNvSpPr txBox="1"/>
          <p:nvPr/>
        </p:nvSpPr>
        <p:spPr>
          <a:xfrm>
            <a:off x="526889" y="4715532"/>
            <a:ext cx="888677" cy="58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 = 33</a:t>
            </a:r>
            <a:endParaRPr sz="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FA177DB-D60E-CD46-A613-160C79DB3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69" y="1165408"/>
            <a:ext cx="4526643" cy="35922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3012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707069" y="289817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Sleep Duration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94;p13">
            <a:extLst>
              <a:ext uri="{FF2B5EF4-FFF2-40B4-BE49-F238E27FC236}">
                <a16:creationId xmlns:a16="http://schemas.microsoft.com/office/drawing/2014/main" id="{8EACB54D-7CC6-3B6A-B55E-415683E0BE62}"/>
              </a:ext>
            </a:extLst>
          </p:cNvPr>
          <p:cNvSpPr txBox="1"/>
          <p:nvPr/>
        </p:nvSpPr>
        <p:spPr>
          <a:xfrm>
            <a:off x="4889964" y="2020847"/>
            <a:ext cx="3656391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Most users sleep 5.5 hours (331 minutes) and 8.2 hours (495 minutes) daily.</a:t>
            </a:r>
            <a:endParaRPr sz="1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2E6BABAE-23B6-62AB-A25D-6C46E9683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72" y="1287409"/>
            <a:ext cx="3165148" cy="29764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Google Shape;94;p13">
            <a:extLst>
              <a:ext uri="{FF2B5EF4-FFF2-40B4-BE49-F238E27FC236}">
                <a16:creationId xmlns:a16="http://schemas.microsoft.com/office/drawing/2014/main" id="{FE78E491-8827-2529-FD4D-F59120A09689}"/>
              </a:ext>
            </a:extLst>
          </p:cNvPr>
          <p:cNvSpPr txBox="1"/>
          <p:nvPr/>
        </p:nvSpPr>
        <p:spPr>
          <a:xfrm>
            <a:off x="813752" y="4326047"/>
            <a:ext cx="888677" cy="58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 = 33</a:t>
            </a:r>
            <a:endParaRPr sz="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04632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508142" y="483823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Heart Rate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94;p13">
            <a:extLst>
              <a:ext uri="{FF2B5EF4-FFF2-40B4-BE49-F238E27FC236}">
                <a16:creationId xmlns:a16="http://schemas.microsoft.com/office/drawing/2014/main" id="{8EACB54D-7CC6-3B6A-B55E-415683E0BE62}"/>
              </a:ext>
            </a:extLst>
          </p:cNvPr>
          <p:cNvSpPr txBox="1"/>
          <p:nvPr/>
        </p:nvSpPr>
        <p:spPr>
          <a:xfrm>
            <a:off x="5097704" y="2354477"/>
            <a:ext cx="35763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Fitbit users tend to have healthy resting heart rates.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94;p13">
            <a:extLst>
              <a:ext uri="{FF2B5EF4-FFF2-40B4-BE49-F238E27FC236}">
                <a16:creationId xmlns:a16="http://schemas.microsoft.com/office/drawing/2014/main" id="{FE78E491-8827-2529-FD4D-F59120A09689}"/>
              </a:ext>
            </a:extLst>
          </p:cNvPr>
          <p:cNvSpPr txBox="1"/>
          <p:nvPr/>
        </p:nvSpPr>
        <p:spPr>
          <a:xfrm>
            <a:off x="508142" y="4659677"/>
            <a:ext cx="888677" cy="58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 = 14</a:t>
            </a:r>
            <a:endParaRPr sz="1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F67C349-EEC5-1489-CEEA-D65D0B0FF6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146"/>
          <a:stretch/>
        </p:blipFill>
        <p:spPr>
          <a:xfrm>
            <a:off x="597789" y="1502324"/>
            <a:ext cx="3974211" cy="31946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6605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723692" y="450694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Heart Rate (cont.)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94;p13">
            <a:extLst>
              <a:ext uri="{FF2B5EF4-FFF2-40B4-BE49-F238E27FC236}">
                <a16:creationId xmlns:a16="http://schemas.microsoft.com/office/drawing/2014/main" id="{8EACB54D-7CC6-3B6A-B55E-415683E0BE62}"/>
              </a:ext>
            </a:extLst>
          </p:cNvPr>
          <p:cNvSpPr txBox="1"/>
          <p:nvPr/>
        </p:nvSpPr>
        <p:spPr>
          <a:xfrm>
            <a:off x="4980089" y="2193376"/>
            <a:ext cx="35763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However, the average heart rate during sleep is slightly higher than normal.</a:t>
            </a:r>
            <a:endParaRPr sz="1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94;p13">
            <a:extLst>
              <a:ext uri="{FF2B5EF4-FFF2-40B4-BE49-F238E27FC236}">
                <a16:creationId xmlns:a16="http://schemas.microsoft.com/office/drawing/2014/main" id="{FE78E491-8827-2529-FD4D-F59120A09689}"/>
              </a:ext>
            </a:extLst>
          </p:cNvPr>
          <p:cNvSpPr txBox="1"/>
          <p:nvPr/>
        </p:nvSpPr>
        <p:spPr>
          <a:xfrm>
            <a:off x="723692" y="4645696"/>
            <a:ext cx="888677" cy="58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 = 14</a:t>
            </a:r>
            <a:endParaRPr sz="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 descr="Line chart&#10;&#10;Description automatically generated with medium confidence">
            <a:extLst>
              <a:ext uri="{FF2B5EF4-FFF2-40B4-BE49-F238E27FC236}">
                <a16:creationId xmlns:a16="http://schemas.microsoft.com/office/drawing/2014/main" id="{EFCB0CEA-5142-D568-C224-BDCAC9A29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865" y="1438903"/>
            <a:ext cx="1906108" cy="32737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Table&#10;&#10;Description automatically generated with low confidence">
            <a:extLst>
              <a:ext uri="{FF2B5EF4-FFF2-40B4-BE49-F238E27FC236}">
                <a16:creationId xmlns:a16="http://schemas.microsoft.com/office/drawing/2014/main" id="{F27FC9EC-A32B-0929-9B66-6D6A643EA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10" y="1458788"/>
            <a:ext cx="1386007" cy="32340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6445053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3406</TotalTime>
  <Words>282</Words>
  <Application>Microsoft Macintosh PowerPoint</Application>
  <PresentationFormat>On-screen Show (16:9)</PresentationFormat>
  <Paragraphs>41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Lato</vt:lpstr>
      <vt:lpstr>Arial</vt:lpstr>
      <vt:lpstr>Raleway</vt:lpstr>
      <vt:lpstr>Antonio template</vt:lpstr>
      <vt:lpstr>Smart Device Usage</vt:lpstr>
      <vt:lpstr>Business Task</vt:lpstr>
      <vt:lpstr>Body Mass Index</vt:lpstr>
      <vt:lpstr>Activity Duration</vt:lpstr>
      <vt:lpstr>Activity Duration (cont.)</vt:lpstr>
      <vt:lpstr>Activity Duration (cont.)</vt:lpstr>
      <vt:lpstr>Sleep Duration</vt:lpstr>
      <vt:lpstr>Heart Rate </vt:lpstr>
      <vt:lpstr>Heart Rate (cont.) 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Device Usage</dc:title>
  <cp:lastModifiedBy>Dussuau, Tyler (Student)</cp:lastModifiedBy>
  <cp:revision>37</cp:revision>
  <dcterms:modified xsi:type="dcterms:W3CDTF">2023-02-14T19:56:46Z</dcterms:modified>
</cp:coreProperties>
</file>