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6"/>
  </p:notesMasterIdLst>
  <p:sldIdLst>
    <p:sldId id="256" r:id="rId2"/>
    <p:sldId id="257" r:id="rId3"/>
    <p:sldId id="258" r:id="rId4"/>
    <p:sldId id="261" r:id="rId5"/>
    <p:sldId id="262" r:id="rId6"/>
    <p:sldId id="266" r:id="rId7"/>
    <p:sldId id="263" r:id="rId8"/>
    <p:sldId id="259" r:id="rId9"/>
    <p:sldId id="260" r:id="rId10"/>
    <p:sldId id="264" r:id="rId11"/>
    <p:sldId id="268" r:id="rId12"/>
    <p:sldId id="265"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65D1"/>
    <a:srgbClr val="669900"/>
    <a:srgbClr val="00642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3833" autoAdjust="0"/>
  </p:normalViewPr>
  <p:slideViewPr>
    <p:cSldViewPr snapToGrid="0">
      <p:cViewPr varScale="1">
        <p:scale>
          <a:sx n="44" d="100"/>
          <a:sy n="44" d="100"/>
        </p:scale>
        <p:origin x="17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a:t>
            </a:fld>
            <a:endParaRPr lang="en-US"/>
          </a:p>
        </p:txBody>
      </p:sp>
    </p:spTree>
    <p:extLst>
      <p:ext uri="{BB962C8B-B14F-4D97-AF65-F5344CB8AC3E}">
        <p14:creationId xmlns:p14="http://schemas.microsoft.com/office/powerpoint/2010/main" val="35233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David</a:t>
            </a:r>
          </a:p>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Keras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 </a:t>
            </a:r>
            <a:r>
              <a:rPr lang="en-US" b="0" i="0">
                <a:solidFill>
                  <a:srgbClr val="D1D5DB"/>
                </a:solidFill>
                <a:effectLst/>
                <a:latin typeface="Söhne"/>
              </a:rPr>
              <a:t>Therefore</a:t>
            </a:r>
            <a:r>
              <a:rPr lang="en-US" b="0" i="0" dirty="0">
                <a:solidFill>
                  <a:srgbClr val="D1D5DB"/>
                </a:solidFill>
                <a:effectLst/>
                <a:latin typeface="Söhne"/>
              </a:rPr>
              <a:t>, while the model can provide a useful tool for predicting future cryptocurrency prices, it's important to interpret the results with caution and continuously monitor the model's performance on new data to ensure that it remains accurate and relevant.</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pPr algn="l">
              <a:buFont typeface="+mj-lt"/>
              <a:buAutoNum type="arabicPeriod"/>
            </a:pPr>
            <a:r>
              <a:rPr lang="en-US" b="0" i="0" dirty="0">
                <a:solidFill>
                  <a:srgbClr val="D1D5DB"/>
                </a:solidFill>
                <a:effectLst/>
                <a:latin typeface="Söhne"/>
              </a:rPr>
              <a:t>Mean Squared Error (MSE): This metric measures the average squared difference between the predicted and actual values. A smaller value indicates better performance</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1D5DB"/>
                </a:solidFill>
                <a:effectLst/>
                <a:latin typeface="Söhne"/>
              </a:rPr>
              <a:t>Root Mean Squared Error (RMSE): This metric measures the square root of the average squared difference between the predicted and actual values. A smaller value indicates better performance.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1D5DB"/>
                </a:solidFill>
                <a:effectLst/>
                <a:latin typeface="Söhne"/>
              </a:rPr>
              <a:t>Mean Absolute Error (MAE): This metric measures the average absolute difference between the predicted and actual values. A smaller value indicates better performance.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D1D5DB"/>
                </a:solidFill>
                <a:effectLst/>
                <a:latin typeface="Söhne"/>
              </a:rPr>
              <a:t>Indicates that the model's predictions are close to the actual values.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Coefficient of determination (r^2): This metric measures the proportion of variance in the target variable (cryptocurrency prices) that can be explained by the model. The r^2 value of 0.9307 indicates that the model explains 93.07% of the variance in the target variable, which is a high value and suggests that the model has captured the underlying patterns well.</a:t>
            </a:r>
          </a:p>
          <a:p>
            <a:pPr algn="l">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2906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12</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Link prediction model to AP</a:t>
            </a:r>
            <a:r>
              <a:rPr lang="en-US" altLang="en-US" sz="12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Use Dropout to prevent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Early Stopping to prevent overfitting</a:t>
            </a:r>
            <a:endParaRPr lang="en-US" altLang="en-US" sz="1200" dirty="0">
              <a:solidFill>
                <a:schemeClr val="tx2">
                  <a:lumMod val="90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other RNN, CNN Models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ensemble methods like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Optimize hyperparameters – learning rate, batch si</a:t>
            </a:r>
            <a:r>
              <a:rPr lang="en-US" altLang="en-US" sz="12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Try using Loss Function Mean Absolute Percentage Error (MAPE) to evaluate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different activation functions like Sigmoid or Tanh</a:t>
            </a:r>
            <a:endParaRPr kumimoji="0" lang="en-US" altLang="en-US" sz="1200" b="0" i="0" u="none" strike="noStrike" cap="none" normalizeH="0" baseline="0" dirty="0">
              <a:ln>
                <a:noFill/>
              </a:ln>
              <a:solidFill>
                <a:schemeClr val="tx2">
                  <a:lumMod val="90000"/>
                </a:schemeClr>
              </a:solidFill>
              <a:effectLst/>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13</a:t>
            </a:fld>
            <a:endParaRPr lang="en-US"/>
          </a:p>
        </p:txBody>
      </p:sp>
    </p:spTree>
    <p:extLst>
      <p:ext uri="{BB962C8B-B14F-4D97-AF65-F5344CB8AC3E}">
        <p14:creationId xmlns:p14="http://schemas.microsoft.com/office/powerpoint/2010/main" val="392566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2952150E-5FD0-4979-B16F-63AB93BFA1A6}" type="slidenum">
              <a:rPr lang="en-US" smtClean="0"/>
              <a:t>14</a:t>
            </a:fld>
            <a:endParaRPr lang="en-US"/>
          </a:p>
        </p:txBody>
      </p:sp>
    </p:spTree>
    <p:extLst>
      <p:ext uri="{BB962C8B-B14F-4D97-AF65-F5344CB8AC3E}">
        <p14:creationId xmlns:p14="http://schemas.microsoft.com/office/powerpoint/2010/main" val="290255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endParaRPr lang="en-US" sz="1800" dirty="0">
              <a:solidFill>
                <a:srgbClr val="0070C0"/>
              </a:solidFill>
              <a:effectLst/>
              <a:latin typeface="Arial" panose="020B0604020202020204" pitchFamily="34" charset="0"/>
              <a:ea typeface="Calibri" panose="020F0502020204030204" pitchFamily="34" charset="0"/>
            </a:endParaRP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Aaron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Tyler</a:t>
            </a:r>
          </a:p>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Tyler</a:t>
            </a:r>
          </a:p>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3/20/2023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9/the-fashion-of-the-future-what-will-tech-bring-nex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741616" y="2048347"/>
            <a:ext cx="5441285" cy="1675335"/>
          </a:xfrm>
          <a:noFill/>
        </p:spPr>
        <p:txBody>
          <a:bodyPr>
            <a:normAutofit fontScale="90000"/>
          </a:bodyPr>
          <a:lstStyle/>
          <a:p>
            <a:pPr>
              <a:lnSpc>
                <a:spcPct val="90000"/>
              </a:lnSpc>
            </a:pPr>
            <a:r>
              <a:rPr lang="en-US" sz="6000" b="1" i="0" dirty="0">
                <a:ln w="22225">
                  <a:solidFill>
                    <a:srgbClr val="00B050"/>
                  </a:solidFill>
                  <a:prstDash val="solid"/>
                </a:ln>
                <a:solidFill>
                  <a:srgbClr val="92D050"/>
                </a:solidFill>
                <a:effectLst>
                  <a:outerShdw blurRad="50800" dist="38100" dir="16200000" rotWithShape="0">
                    <a:prstClr val="black">
                      <a:alpha val="40000"/>
                    </a:prstClr>
                  </a:outerShdw>
                </a:effectLst>
              </a:rPr>
              <a:t>The Omniscient Crypto Oracle</a:t>
            </a:r>
            <a:endParaRPr lang="en-US" sz="6000" b="1" dirty="0">
              <a:ln w="22225">
                <a:solidFill>
                  <a:srgbClr val="00B050"/>
                </a:solidFill>
                <a:prstDash val="solid"/>
              </a:ln>
              <a:solidFill>
                <a:srgbClr val="92D050"/>
              </a:solidFill>
              <a:effectLst>
                <a:outerShdw blurRad="50800" dist="38100" dir="16200000" rotWithShape="0">
                  <a:prstClr val="black">
                    <a:alpha val="40000"/>
                  </a:prstClr>
                </a:outerShdw>
              </a:effectLst>
            </a:endParaRPr>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741615" y="3968689"/>
            <a:ext cx="5441286" cy="592661"/>
          </a:xfrm>
        </p:spPr>
        <p:txBody>
          <a:bodyPr>
            <a:normAutofit/>
          </a:bodyPr>
          <a:lstStyle/>
          <a:p>
            <a:r>
              <a:rPr lang="en-US" dirty="0">
                <a:solidFill>
                  <a:schemeClr val="tx2"/>
                </a:solidFill>
                <a:latin typeface="+mj-lt"/>
              </a:rPr>
              <a:t>Crypto Price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4">
            <a:extLst>
              <a:ext uri="{28A0092B-C50C-407E-A947-70E740481C1C}">
                <a14:useLocalDpi xmlns:a14="http://schemas.microsoft.com/office/drawing/2010/main" val="0"/>
              </a:ext>
            </a:extLst>
          </a:blip>
          <a:srcRect l="9783" r="10983" b="1"/>
          <a:stretch/>
        </p:blipFill>
        <p:spPr>
          <a:xfrm>
            <a:off x="1359619" y="8976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300329" y="3968689"/>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2800" b="0" i="0" dirty="0">
                <a:solidFill>
                  <a:srgbClr val="00B050"/>
                </a:solidFill>
                <a:effectLst/>
              </a:rPr>
              <a:t>T</a:t>
            </a:r>
            <a:r>
              <a:rPr lang="en-US" b="0" i="0" dirty="0">
                <a:solidFill>
                  <a:schemeClr val="tx2"/>
                </a:solidFill>
                <a:effectLst/>
              </a:rPr>
              <a:t>yler Fallon</a:t>
            </a:r>
          </a:p>
          <a:p>
            <a:r>
              <a:rPr lang="en-US" sz="2800" b="0" i="0" dirty="0">
                <a:solidFill>
                  <a:srgbClr val="00B050"/>
                </a:solidFill>
                <a:effectLst/>
              </a:rPr>
              <a:t>A</a:t>
            </a:r>
            <a:r>
              <a:rPr lang="en-US" b="0" i="0" dirty="0">
                <a:solidFill>
                  <a:schemeClr val="tx2"/>
                </a:solidFill>
                <a:effectLst/>
              </a:rPr>
              <a:t>aron Horneman</a:t>
            </a:r>
          </a:p>
          <a:p>
            <a:r>
              <a:rPr lang="en-US" sz="2800" b="0" i="0" dirty="0">
                <a:solidFill>
                  <a:srgbClr val="00B050"/>
                </a:solidFill>
                <a:effectLst/>
              </a:rPr>
              <a:t>B</a:t>
            </a:r>
            <a:r>
              <a:rPr lang="en-US" b="0" i="0" dirty="0">
                <a:solidFill>
                  <a:schemeClr val="tx2"/>
                </a:solidFill>
                <a:effectLst/>
              </a:rPr>
              <a:t>obbi Colhour</a:t>
            </a:r>
          </a:p>
          <a:p>
            <a:r>
              <a:rPr lang="en-US" sz="2800" b="0" i="0" dirty="0">
                <a:solidFill>
                  <a:srgbClr val="00B050"/>
                </a:solidFill>
                <a:effectLst/>
              </a:rPr>
              <a:t>D</a:t>
            </a:r>
            <a:r>
              <a:rPr lang="en-US" b="0" i="0" dirty="0">
                <a:solidFill>
                  <a:schemeClr val="tx2"/>
                </a:solidFill>
                <a:effectLst/>
              </a:rPr>
              <a:t>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5627914" y="212353"/>
            <a:ext cx="6279746" cy="6080370"/>
          </a:xfrm>
        </p:spPr>
        <p:txBody>
          <a:bodyPr vert="horz" lIns="91440" tIns="45720" rIns="91440" bIns="45720" rtlCol="0" anchor="ctr">
            <a:normAutofit/>
          </a:bodyPr>
          <a:lstStyle/>
          <a:p>
            <a:pPr marL="457200" marR="0">
              <a:lnSpc>
                <a:spcPts val="1800"/>
              </a:lnSpc>
              <a:spcBef>
                <a:spcPts val="0"/>
              </a:spcBef>
              <a:spcAft>
                <a:spcPts val="0"/>
              </a:spcAft>
            </a:pPr>
            <a:r>
              <a:rPr lang="en-US" sz="3000" b="1" dirty="0">
                <a:solidFill>
                  <a:schemeClr val="tx2">
                    <a:lumMod val="90000"/>
                  </a:schemeClr>
                </a:solidFill>
                <a:effectLst/>
                <a:latin typeface="+mj-lt"/>
                <a:ea typeface="Calibri" panose="020F0502020204030204" pitchFamily="34" charset="0"/>
                <a:cs typeface="Times New Roman" panose="02020603050405020304" pitchFamily="18" charset="0"/>
              </a:rPr>
              <a:t>Deep Machine Learning</a:t>
            </a:r>
          </a:p>
          <a:p>
            <a:pPr marL="457200" marR="0">
              <a:lnSpc>
                <a:spcPts val="1800"/>
              </a:lnSpc>
              <a:spcBef>
                <a:spcPts val="0"/>
              </a:spcBef>
              <a:spcAft>
                <a:spcPts val="0"/>
              </a:spcAft>
            </a:pPr>
            <a:endParaRPr lang="en-US" sz="3000" b="1" dirty="0">
              <a:solidFill>
                <a:schemeClr val="tx2">
                  <a:lumMod val="90000"/>
                </a:schemeClr>
              </a:solidFill>
              <a:effectLst/>
              <a:latin typeface="+mj-l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b="1" dirty="0">
              <a:effectLst/>
              <a:latin typeface="+mj-lt"/>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dirty="0">
                <a:effectLst/>
                <a:latin typeface="Calisto MT" panose="02040603050505030304" pitchFamily="18" charset="0"/>
                <a:ea typeface="Calibri" panose="020F0502020204030204" pitchFamily="34" charset="0"/>
                <a:cs typeface="Times New Roman" panose="02020603050405020304" pitchFamily="18" charset="0"/>
              </a:rPr>
              <a:t>Time Series</a:t>
            </a:r>
          </a:p>
          <a:p>
            <a:pPr marL="457200" marR="0" algn="l">
              <a:lnSpc>
                <a:spcPts val="1800"/>
              </a:lnSpc>
              <a:spcBef>
                <a:spcPts val="0"/>
              </a:spcBef>
              <a:spcAft>
                <a:spcPts val="0"/>
              </a:spcAft>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dirty="0">
                <a:effectLst/>
                <a:latin typeface="Calisto MT" panose="02040603050505030304" pitchFamily="18" charset="0"/>
                <a:ea typeface="Calibri" panose="020F0502020204030204" pitchFamily="34" charset="0"/>
                <a:cs typeface="Times New Roman" panose="02020603050405020304" pitchFamily="18" charset="0"/>
              </a:rPr>
              <a:t>Library: </a:t>
            </a:r>
            <a:r>
              <a:rPr lang="en-US" sz="2400" b="0" i="1" dirty="0">
                <a:solidFill>
                  <a:srgbClr val="0070C0"/>
                </a:solidFill>
                <a:effectLst/>
                <a:latin typeface="Calisto MT" panose="02040603050505030304" pitchFamily="18" charset="0"/>
              </a:rPr>
              <a:t>TensorFlow / Keras</a:t>
            </a:r>
          </a:p>
          <a:p>
            <a:pPr marL="800100" marR="0" indent="-342900" algn="l">
              <a:lnSpc>
                <a:spcPts val="1800"/>
              </a:lnSpc>
              <a:spcBef>
                <a:spcPts val="0"/>
              </a:spcBef>
              <a:spcAft>
                <a:spcPts val="0"/>
              </a:spcAft>
              <a:buFont typeface="Arial" panose="020B0604020202020204" pitchFamily="34" charset="0"/>
              <a:buChar char="•"/>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endParaRPr lang="en-US" sz="2400" b="0" i="0" dirty="0">
              <a:effectLst/>
              <a:latin typeface="Calisto MT" panose="0204060305050503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b="0" i="0" dirty="0">
                <a:effectLst/>
                <a:latin typeface="Calisto MT" panose="02040603050505030304" pitchFamily="18" charset="0"/>
              </a:rPr>
              <a:t>Model: </a:t>
            </a:r>
            <a:r>
              <a:rPr lang="en-US" sz="2400" b="0" i="1" dirty="0">
                <a:solidFill>
                  <a:srgbClr val="0070C0"/>
                </a:solidFill>
                <a:effectLst/>
                <a:latin typeface="Calisto MT" panose="02040603050505030304" pitchFamily="18" charset="0"/>
              </a:rPr>
              <a:t>Long Short-Term Memory (LSTM)</a:t>
            </a:r>
          </a:p>
          <a:p>
            <a:pPr marL="457200" marR="0" algn="l">
              <a:lnSpc>
                <a:spcPts val="1800"/>
              </a:lnSpc>
              <a:spcBef>
                <a:spcPts val="0"/>
              </a:spcBef>
              <a:spcAft>
                <a:spcPts val="0"/>
              </a:spcAft>
            </a:pPr>
            <a:endParaRPr lang="en-US" sz="2400" b="0" i="1" dirty="0">
              <a:solidFill>
                <a:srgbClr val="0070C0"/>
              </a:solidFill>
              <a:effectLst/>
              <a:latin typeface="Calisto MT" panose="02040603050505030304" pitchFamily="18" charset="0"/>
            </a:endParaRPr>
          </a:p>
          <a:p>
            <a:pPr marL="457200" marR="0" algn="l">
              <a:lnSpc>
                <a:spcPts val="1800"/>
              </a:lnSpc>
              <a:spcBef>
                <a:spcPts val="0"/>
              </a:spcBef>
              <a:spcAft>
                <a:spcPts val="0"/>
              </a:spcAft>
            </a:pPr>
            <a:endParaRPr lang="en-US" sz="2400" b="0" i="0" dirty="0">
              <a:solidFill>
                <a:srgbClr val="0070C0"/>
              </a:solidFill>
              <a:effectLst/>
              <a:latin typeface="Calisto MT" panose="0204060305050503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b="0" i="0" dirty="0">
                <a:effectLst/>
                <a:latin typeface="Calisto MT" panose="02040603050505030304" pitchFamily="18" charset="0"/>
              </a:rPr>
              <a:t>Loss Metrics:</a:t>
            </a:r>
          </a:p>
          <a:p>
            <a:pPr marL="457200" marR="0" algn="l">
              <a:lnSpc>
                <a:spcPts val="1800"/>
              </a:lnSpc>
              <a:spcBef>
                <a:spcPts val="0"/>
              </a:spcBef>
              <a:spcAft>
                <a:spcPts val="0"/>
              </a:spcAft>
            </a:pPr>
            <a:r>
              <a:rPr lang="en-US" sz="2400" b="0" i="0" dirty="0">
                <a:solidFill>
                  <a:srgbClr val="0070C0"/>
                </a:solidFill>
                <a:effectLst/>
                <a:latin typeface="Calisto MT" panose="02040603050505030304" pitchFamily="18" charset="0"/>
              </a:rPr>
              <a:t> </a:t>
            </a:r>
          </a:p>
          <a:p>
            <a:pPr marL="1257300" lvl="1" indent="-342900">
              <a:lnSpc>
                <a:spcPts val="1800"/>
              </a:lnSpc>
              <a:spcBef>
                <a:spcPts val="0"/>
              </a:spcBef>
              <a:spcAft>
                <a:spcPts val="0"/>
              </a:spcAft>
              <a:buFont typeface="Arial" panose="020B0604020202020204" pitchFamily="34" charset="0"/>
              <a:buChar char="•"/>
            </a:pPr>
            <a:r>
              <a:rPr lang="en-US" sz="2200" b="0" i="1" dirty="0">
                <a:solidFill>
                  <a:srgbClr val="0070C0"/>
                </a:solidFill>
                <a:effectLst/>
                <a:latin typeface="Calisto MT" panose="02040603050505030304" pitchFamily="18" charset="0"/>
              </a:rPr>
              <a:t>Mean Squared Error (MSE)</a:t>
            </a:r>
          </a:p>
          <a:p>
            <a:pPr marL="457200" marR="0" algn="l">
              <a:lnSpc>
                <a:spcPts val="1800"/>
              </a:lnSpc>
              <a:spcBef>
                <a:spcPts val="0"/>
              </a:spcBef>
              <a:spcAft>
                <a:spcPts val="0"/>
              </a:spcAft>
            </a:pPr>
            <a:endParaRPr lang="en-US" sz="2400" b="0" i="1" dirty="0">
              <a:solidFill>
                <a:srgbClr val="0070C0"/>
              </a:solidFill>
              <a:effectLst/>
              <a:latin typeface="Calisto MT" panose="02040603050505030304" pitchFamily="18" charset="0"/>
            </a:endParaRPr>
          </a:p>
          <a:p>
            <a:pPr marL="1257300" lvl="1" indent="-342900">
              <a:lnSpc>
                <a:spcPts val="1800"/>
              </a:lnSpc>
              <a:spcBef>
                <a:spcPts val="0"/>
              </a:spcBef>
              <a:spcAft>
                <a:spcPts val="0"/>
              </a:spcAft>
              <a:buFont typeface="Arial" panose="020B0604020202020204" pitchFamily="34" charset="0"/>
              <a:buChar char="•"/>
            </a:pPr>
            <a:r>
              <a:rPr lang="en-US" sz="2200" b="0" i="1" dirty="0">
                <a:solidFill>
                  <a:srgbClr val="0070C0"/>
                </a:solidFill>
                <a:effectLst/>
                <a:latin typeface="Calisto MT" panose="02040603050505030304" pitchFamily="18" charset="0"/>
              </a:rPr>
              <a:t>Root Mean Squared Error (RMSE)</a:t>
            </a:r>
          </a:p>
          <a:p>
            <a:pPr marL="457200" marR="0" algn="l">
              <a:lnSpc>
                <a:spcPts val="1800"/>
              </a:lnSpc>
              <a:spcBef>
                <a:spcPts val="0"/>
              </a:spcBef>
              <a:spcAft>
                <a:spcPts val="0"/>
              </a:spcAft>
            </a:pPr>
            <a:endParaRPr lang="en-US" sz="2400" i="1" dirty="0">
              <a:solidFill>
                <a:srgbClr val="0070C0"/>
              </a:solidFill>
              <a:effectLst/>
              <a:latin typeface="Calisto MT" panose="02040603050505030304" pitchFamily="18" charset="0"/>
            </a:endParaRPr>
          </a:p>
          <a:p>
            <a:pPr marL="1257300" lvl="1" indent="-342900">
              <a:lnSpc>
                <a:spcPts val="1800"/>
              </a:lnSpc>
              <a:spcBef>
                <a:spcPts val="0"/>
              </a:spcBef>
              <a:spcAft>
                <a:spcPts val="0"/>
              </a:spcAft>
              <a:buFont typeface="Arial" panose="020B0604020202020204" pitchFamily="34" charset="0"/>
              <a:buChar char="•"/>
            </a:pPr>
            <a:r>
              <a:rPr lang="en-US" sz="2200" i="1" dirty="0">
                <a:solidFill>
                  <a:srgbClr val="0070C0"/>
                </a:solidFill>
                <a:effectLst/>
                <a:latin typeface="Calisto MT" panose="02040603050505030304" pitchFamily="18" charset="0"/>
              </a:rPr>
              <a:t>C</a:t>
            </a:r>
            <a:r>
              <a:rPr lang="en-US" sz="2200" b="0" i="1" dirty="0">
                <a:solidFill>
                  <a:srgbClr val="0070C0"/>
                </a:solidFill>
                <a:effectLst/>
                <a:latin typeface="Calisto MT" panose="02040603050505030304" pitchFamily="18" charset="0"/>
              </a:rPr>
              <a:t>oefficient of Determination (R</a:t>
            </a:r>
            <a:r>
              <a:rPr lang="en-US" sz="2200" b="0" i="1" baseline="30000" dirty="0">
                <a:solidFill>
                  <a:srgbClr val="0070C0"/>
                </a:solidFill>
                <a:effectLst/>
                <a:latin typeface="Calisto MT" panose="02040603050505030304" pitchFamily="18" charset="0"/>
              </a:rPr>
              <a:t>2</a:t>
            </a:r>
            <a:r>
              <a:rPr lang="en-US" sz="2200" b="0" i="1" dirty="0">
                <a:solidFill>
                  <a:srgbClr val="0070C0"/>
                </a:solidFill>
                <a:effectLst/>
                <a:latin typeface="Calisto MT" panose="02040603050505030304" pitchFamily="18" charset="0"/>
              </a:rPr>
              <a:t>)</a:t>
            </a:r>
            <a:r>
              <a:rPr lang="en-US" sz="2200" i="1" dirty="0">
                <a:solidFill>
                  <a:srgbClr val="0070C0"/>
                </a:solidFill>
                <a:effectLst/>
                <a:latin typeface="Calisto MT" panose="02040603050505030304" pitchFamily="18" charset="0"/>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400" dirty="0">
              <a:solidFill>
                <a:srgbClr val="0070C0"/>
              </a:solidFill>
              <a:effectLst/>
              <a:latin typeface="Calisto MT" panose="0204060305050503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600" y="731518"/>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224107"/>
            <a:ext cx="10353762" cy="687070"/>
          </a:xfrm>
        </p:spPr>
        <p:txBody>
          <a:bodyPr>
            <a:normAutofit fontScale="90000"/>
          </a:bodyPr>
          <a:lstStyle/>
          <a:p>
            <a:r>
              <a:rPr lang="en-US" b="1" dirty="0">
                <a:solidFill>
                  <a:schemeClr val="bg2">
                    <a:lumMod val="10000"/>
                    <a:lumOff val="90000"/>
                  </a:schemeClr>
                </a:solidFill>
              </a:rPr>
              <a:t>Model Metric Evaluations</a:t>
            </a:r>
          </a:p>
        </p:txBody>
      </p:sp>
      <p:graphicFrame>
        <p:nvGraphicFramePr>
          <p:cNvPr id="2" name="Table 2">
            <a:extLst>
              <a:ext uri="{FF2B5EF4-FFF2-40B4-BE49-F238E27FC236}">
                <a16:creationId xmlns:a16="http://schemas.microsoft.com/office/drawing/2014/main" id="{53D23664-1D5A-FBA4-BC48-A28E09DD5B3D}"/>
              </a:ext>
            </a:extLst>
          </p:cNvPr>
          <p:cNvGraphicFramePr>
            <a:graphicFrameLocks noGrp="1"/>
          </p:cNvGraphicFramePr>
          <p:nvPr>
            <p:extLst>
              <p:ext uri="{D42A27DB-BD31-4B8C-83A1-F6EECF244321}">
                <p14:modId xmlns:p14="http://schemas.microsoft.com/office/powerpoint/2010/main" val="320203431"/>
              </p:ext>
            </p:extLst>
          </p:nvPr>
        </p:nvGraphicFramePr>
        <p:xfrm>
          <a:off x="264306" y="1135283"/>
          <a:ext cx="11652740" cy="5003123"/>
        </p:xfrm>
        <a:graphic>
          <a:graphicData uri="http://schemas.openxmlformats.org/drawingml/2006/table">
            <a:tbl>
              <a:tblPr firstRow="1" bandRow="1">
                <a:tableStyleId>{5C22544A-7EE6-4342-B048-85BDC9FD1C3A}</a:tableStyleId>
              </a:tblPr>
              <a:tblGrid>
                <a:gridCol w="1664676">
                  <a:extLst>
                    <a:ext uri="{9D8B030D-6E8A-4147-A177-3AD203B41FA5}">
                      <a16:colId xmlns:a16="http://schemas.microsoft.com/office/drawing/2014/main" val="153193842"/>
                    </a:ext>
                  </a:extLst>
                </a:gridCol>
                <a:gridCol w="2602523">
                  <a:extLst>
                    <a:ext uri="{9D8B030D-6E8A-4147-A177-3AD203B41FA5}">
                      <a16:colId xmlns:a16="http://schemas.microsoft.com/office/drawing/2014/main" val="2945434334"/>
                    </a:ext>
                  </a:extLst>
                </a:gridCol>
                <a:gridCol w="2428956">
                  <a:extLst>
                    <a:ext uri="{9D8B030D-6E8A-4147-A177-3AD203B41FA5}">
                      <a16:colId xmlns:a16="http://schemas.microsoft.com/office/drawing/2014/main" val="2828018521"/>
                    </a:ext>
                  </a:extLst>
                </a:gridCol>
                <a:gridCol w="2359143">
                  <a:extLst>
                    <a:ext uri="{9D8B030D-6E8A-4147-A177-3AD203B41FA5}">
                      <a16:colId xmlns:a16="http://schemas.microsoft.com/office/drawing/2014/main" val="3574522233"/>
                    </a:ext>
                  </a:extLst>
                </a:gridCol>
                <a:gridCol w="2597442">
                  <a:extLst>
                    <a:ext uri="{9D8B030D-6E8A-4147-A177-3AD203B41FA5}">
                      <a16:colId xmlns:a16="http://schemas.microsoft.com/office/drawing/2014/main" val="4042072306"/>
                    </a:ext>
                  </a:extLst>
                </a:gridCol>
              </a:tblGrid>
              <a:tr h="904533">
                <a:tc>
                  <a:txBody>
                    <a:bodyPr/>
                    <a:lstStyle/>
                    <a:p>
                      <a:pPr algn="ctr"/>
                      <a:endParaRPr lang="en-US" sz="2200" dirty="0">
                        <a:solidFill>
                          <a:schemeClr val="bg1"/>
                        </a:solidFill>
                      </a:endParaRPr>
                    </a:p>
                  </a:txBody>
                  <a:tcPr/>
                </a:tc>
                <a:tc>
                  <a:txBody>
                    <a:bodyPr/>
                    <a:lstStyle/>
                    <a:p>
                      <a:pPr algn="ctr"/>
                      <a:r>
                        <a:rPr lang="en-US" sz="2400" dirty="0">
                          <a:solidFill>
                            <a:srgbClr val="800000"/>
                          </a:solidFill>
                        </a:rPr>
                        <a:t>MSE – </a:t>
                      </a:r>
                      <a:r>
                        <a:rPr lang="en-US" sz="2000" dirty="0">
                          <a:solidFill>
                            <a:srgbClr val="800000"/>
                          </a:solidFill>
                        </a:rPr>
                        <a:t>Mean Squared Error</a:t>
                      </a:r>
                      <a:endParaRPr lang="en-US" sz="2400" dirty="0">
                        <a:solidFill>
                          <a:srgbClr val="800000"/>
                        </a:solidFill>
                      </a:endParaRPr>
                    </a:p>
                  </a:txBody>
                  <a:tcPr/>
                </a:tc>
                <a:tc>
                  <a:txBody>
                    <a:bodyPr/>
                    <a:lstStyle/>
                    <a:p>
                      <a:pPr algn="ctr"/>
                      <a:r>
                        <a:rPr lang="en-US" sz="2400" dirty="0">
                          <a:solidFill>
                            <a:srgbClr val="800000"/>
                          </a:solidFill>
                        </a:rPr>
                        <a:t>MAE – </a:t>
                      </a:r>
                      <a:r>
                        <a:rPr lang="en-US" sz="2000" dirty="0">
                          <a:solidFill>
                            <a:srgbClr val="800000"/>
                          </a:solidFill>
                        </a:rPr>
                        <a:t>Mean Absolute Error</a:t>
                      </a:r>
                      <a:endParaRPr lang="en-US" sz="2400" dirty="0">
                        <a:solidFill>
                          <a:srgbClr val="800000"/>
                        </a:solidFill>
                      </a:endParaRPr>
                    </a:p>
                  </a:txBody>
                  <a:tcPr/>
                </a:tc>
                <a:tc>
                  <a:txBody>
                    <a:bodyPr/>
                    <a:lstStyle/>
                    <a:p>
                      <a:pPr algn="ctr"/>
                      <a:r>
                        <a:rPr lang="en-US" sz="2400" dirty="0">
                          <a:solidFill>
                            <a:srgbClr val="800000"/>
                          </a:solidFill>
                        </a:rPr>
                        <a:t>R</a:t>
                      </a:r>
                      <a:r>
                        <a:rPr lang="en-US" sz="2400" baseline="30000" dirty="0">
                          <a:solidFill>
                            <a:srgbClr val="800000"/>
                          </a:solidFill>
                        </a:rPr>
                        <a:t>2 </a:t>
                      </a:r>
                      <a:r>
                        <a:rPr lang="en-US" sz="2400" dirty="0">
                          <a:solidFill>
                            <a:srgbClr val="800000"/>
                          </a:solidFill>
                        </a:rPr>
                        <a:t>– </a:t>
                      </a:r>
                      <a:r>
                        <a:rPr lang="en-US" sz="2400" baseline="30000" dirty="0">
                          <a:solidFill>
                            <a:srgbClr val="800000"/>
                          </a:solidFill>
                        </a:rPr>
                        <a:t> </a:t>
                      </a:r>
                      <a:r>
                        <a:rPr lang="en-US" sz="2000" dirty="0">
                          <a:solidFill>
                            <a:srgbClr val="800000"/>
                          </a:solidFill>
                        </a:rPr>
                        <a:t>Coefficient of Determination</a:t>
                      </a:r>
                      <a:endParaRPr lang="en-US" sz="2400" dirty="0">
                        <a:solidFill>
                          <a:srgbClr val="800000"/>
                        </a:solidFill>
                      </a:endParaRPr>
                    </a:p>
                  </a:txBody>
                  <a:tcPr/>
                </a:tc>
                <a:tc>
                  <a:txBody>
                    <a:bodyPr/>
                    <a:lstStyle/>
                    <a:p>
                      <a:pPr algn="ctr"/>
                      <a:r>
                        <a:rPr lang="en-US" sz="2400" dirty="0">
                          <a:solidFill>
                            <a:srgbClr val="800000"/>
                          </a:solidFill>
                        </a:rPr>
                        <a:t>RMSE – </a:t>
                      </a:r>
                      <a:r>
                        <a:rPr lang="en-US" sz="2000" dirty="0">
                          <a:solidFill>
                            <a:srgbClr val="800000"/>
                          </a:solidFill>
                        </a:rPr>
                        <a:t>Root Mean Squared Error</a:t>
                      </a:r>
                      <a:endParaRPr lang="en-US" sz="2400" dirty="0">
                        <a:solidFill>
                          <a:srgbClr val="800000"/>
                        </a:solidFill>
                      </a:endParaRPr>
                    </a:p>
                  </a:txBody>
                  <a:tcPr/>
                </a:tc>
                <a:extLst>
                  <a:ext uri="{0D108BD9-81ED-4DB2-BD59-A6C34878D82A}">
                    <a16:rowId xmlns:a16="http://schemas.microsoft.com/office/drawing/2014/main" val="1697505377"/>
                  </a:ext>
                </a:extLst>
              </a:tr>
              <a:tr h="812421">
                <a:tc>
                  <a:txBody>
                    <a:bodyPr/>
                    <a:lstStyle/>
                    <a:p>
                      <a:pPr algn="ctr"/>
                      <a:r>
                        <a:rPr lang="en-US" sz="2200" dirty="0">
                          <a:solidFill>
                            <a:srgbClr val="00642D"/>
                          </a:solidFill>
                        </a:rPr>
                        <a:t>Bitcoin</a:t>
                      </a:r>
                    </a:p>
                    <a:p>
                      <a:pPr algn="ctr"/>
                      <a:r>
                        <a:rPr lang="en-US" sz="2200" dirty="0">
                          <a:solidFill>
                            <a:srgbClr val="00642D"/>
                          </a:solidFill>
                        </a:rPr>
                        <a:t>(BTC)</a:t>
                      </a:r>
                    </a:p>
                  </a:txBody>
                  <a:tcPr/>
                </a:tc>
                <a:tc>
                  <a:txBody>
                    <a:bodyPr/>
                    <a:lstStyle/>
                    <a:p>
                      <a:pPr algn="ctr"/>
                      <a:r>
                        <a:rPr lang="en-US" sz="2800" b="0" dirty="0"/>
                        <a:t>0.0033</a:t>
                      </a:r>
                      <a:endParaRPr lang="en-US" sz="2800" b="0" dirty="0">
                        <a:solidFill>
                          <a:schemeClr val="bg1"/>
                        </a:solidFill>
                      </a:endParaRPr>
                    </a:p>
                  </a:txBody>
                  <a:tcPr/>
                </a:tc>
                <a:tc>
                  <a:txBody>
                    <a:bodyPr/>
                    <a:lstStyle/>
                    <a:p>
                      <a:pPr algn="ctr"/>
                      <a:r>
                        <a:rPr lang="en-US" sz="2800" b="0" dirty="0"/>
                        <a:t>0.0421</a:t>
                      </a:r>
                      <a:endParaRPr lang="en-US" sz="2800" b="0" dirty="0">
                        <a:solidFill>
                          <a:schemeClr val="bg1"/>
                        </a:solidFill>
                      </a:endParaRPr>
                    </a:p>
                  </a:txBody>
                  <a:tcPr/>
                </a:tc>
                <a:tc>
                  <a:txBody>
                    <a:bodyPr/>
                    <a:lstStyle/>
                    <a:p>
                      <a:pPr algn="ctr"/>
                      <a:r>
                        <a:rPr lang="en-US" sz="2800" b="0" dirty="0"/>
                        <a:t>0.9307</a:t>
                      </a:r>
                      <a:endParaRPr lang="en-US" sz="2800" b="0" dirty="0">
                        <a:solidFill>
                          <a:schemeClr val="bg1"/>
                        </a:solidFill>
                      </a:endParaRPr>
                    </a:p>
                  </a:txBody>
                  <a:tcPr/>
                </a:tc>
                <a:tc>
                  <a:txBody>
                    <a:bodyPr/>
                    <a:lstStyle/>
                    <a:p>
                      <a:pPr algn="ctr"/>
                      <a:r>
                        <a:rPr lang="en-US" sz="2800" b="0" dirty="0"/>
                        <a:t>0.0576</a:t>
                      </a:r>
                      <a:endParaRPr lang="en-US" sz="2800" b="0" dirty="0">
                        <a:solidFill>
                          <a:schemeClr val="bg1"/>
                        </a:solidFill>
                      </a:endParaRPr>
                    </a:p>
                  </a:txBody>
                  <a:tcPr/>
                </a:tc>
                <a:extLst>
                  <a:ext uri="{0D108BD9-81ED-4DB2-BD59-A6C34878D82A}">
                    <a16:rowId xmlns:a16="http://schemas.microsoft.com/office/drawing/2014/main" val="2418841996"/>
                  </a:ext>
                </a:extLst>
              </a:tr>
              <a:tr h="848906">
                <a:tc>
                  <a:txBody>
                    <a:bodyPr/>
                    <a:lstStyle/>
                    <a:p>
                      <a:pPr algn="ctr"/>
                      <a:r>
                        <a:rPr lang="en-US" sz="2200" dirty="0">
                          <a:solidFill>
                            <a:srgbClr val="00642D"/>
                          </a:solidFill>
                        </a:rPr>
                        <a:t>Dogecoin</a:t>
                      </a:r>
                    </a:p>
                    <a:p>
                      <a:pPr algn="ctr"/>
                      <a:r>
                        <a:rPr lang="en-US" sz="2200" dirty="0">
                          <a:solidFill>
                            <a:srgbClr val="00642D"/>
                          </a:solidFill>
                        </a:rPr>
                        <a:t>(Doge)</a:t>
                      </a:r>
                    </a:p>
                  </a:txBody>
                  <a:tcPr/>
                </a:tc>
                <a:tc>
                  <a:txBody>
                    <a:bodyPr/>
                    <a:lstStyle/>
                    <a:p>
                      <a:pPr algn="ctr"/>
                      <a:r>
                        <a:rPr lang="en-US" sz="2800" b="0" dirty="0"/>
                        <a:t>0.0034</a:t>
                      </a:r>
                      <a:endParaRPr lang="en-US" sz="2800" b="0" dirty="0">
                        <a:solidFill>
                          <a:schemeClr val="bg1"/>
                        </a:solidFill>
                      </a:endParaRPr>
                    </a:p>
                  </a:txBody>
                  <a:tcPr/>
                </a:tc>
                <a:tc>
                  <a:txBody>
                    <a:bodyPr/>
                    <a:lstStyle/>
                    <a:p>
                      <a:pPr algn="ctr"/>
                      <a:r>
                        <a:rPr lang="en-US" sz="2800" b="0" dirty="0"/>
                        <a:t>0.0444</a:t>
                      </a:r>
                      <a:endParaRPr lang="en-US" sz="2800" b="0" dirty="0">
                        <a:solidFill>
                          <a:schemeClr val="bg1"/>
                        </a:solidFill>
                      </a:endParaRPr>
                    </a:p>
                  </a:txBody>
                  <a:tcPr/>
                </a:tc>
                <a:tc>
                  <a:txBody>
                    <a:bodyPr/>
                    <a:lstStyle/>
                    <a:p>
                      <a:pPr algn="ctr"/>
                      <a:r>
                        <a:rPr lang="en-US" sz="2800" b="0" dirty="0"/>
                        <a:t>0.7298</a:t>
                      </a:r>
                      <a:endParaRPr lang="en-US" sz="2800" b="0" dirty="0">
                        <a:solidFill>
                          <a:schemeClr val="bg1"/>
                        </a:solidFill>
                      </a:endParaRPr>
                    </a:p>
                  </a:txBody>
                  <a:tcPr/>
                </a:tc>
                <a:tc>
                  <a:txBody>
                    <a:bodyPr/>
                    <a:lstStyle/>
                    <a:p>
                      <a:pPr algn="ctr"/>
                      <a:r>
                        <a:rPr lang="en-US" sz="2800" b="0" dirty="0"/>
                        <a:t>0.0586</a:t>
                      </a:r>
                      <a:endParaRPr lang="en-US" sz="2800" b="0" dirty="0">
                        <a:solidFill>
                          <a:schemeClr val="bg1"/>
                        </a:solidFill>
                      </a:endParaRPr>
                    </a:p>
                  </a:txBody>
                  <a:tcPr/>
                </a:tc>
                <a:extLst>
                  <a:ext uri="{0D108BD9-81ED-4DB2-BD59-A6C34878D82A}">
                    <a16:rowId xmlns:a16="http://schemas.microsoft.com/office/drawing/2014/main" val="66660427"/>
                  </a:ext>
                </a:extLst>
              </a:tr>
              <a:tr h="812421">
                <a:tc>
                  <a:txBody>
                    <a:bodyPr/>
                    <a:lstStyle/>
                    <a:p>
                      <a:pPr algn="ctr"/>
                      <a:r>
                        <a:rPr lang="en-US" sz="2200" dirty="0">
                          <a:solidFill>
                            <a:srgbClr val="00642D"/>
                          </a:solidFill>
                        </a:rPr>
                        <a:t>Ethereum</a:t>
                      </a:r>
                    </a:p>
                    <a:p>
                      <a:pPr algn="ctr"/>
                      <a:r>
                        <a:rPr lang="en-US" sz="2200" dirty="0">
                          <a:solidFill>
                            <a:srgbClr val="00642D"/>
                          </a:solidFill>
                        </a:rPr>
                        <a:t>(ETH)</a:t>
                      </a:r>
                    </a:p>
                  </a:txBody>
                  <a:tcPr/>
                </a:tc>
                <a:tc>
                  <a:txBody>
                    <a:bodyPr/>
                    <a:lstStyle/>
                    <a:p>
                      <a:pPr algn="ctr"/>
                      <a:r>
                        <a:rPr lang="en-US" sz="2800" b="0" dirty="0"/>
                        <a:t>0.0023</a:t>
                      </a:r>
                      <a:endParaRPr lang="en-US" sz="2800" b="0" dirty="0">
                        <a:solidFill>
                          <a:schemeClr val="bg1"/>
                        </a:solidFill>
                      </a:endParaRPr>
                    </a:p>
                  </a:txBody>
                  <a:tcPr/>
                </a:tc>
                <a:tc>
                  <a:txBody>
                    <a:bodyPr/>
                    <a:lstStyle/>
                    <a:p>
                      <a:pPr algn="ctr"/>
                      <a:r>
                        <a:rPr lang="en-US" sz="2800" b="0" dirty="0"/>
                        <a:t>0.0342</a:t>
                      </a:r>
                      <a:endParaRPr lang="en-US" sz="2800" b="0" dirty="0">
                        <a:solidFill>
                          <a:schemeClr val="bg1"/>
                        </a:solidFill>
                      </a:endParaRPr>
                    </a:p>
                  </a:txBody>
                  <a:tcPr/>
                </a:tc>
                <a:tc>
                  <a:txBody>
                    <a:bodyPr/>
                    <a:lstStyle/>
                    <a:p>
                      <a:pPr algn="ctr"/>
                      <a:r>
                        <a:rPr lang="en-US" sz="2800" b="0" dirty="0"/>
                        <a:t>0.9532</a:t>
                      </a:r>
                      <a:endParaRPr lang="en-US" sz="2800" b="0" dirty="0">
                        <a:solidFill>
                          <a:schemeClr val="bg1"/>
                        </a:solidFill>
                      </a:endParaRPr>
                    </a:p>
                  </a:txBody>
                  <a:tcPr/>
                </a:tc>
                <a:tc>
                  <a:txBody>
                    <a:bodyPr/>
                    <a:lstStyle/>
                    <a:p>
                      <a:pPr algn="ctr"/>
                      <a:r>
                        <a:rPr lang="en-US" sz="2800" b="0" dirty="0"/>
                        <a:t>0.0483</a:t>
                      </a:r>
                      <a:endParaRPr lang="en-US" sz="2800" b="0" dirty="0">
                        <a:solidFill>
                          <a:schemeClr val="bg1"/>
                        </a:solidFill>
                      </a:endParaRPr>
                    </a:p>
                  </a:txBody>
                  <a:tcPr/>
                </a:tc>
                <a:extLst>
                  <a:ext uri="{0D108BD9-81ED-4DB2-BD59-A6C34878D82A}">
                    <a16:rowId xmlns:a16="http://schemas.microsoft.com/office/drawing/2014/main" val="278246535"/>
                  </a:ext>
                </a:extLst>
              </a:tr>
              <a:tr h="812421">
                <a:tc>
                  <a:txBody>
                    <a:bodyPr/>
                    <a:lstStyle/>
                    <a:p>
                      <a:pPr algn="ctr"/>
                      <a:r>
                        <a:rPr lang="en-US" sz="2200" dirty="0">
                          <a:solidFill>
                            <a:srgbClr val="00642D"/>
                          </a:solidFill>
                        </a:rPr>
                        <a:t>Litecoin</a:t>
                      </a:r>
                    </a:p>
                    <a:p>
                      <a:pPr algn="ctr"/>
                      <a:r>
                        <a:rPr lang="en-US" sz="2200" dirty="0">
                          <a:solidFill>
                            <a:srgbClr val="00642D"/>
                          </a:solidFill>
                        </a:rPr>
                        <a:t>(LTC)</a:t>
                      </a:r>
                    </a:p>
                  </a:txBody>
                  <a:tcPr/>
                </a:tc>
                <a:tc>
                  <a:txBody>
                    <a:bodyPr/>
                    <a:lstStyle/>
                    <a:p>
                      <a:pPr algn="ctr"/>
                      <a:r>
                        <a:rPr lang="en-US" sz="2800" b="0" dirty="0"/>
                        <a:t>0.0006</a:t>
                      </a:r>
                      <a:endParaRPr lang="en-US" sz="2800" b="0" dirty="0">
                        <a:solidFill>
                          <a:schemeClr val="bg1"/>
                        </a:solidFill>
                      </a:endParaRPr>
                    </a:p>
                  </a:txBody>
                  <a:tcPr/>
                </a:tc>
                <a:tc>
                  <a:txBody>
                    <a:bodyPr/>
                    <a:lstStyle/>
                    <a:p>
                      <a:pPr algn="ctr"/>
                      <a:r>
                        <a:rPr lang="en-US" sz="2800" b="0" dirty="0"/>
                        <a:t>0.0135</a:t>
                      </a:r>
                      <a:endParaRPr lang="en-US" sz="2800" b="0" dirty="0">
                        <a:solidFill>
                          <a:schemeClr val="bg1"/>
                        </a:solidFill>
                      </a:endParaRPr>
                    </a:p>
                  </a:txBody>
                  <a:tcPr/>
                </a:tc>
                <a:tc>
                  <a:txBody>
                    <a:bodyPr/>
                    <a:lstStyle/>
                    <a:p>
                      <a:pPr algn="ctr"/>
                      <a:r>
                        <a:rPr lang="en-US" sz="2800" b="0" dirty="0"/>
                        <a:t>0.9795</a:t>
                      </a:r>
                      <a:endParaRPr lang="en-US" sz="2800" b="0" dirty="0">
                        <a:solidFill>
                          <a:schemeClr val="bg1"/>
                        </a:solidFill>
                      </a:endParaRPr>
                    </a:p>
                  </a:txBody>
                  <a:tcPr/>
                </a:tc>
                <a:tc>
                  <a:txBody>
                    <a:bodyPr/>
                    <a:lstStyle/>
                    <a:p>
                      <a:pPr algn="ctr"/>
                      <a:r>
                        <a:rPr lang="en-US" sz="2800" b="0" dirty="0"/>
                        <a:t>0.0244</a:t>
                      </a:r>
                      <a:endParaRPr lang="en-US" sz="2800" b="0" dirty="0">
                        <a:solidFill>
                          <a:schemeClr val="bg1"/>
                        </a:solidFill>
                      </a:endParaRPr>
                    </a:p>
                  </a:txBody>
                  <a:tcPr/>
                </a:tc>
                <a:extLst>
                  <a:ext uri="{0D108BD9-81ED-4DB2-BD59-A6C34878D82A}">
                    <a16:rowId xmlns:a16="http://schemas.microsoft.com/office/drawing/2014/main" val="1855517686"/>
                  </a:ext>
                </a:extLst>
              </a:tr>
              <a:tr h="812421">
                <a:tc>
                  <a:txBody>
                    <a:bodyPr/>
                    <a:lstStyle/>
                    <a:p>
                      <a:pPr algn="ctr"/>
                      <a:r>
                        <a:rPr lang="en-US" sz="2200" dirty="0">
                          <a:solidFill>
                            <a:srgbClr val="00642D"/>
                          </a:solidFill>
                        </a:rPr>
                        <a:t>Ripple</a:t>
                      </a:r>
                    </a:p>
                    <a:p>
                      <a:pPr algn="ctr"/>
                      <a:r>
                        <a:rPr lang="en-US" sz="2200" dirty="0">
                          <a:solidFill>
                            <a:srgbClr val="00642D"/>
                          </a:solidFill>
                        </a:rPr>
                        <a:t>(XRP)</a:t>
                      </a:r>
                    </a:p>
                  </a:txBody>
                  <a:tcPr/>
                </a:tc>
                <a:tc>
                  <a:txBody>
                    <a:bodyPr/>
                    <a:lstStyle/>
                    <a:p>
                      <a:pPr algn="ctr"/>
                      <a:r>
                        <a:rPr lang="en-US" sz="2800" b="0" dirty="0"/>
                        <a:t>0.0002</a:t>
                      </a:r>
                      <a:endParaRPr lang="en-US" sz="2800" b="0" dirty="0">
                        <a:solidFill>
                          <a:schemeClr val="bg1"/>
                        </a:solidFill>
                      </a:endParaRPr>
                    </a:p>
                  </a:txBody>
                  <a:tcPr/>
                </a:tc>
                <a:tc>
                  <a:txBody>
                    <a:bodyPr/>
                    <a:lstStyle/>
                    <a:p>
                      <a:pPr algn="ctr"/>
                      <a:r>
                        <a:rPr lang="en-US" sz="2800" b="0" dirty="0"/>
                        <a:t>0.0079</a:t>
                      </a:r>
                      <a:endParaRPr lang="en-US" sz="2800" b="0" dirty="0">
                        <a:solidFill>
                          <a:schemeClr val="bg1"/>
                        </a:solidFill>
                      </a:endParaRPr>
                    </a:p>
                  </a:txBody>
                  <a:tcPr/>
                </a:tc>
                <a:tc>
                  <a:txBody>
                    <a:bodyPr/>
                    <a:lstStyle/>
                    <a:p>
                      <a:pPr algn="ctr"/>
                      <a:r>
                        <a:rPr lang="en-US" sz="2800" b="0" dirty="0"/>
                        <a:t>0.9855</a:t>
                      </a:r>
                      <a:endParaRPr lang="en-US" sz="2800" b="0" dirty="0">
                        <a:solidFill>
                          <a:schemeClr val="bg1"/>
                        </a:solidFill>
                      </a:endParaRPr>
                    </a:p>
                  </a:txBody>
                  <a:tcPr/>
                </a:tc>
                <a:tc>
                  <a:txBody>
                    <a:bodyPr/>
                    <a:lstStyle/>
                    <a:p>
                      <a:pPr algn="ctr"/>
                      <a:r>
                        <a:rPr lang="en-US" sz="2800" b="0" dirty="0"/>
                        <a:t>0.0126</a:t>
                      </a:r>
                      <a:endParaRPr lang="en-US" sz="2800" b="0" dirty="0">
                        <a:solidFill>
                          <a:schemeClr val="bg1"/>
                        </a:solidFill>
                      </a:endParaRPr>
                    </a:p>
                  </a:txBody>
                  <a:tcPr/>
                </a:tc>
                <a:extLst>
                  <a:ext uri="{0D108BD9-81ED-4DB2-BD59-A6C34878D82A}">
                    <a16:rowId xmlns:a16="http://schemas.microsoft.com/office/drawing/2014/main" val="845978339"/>
                  </a:ext>
                </a:extLst>
              </a:tr>
            </a:tbl>
          </a:graphicData>
        </a:graphic>
      </p:graphicFrame>
    </p:spTree>
    <p:extLst>
      <p:ext uri="{BB962C8B-B14F-4D97-AF65-F5344CB8AC3E}">
        <p14:creationId xmlns:p14="http://schemas.microsoft.com/office/powerpoint/2010/main" val="67646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b="1" dirty="0">
                <a:solidFill>
                  <a:schemeClr val="bg2">
                    <a:lumMod val="10000"/>
                    <a:lumOff val="90000"/>
                  </a:schemeClr>
                </a:solidFill>
                <a:effectLst/>
                <a:latin typeface="Calisto MT" panose="02040603050505030304" pitchFamily="18" charset="0"/>
                <a:ea typeface="Calibri" panose="020F0502020204030204" pitchFamily="34" charset="0"/>
              </a:rPr>
              <a:t>Pricing Trends by Weekday</a:t>
            </a:r>
            <a:endParaRPr lang="en-US" b="1" dirty="0">
              <a:solidFill>
                <a:schemeClr val="bg2">
                  <a:lumMod val="10000"/>
                  <a:lumOff val="90000"/>
                </a:schemeClr>
              </a:solidFill>
              <a:latin typeface="Calisto MT" panose="02040603050505030304" pitchFamily="18" charset="0"/>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315686" y="1178390"/>
            <a:ext cx="2887982" cy="4815840"/>
          </a:xfrm>
        </p:spPr>
        <p:txBody>
          <a:bodyPr/>
          <a:lstStyle/>
          <a:p>
            <a:r>
              <a:rPr lang="en-US" dirty="0"/>
              <a:t>Bitcoin (BTC)</a:t>
            </a:r>
          </a:p>
          <a:p>
            <a:endParaRPr lang="en-US" dirty="0"/>
          </a:p>
          <a:p>
            <a:r>
              <a:rPr lang="en-US" dirty="0"/>
              <a:t>Dogecoin (DOGE)</a:t>
            </a:r>
          </a:p>
          <a:p>
            <a:endParaRPr lang="en-US" dirty="0"/>
          </a:p>
          <a:p>
            <a:r>
              <a:rPr lang="en-US" dirty="0"/>
              <a:t>Ethereum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b="1" dirty="0">
                <a:solidFill>
                  <a:srgbClr val="FFC000"/>
                </a:solidFill>
              </a:rPr>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b="1" dirty="0">
                <a:solidFill>
                  <a:srgbClr val="669900"/>
                </a:solidFill>
              </a:rPr>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dirty="0">
                <a:hlinkClick r:id="rId4" tooltip="https://freepngimg.com/png/26073-stock-market-graph-up-photos"/>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455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4A0E28-65CE-AE4C-B8C3-32619B528FB1}"/>
              </a:ext>
            </a:extLst>
          </p:cNvPr>
          <p:cNvSpPr>
            <a:spLocks noGrp="1"/>
          </p:cNvSpPr>
          <p:nvPr>
            <p:ph type="title"/>
          </p:nvPr>
        </p:nvSpPr>
        <p:spPr>
          <a:xfrm>
            <a:off x="1124192" y="350520"/>
            <a:ext cx="6663448" cy="926199"/>
          </a:xfrm>
        </p:spPr>
        <p:txBody>
          <a:bodyPr>
            <a:normAutofit/>
          </a:bodyPr>
          <a:lstStyle/>
          <a:p>
            <a:r>
              <a:rPr lang="en-US" sz="4800" b="1" dirty="0">
                <a:solidFill>
                  <a:srgbClr val="A365D1"/>
                </a:solidFill>
              </a:rPr>
              <a:t>Future Enhancements</a:t>
            </a:r>
          </a:p>
        </p:txBody>
      </p:sp>
      <p:sp>
        <p:nvSpPr>
          <p:cNvPr id="11" name="Text Placeholder 10">
            <a:extLst>
              <a:ext uri="{FF2B5EF4-FFF2-40B4-BE49-F238E27FC236}">
                <a16:creationId xmlns:a16="http://schemas.microsoft.com/office/drawing/2014/main" id="{196B1E9E-7AA7-6C00-4E84-4A04A352E78F}"/>
              </a:ext>
            </a:extLst>
          </p:cNvPr>
          <p:cNvSpPr>
            <a:spLocks noGrp="1"/>
          </p:cNvSpPr>
          <p:nvPr>
            <p:ph type="body" sz="half" idx="2"/>
          </p:nvPr>
        </p:nvSpPr>
        <p:spPr>
          <a:xfrm>
            <a:off x="852835" y="1413879"/>
            <a:ext cx="7605365" cy="4834521"/>
          </a:xfrm>
        </p:spPr>
        <p:txBody>
          <a:bodyPr>
            <a:norm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Link prediction model to AP</a:t>
            </a:r>
            <a:r>
              <a:rPr lang="en-US" altLang="en-US" sz="24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Use Dropout &amp; Early Stopping in Keras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Use other models (RNN, CNN,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Optimize hyperparameters – learning rate, batch si</a:t>
            </a:r>
            <a:r>
              <a:rPr lang="en-US" altLang="en-US" sz="24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Different Loss Function (Mean Absolute Percentage Error)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Try different activation functions (Sigmoid or Tanh)</a:t>
            </a:r>
            <a:endParaRPr kumimoji="0" lang="en-US" altLang="en-US" sz="2400" b="0" i="0" u="none" strike="noStrike" cap="none" normalizeH="0" baseline="0" dirty="0">
              <a:ln>
                <a:noFill/>
              </a:ln>
              <a:solidFill>
                <a:schemeClr val="tx2">
                  <a:lumMod val="90000"/>
                </a:schemeClr>
              </a:solidFill>
              <a:effectLst/>
            </a:endParaRPr>
          </a:p>
          <a:p>
            <a:endParaRPr lang="en-US" dirty="0"/>
          </a:p>
        </p:txBody>
      </p:sp>
      <p:pic>
        <p:nvPicPr>
          <p:cNvPr id="1026" name="Picture 2" descr="Neural-Network Hardware Drives the Latest Machine-Learning Craze |  Electronic Design">
            <a:extLst>
              <a:ext uri="{FF2B5EF4-FFF2-40B4-BE49-F238E27FC236}">
                <a16:creationId xmlns:a16="http://schemas.microsoft.com/office/drawing/2014/main" id="{7856C69F-B2E6-4F8A-7B41-633E5ABCF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430" y="1099185"/>
            <a:ext cx="3971034" cy="22078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3F6494-0D23-3898-74DD-96818005C846}"/>
              </a:ext>
            </a:extLst>
          </p:cNvPr>
          <p:cNvSpPr txBox="1"/>
          <p:nvPr/>
        </p:nvSpPr>
        <p:spPr>
          <a:xfrm>
            <a:off x="7998821" y="3328824"/>
            <a:ext cx="3236252" cy="369332"/>
          </a:xfrm>
          <a:prstGeom prst="rect">
            <a:avLst/>
          </a:prstGeom>
          <a:noFill/>
        </p:spPr>
        <p:txBody>
          <a:bodyPr wrap="square" rtlCol="0">
            <a:spAutoFit/>
          </a:bodyPr>
          <a:lstStyle/>
          <a:p>
            <a:r>
              <a:rPr lang="en-US" sz="900" dirty="0">
                <a:hlinkClick r:id="rId4" tooltip="https://technofaq.org/posts/2020/09/the-fashion-of-the-future-what-will-tech-bring-next/"/>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276063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30268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841085" cy="4626863"/>
          </a:xfrm>
        </p:spPr>
        <p:txBody>
          <a:bodyPr vert="horz" lIns="91440" tIns="45720" rIns="91440" bIns="45720" rtlCol="0" anchor="ctr">
            <a:normAutofit/>
          </a:bodyPr>
          <a:lstStyle/>
          <a:p>
            <a:r>
              <a:rPr lang="en-US" sz="3200" b="1" dirty="0"/>
              <a:t>Cryptocurrency</a:t>
            </a:r>
          </a:p>
          <a:p>
            <a:endParaRPr lang="en-US" sz="3200" b="1" dirty="0"/>
          </a:p>
          <a:p>
            <a:pPr marL="342900" indent="-342900" algn="l">
              <a:buFont typeface="Arial" panose="020B0604020202020204" pitchFamily="34" charset="0"/>
              <a:buChar char="•"/>
            </a:pPr>
            <a:r>
              <a:rPr lang="en-US" sz="2400" dirty="0">
                <a:solidFill>
                  <a:srgbClr val="0070C0"/>
                </a:solidFill>
              </a:rPr>
              <a:t>Growing market</a:t>
            </a:r>
          </a:p>
          <a:p>
            <a:pPr marL="342900" indent="-342900" algn="l">
              <a:buFont typeface="Arial" panose="020B0604020202020204" pitchFamily="34" charset="0"/>
              <a:buChar char="•"/>
            </a:pPr>
            <a:r>
              <a:rPr lang="en-US" sz="2400" dirty="0">
                <a:solidFill>
                  <a:srgbClr val="0070C0"/>
                </a:solidFill>
              </a:rPr>
              <a:t>Much potential/profit</a:t>
            </a:r>
          </a:p>
          <a:p>
            <a:pPr marL="342900" indent="-342900" algn="l">
              <a:buFont typeface="Arial" panose="020B0604020202020204" pitchFamily="34" charset="0"/>
              <a:buChar char="•"/>
            </a:pPr>
            <a:r>
              <a:rPr lang="en-US" sz="2400" dirty="0">
                <a:solidFill>
                  <a:srgbClr val="0070C0"/>
                </a:solidFill>
              </a:rPr>
              <a:t>Volatile &amp; Hard to Predict</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239000" y="2885436"/>
            <a:ext cx="4648200" cy="2633146"/>
          </a:xfrm>
        </p:spPr>
        <p:txBody>
          <a:bodyPr vert="horz" lIns="91440" tIns="45720" rIns="91440" bIns="45720" rtlCol="0" anchor="b">
            <a:normAutofit fontScale="90000"/>
          </a:bodyPr>
          <a:lstStyle/>
          <a:p>
            <a:pPr algn="l">
              <a:lnSpc>
                <a:spcPct val="90000"/>
              </a:lnSpc>
            </a:pPr>
            <a:r>
              <a:rPr lang="en-US" sz="4900" b="1" dirty="0">
                <a:solidFill>
                  <a:srgbClr val="669900"/>
                </a:solidFill>
              </a:rPr>
              <a:t>Five Cryptocurrencies:</a:t>
            </a:r>
            <a:br>
              <a:rPr lang="en-US" sz="4000" dirty="0"/>
            </a:b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908049" y="1103298"/>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146382" y="4938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dirty="0">
              <a:solidFill>
                <a:srgbClr val="0070C0"/>
              </a:solidFill>
              <a:effectLst/>
              <a:latin typeface="+mj-lt"/>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4000" b="1" dirty="0">
                <a:solidFill>
                  <a:schemeClr val="tx2"/>
                </a:solidFill>
                <a:effectLst/>
                <a:latin typeface="+mj-lt"/>
                <a:ea typeface="Calibri" panose="020F0502020204030204" pitchFamily="34" charset="0"/>
                <a:cs typeface="Times New Roman" panose="02020603050405020304" pitchFamily="18" charset="0"/>
              </a:rPr>
              <a:t>Purpose:</a:t>
            </a:r>
          </a:p>
          <a:p>
            <a:pPr marL="457200" marR="0">
              <a:lnSpc>
                <a:spcPts val="1800"/>
              </a:lnSpc>
              <a:spcBef>
                <a:spcPts val="0"/>
              </a:spcBef>
              <a:spcAft>
                <a:spcPts val="0"/>
              </a:spcAft>
            </a:pPr>
            <a:r>
              <a:rPr lang="en-US" sz="4000" b="1" dirty="0">
                <a:solidFill>
                  <a:schemeClr val="tx2"/>
                </a:solidFill>
                <a:effectLst/>
                <a:latin typeface="+mj-lt"/>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800" dirty="0">
              <a:solidFill>
                <a:srgbClr val="0070C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What type of market? </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Is it a good time to invest?</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Is it a good time to sell?  </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Are there any trends that may be relevant?</a:t>
            </a: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890668" y="366150"/>
            <a:ext cx="3905092"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4000" b="1" dirty="0">
                <a:solidFill>
                  <a:schemeClr val="tx2"/>
                </a:solidFill>
                <a:effectLst/>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4000" b="1" dirty="0">
              <a:solidFill>
                <a:schemeClr val="tx2"/>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4000" b="1" dirty="0">
              <a:solidFill>
                <a:schemeClr val="tx2"/>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dirty="0">
                <a:solidFill>
                  <a:srgbClr val="0070C0"/>
                </a:solidFill>
                <a:effectLst/>
              </a:rPr>
              <a:t> API </a:t>
            </a:r>
            <a:r>
              <a:rPr lang="en-US" sz="2400" dirty="0">
                <a:solidFill>
                  <a:srgbClr val="0070C0"/>
                </a:solidFill>
                <a:effectLst/>
              </a:rPr>
              <a:t>R</a:t>
            </a:r>
            <a:r>
              <a:rPr lang="en-US" sz="2400" b="0" i="0" dirty="0">
                <a:solidFill>
                  <a:srgbClr val="0070C0"/>
                </a:solidFill>
                <a:effectLst/>
              </a:rPr>
              <a:t>equests </a:t>
            </a:r>
          </a:p>
          <a:p>
            <a:pPr algn="l">
              <a:buFont typeface="Arial" panose="020B0604020202020204" pitchFamily="34" charset="0"/>
              <a:buChar char="•"/>
            </a:pPr>
            <a:r>
              <a:rPr lang="en-US" sz="2400" b="0" i="0" dirty="0">
                <a:solidFill>
                  <a:srgbClr val="0070C0"/>
                </a:solidFill>
                <a:effectLst/>
              </a:rPr>
              <a:t> Monthly/Daily Time Series (10 YEARS)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6941" y="1264920"/>
            <a:ext cx="6816379" cy="3834213"/>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1452297807"/>
              </p:ext>
            </p:extLst>
          </p:nvPr>
        </p:nvGraphicFramePr>
        <p:xfrm>
          <a:off x="1409346" y="1066619"/>
          <a:ext cx="9362660" cy="5298897"/>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r>
                        <a:rPr lang="en-US" dirty="0">
                          <a:solidFill>
                            <a:srgbClr val="00642D"/>
                          </a:solidFill>
                        </a:rPr>
                        <a:t>Software</a:t>
                      </a:r>
                    </a:p>
                  </a:txBody>
                  <a:tcPr/>
                </a:tc>
                <a:tc>
                  <a:txBody>
                    <a:bodyPr/>
                    <a:lstStyle/>
                    <a:p>
                      <a:pPr algn="ctr"/>
                      <a:r>
                        <a:rPr lang="en-US" dirty="0">
                          <a:solidFill>
                            <a:srgbClr val="00642D"/>
                          </a:solidFill>
                        </a:rPr>
                        <a:t>Languages</a:t>
                      </a:r>
                    </a:p>
                  </a:txBody>
                  <a:tcPr/>
                </a:tc>
                <a:tc>
                  <a:txBody>
                    <a:bodyPr/>
                    <a:lstStyle/>
                    <a:p>
                      <a:pPr algn="ctr"/>
                      <a:r>
                        <a:rPr lang="en-US" dirty="0">
                          <a:solidFill>
                            <a:srgbClr val="00642D"/>
                          </a:solidFill>
                        </a:rPr>
                        <a:t>Libraries</a:t>
                      </a:r>
                    </a:p>
                  </a:txBody>
                  <a:tcPr/>
                </a:tc>
                <a:tc>
                  <a:txBody>
                    <a:bodyPr/>
                    <a:lstStyle/>
                    <a:p>
                      <a:pPr algn="ctr"/>
                      <a:r>
                        <a:rPr lang="en-US" dirty="0">
                          <a:solidFill>
                            <a:srgbClr val="00642D"/>
                          </a:solidFill>
                        </a:rPr>
                        <a:t>Sources</a:t>
                      </a:r>
                    </a:p>
                  </a:txBody>
                  <a:tcPr/>
                </a:tc>
                <a:extLst>
                  <a:ext uri="{0D108BD9-81ED-4DB2-BD59-A6C34878D82A}">
                    <a16:rowId xmlns:a16="http://schemas.microsoft.com/office/drawing/2014/main" val="2009616362"/>
                  </a:ext>
                </a:extLst>
              </a:tr>
              <a:tr h="448467">
                <a:tc>
                  <a:txBody>
                    <a:bodyPr/>
                    <a:lstStyle/>
                    <a:p>
                      <a:pPr algn="ctr"/>
                      <a:r>
                        <a:rPr lang="en-US" dirty="0">
                          <a:solidFill>
                            <a:schemeClr val="bg1"/>
                          </a:solidFill>
                        </a:rPr>
                        <a:t>Visual Studio Code</a:t>
                      </a:r>
                    </a:p>
                  </a:txBody>
                  <a:tcPr/>
                </a:tc>
                <a:tc>
                  <a:txBody>
                    <a:bodyPr/>
                    <a:lstStyle/>
                    <a:p>
                      <a:pPr algn="ctr"/>
                      <a:r>
                        <a:rPr lang="en-US" dirty="0">
                          <a:solidFill>
                            <a:schemeClr val="bg1"/>
                          </a:solidFill>
                        </a:rPr>
                        <a:t>Python</a:t>
                      </a:r>
                    </a:p>
                  </a:txBody>
                  <a:tcPr/>
                </a:tc>
                <a:tc>
                  <a:txBody>
                    <a:bodyPr/>
                    <a:lstStyle/>
                    <a:p>
                      <a:pPr algn="ctr"/>
                      <a:r>
                        <a:rPr lang="en-US" sz="1800" b="0" i="0" kern="1200" dirty="0">
                          <a:solidFill>
                            <a:schemeClr val="dk1"/>
                          </a:solidFill>
                          <a:effectLst/>
                          <a:latin typeface="+mn-lt"/>
                          <a:ea typeface="+mn-ea"/>
                          <a:cs typeface="+mn-cs"/>
                        </a:rPr>
                        <a:t>TensorFlow</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Coinmetrics</a:t>
                      </a:r>
                      <a:endParaRPr lang="en-US"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r>
                        <a:rPr lang="en-US" dirty="0">
                          <a:solidFill>
                            <a:schemeClr val="bg1"/>
                          </a:solidFill>
                        </a:rPr>
                        <a:t>Google </a:t>
                      </a:r>
                      <a:r>
                        <a:rPr lang="en-US" dirty="0" err="1">
                          <a:solidFill>
                            <a:schemeClr val="bg1"/>
                          </a:solidFill>
                        </a:rPr>
                        <a:t>Colab</a:t>
                      </a:r>
                      <a:endParaRPr lang="en-US"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Javascript</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Matplotlib</a:t>
                      </a:r>
                      <a:endParaRPr lang="en-US" dirty="0">
                        <a:solidFill>
                          <a:schemeClr val="bg1"/>
                        </a:solidFill>
                      </a:endParaRPr>
                    </a:p>
                  </a:txBody>
                  <a:tcPr/>
                </a:tc>
                <a:tc>
                  <a:txBody>
                    <a:bodyPr/>
                    <a:lstStyle/>
                    <a:p>
                      <a:pPr algn="ctr"/>
                      <a:r>
                        <a:rPr lang="en-US" dirty="0">
                          <a:solidFill>
                            <a:schemeClr val="bg1"/>
                          </a:solidFill>
                        </a:rPr>
                        <a:t>Investing.com</a:t>
                      </a:r>
                    </a:p>
                  </a:txBody>
                  <a:tcPr/>
                </a:tc>
                <a:extLst>
                  <a:ext uri="{0D108BD9-81ED-4DB2-BD59-A6C34878D82A}">
                    <a16:rowId xmlns:a16="http://schemas.microsoft.com/office/drawing/2014/main" val="2424280642"/>
                  </a:ext>
                </a:extLst>
              </a:tr>
              <a:tr h="448467">
                <a:tc>
                  <a:txBody>
                    <a:bodyPr/>
                    <a:lstStyle/>
                    <a:p>
                      <a:pPr algn="ctr"/>
                      <a:r>
                        <a:rPr lang="en-US" dirty="0" err="1">
                          <a:solidFill>
                            <a:schemeClr val="bg1"/>
                          </a:solidFill>
                        </a:rPr>
                        <a:t>Jupyter</a:t>
                      </a:r>
                      <a:r>
                        <a:rPr lang="en-US" dirty="0">
                          <a:solidFill>
                            <a:schemeClr val="bg1"/>
                          </a:solidFill>
                        </a:rPr>
                        <a:t> Notebook</a:t>
                      </a:r>
                    </a:p>
                  </a:txBody>
                  <a:tcPr/>
                </a:tc>
                <a:tc>
                  <a:txBody>
                    <a:bodyPr/>
                    <a:lstStyle/>
                    <a:p>
                      <a:pPr algn="ctr"/>
                      <a:r>
                        <a:rPr lang="en-US" dirty="0">
                          <a:solidFill>
                            <a:schemeClr val="bg1"/>
                          </a:solidFill>
                        </a:rPr>
                        <a:t>HTML</a:t>
                      </a:r>
                    </a:p>
                  </a:txBody>
                  <a:tcPr/>
                </a:tc>
                <a:tc>
                  <a:txBody>
                    <a:bodyPr/>
                    <a:lstStyle/>
                    <a:p>
                      <a:pPr algn="ctr"/>
                      <a:r>
                        <a:rPr lang="en-US" sz="1800" b="0" i="0" kern="1200" dirty="0">
                          <a:solidFill>
                            <a:schemeClr val="dk1"/>
                          </a:solidFill>
                          <a:effectLst/>
                          <a:latin typeface="+mn-lt"/>
                          <a:ea typeface="+mn-ea"/>
                          <a:cs typeface="+mn-cs"/>
                        </a:rPr>
                        <a:t>glob</a:t>
                      </a:r>
                      <a:endParaRPr lang="en-US" dirty="0">
                        <a:solidFill>
                          <a:schemeClr val="bg1"/>
                        </a:solidFill>
                      </a:endParaRPr>
                    </a:p>
                  </a:txBody>
                  <a:tcPr/>
                </a:tc>
                <a:tc>
                  <a:txBody>
                    <a:bodyPr/>
                    <a:lstStyle/>
                    <a:p>
                      <a:pPr algn="ctr"/>
                      <a:r>
                        <a:rPr lang="en-US" dirty="0">
                          <a:solidFill>
                            <a:schemeClr val="bg1"/>
                          </a:solidFill>
                        </a:rPr>
                        <a:t>Investopedia</a:t>
                      </a:r>
                    </a:p>
                  </a:txBody>
                  <a:tcPr/>
                </a:tc>
                <a:extLst>
                  <a:ext uri="{0D108BD9-81ED-4DB2-BD59-A6C34878D82A}">
                    <a16:rowId xmlns:a16="http://schemas.microsoft.com/office/drawing/2014/main" val="3628490987"/>
                  </a:ext>
                </a:extLst>
              </a:tr>
              <a:tr h="448467">
                <a:tc>
                  <a:txBody>
                    <a:bodyPr/>
                    <a:lstStyle/>
                    <a:p>
                      <a:pPr algn="ctr"/>
                      <a:r>
                        <a:rPr lang="en-US" dirty="0">
                          <a:solidFill>
                            <a:schemeClr val="bg1"/>
                          </a:solidFill>
                        </a:rPr>
                        <a:t>GitHub</a:t>
                      </a:r>
                    </a:p>
                  </a:txBody>
                  <a:tcPr/>
                </a:tc>
                <a:tc>
                  <a:txBody>
                    <a:bodyPr/>
                    <a:lstStyle/>
                    <a:p>
                      <a:pPr algn="ctr"/>
                      <a:r>
                        <a:rPr lang="en-US" dirty="0">
                          <a:solidFill>
                            <a:schemeClr val="bg1"/>
                          </a:solidFill>
                        </a:rPr>
                        <a:t>CSS</a:t>
                      </a:r>
                    </a:p>
                  </a:txBody>
                  <a:tcPr/>
                </a:tc>
                <a:tc>
                  <a:txBody>
                    <a:bodyPr/>
                    <a:lstStyle/>
                    <a:p>
                      <a:pPr algn="ctr"/>
                      <a:r>
                        <a:rPr lang="en-US" sz="1800" b="0" i="0" kern="1200" dirty="0">
                          <a:solidFill>
                            <a:schemeClr val="dk1"/>
                          </a:solidFill>
                          <a:effectLst/>
                          <a:latin typeface="+mn-lt"/>
                          <a:ea typeface="+mn-ea"/>
                          <a:cs typeface="+mn-cs"/>
                        </a:rPr>
                        <a:t>NumPy</a:t>
                      </a:r>
                      <a:endParaRPr lang="en-US" dirty="0">
                        <a:solidFill>
                          <a:schemeClr val="bg1"/>
                        </a:solidFill>
                      </a:endParaRPr>
                    </a:p>
                  </a:txBody>
                  <a:tcPr/>
                </a:tc>
                <a:tc>
                  <a:txBody>
                    <a:bodyPr/>
                    <a:lstStyle/>
                    <a:p>
                      <a:pPr algn="ctr"/>
                      <a:r>
                        <a:rPr lang="en-US" dirty="0">
                          <a:solidFill>
                            <a:schemeClr val="bg1"/>
                          </a:solidFill>
                        </a:rPr>
                        <a:t>Coinbase API</a:t>
                      </a:r>
                    </a:p>
                  </a:txBody>
                  <a:tcPr/>
                </a:tc>
                <a:extLst>
                  <a:ext uri="{0D108BD9-81ED-4DB2-BD59-A6C34878D82A}">
                    <a16:rowId xmlns:a16="http://schemas.microsoft.com/office/drawing/2014/main" val="869746675"/>
                  </a:ext>
                </a:extLst>
              </a:tr>
              <a:tr h="448467">
                <a:tc>
                  <a:txBody>
                    <a:bodyPr/>
                    <a:lstStyle/>
                    <a:p>
                      <a:pPr algn="ctr"/>
                      <a:r>
                        <a:rPr lang="en-US" dirty="0" err="1">
                          <a:solidFill>
                            <a:schemeClr val="bg1"/>
                          </a:solidFill>
                        </a:rPr>
                        <a:t>QuickDBD</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Scikit-learn</a:t>
                      </a:r>
                      <a:endParaRPr lang="en-US" dirty="0">
                        <a:solidFill>
                          <a:schemeClr val="bg1"/>
                        </a:solidFill>
                      </a:endParaRPr>
                    </a:p>
                  </a:txBody>
                  <a:tcPr/>
                </a:tc>
                <a:tc>
                  <a:txBody>
                    <a:bodyPr/>
                    <a:lstStyle/>
                    <a:p>
                      <a:pPr algn="ctr"/>
                      <a:r>
                        <a:rPr lang="en-US" dirty="0">
                          <a:solidFill>
                            <a:schemeClr val="bg1"/>
                          </a:solidFill>
                        </a:rPr>
                        <a:t>Kraken API</a:t>
                      </a:r>
                    </a:p>
                  </a:txBody>
                  <a:tcPr/>
                </a:tc>
                <a:extLst>
                  <a:ext uri="{0D108BD9-81ED-4DB2-BD59-A6C34878D82A}">
                    <a16:rowId xmlns:a16="http://schemas.microsoft.com/office/drawing/2014/main" val="189197037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dirty="0">
                          <a:solidFill>
                            <a:schemeClr val="bg1"/>
                          </a:solidFill>
                        </a:rPr>
                        <a:t>Flask</a:t>
                      </a:r>
                    </a:p>
                  </a:txBody>
                  <a:tcPr/>
                </a:tc>
                <a:tc>
                  <a:txBody>
                    <a:bodyPr/>
                    <a:lstStyle/>
                    <a:p>
                      <a:pPr algn="ctr"/>
                      <a:r>
                        <a:rPr lang="en-US" dirty="0" err="1">
                          <a:solidFill>
                            <a:schemeClr val="bg1"/>
                          </a:solidFill>
                        </a:rPr>
                        <a:t>Coindesk</a:t>
                      </a:r>
                      <a:r>
                        <a:rPr lang="en-US" dirty="0">
                          <a:solidFill>
                            <a:schemeClr val="bg1"/>
                          </a:solidFill>
                        </a:rPr>
                        <a:t> API</a:t>
                      </a:r>
                    </a:p>
                  </a:txBody>
                  <a:tcPr/>
                </a:tc>
                <a:extLst>
                  <a:ext uri="{0D108BD9-81ED-4DB2-BD59-A6C34878D82A}">
                    <a16:rowId xmlns:a16="http://schemas.microsoft.com/office/drawing/2014/main" val="1002181391"/>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Requests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Bootstrap</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Pandas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Keras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DateTime</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1035715" y="148949"/>
            <a:ext cx="10353762" cy="687070"/>
          </a:xfrm>
        </p:spPr>
        <p:txBody>
          <a:bodyPr>
            <a:normAutofit fontScale="90000"/>
          </a:bodyPr>
          <a:lstStyle/>
          <a:p>
            <a:r>
              <a:rPr lang="en-US" b="1" dirty="0">
                <a:solidFill>
                  <a:srgbClr val="FFC000"/>
                </a:solidFill>
              </a:rPr>
              <a:t>Tools &amp; 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429000"/>
            <a:ext cx="5943594" cy="3013363"/>
          </a:xfrm>
        </p:spPr>
        <p:txBody>
          <a:bodyPr vert="horz" lIns="91440" tIns="45720" rIns="91440" bIns="45720" rtlCol="0" anchor="ctr">
            <a:normAutofit lnSpcReduction="10000"/>
          </a:bodyPr>
          <a:lstStyle/>
          <a:p>
            <a:pPr algn="l">
              <a:buFont typeface="Arial" panose="020B0604020202020204" pitchFamily="34" charset="0"/>
              <a:buChar char="•"/>
            </a:pPr>
            <a:r>
              <a:rPr lang="en-US" sz="2000" b="0" i="0" dirty="0">
                <a:solidFill>
                  <a:srgbClr val="0070C0"/>
                </a:solidFill>
                <a:effectLst/>
                <a:latin typeface="-apple-system"/>
              </a:rPr>
              <a:t> Convert CSV to </a:t>
            </a:r>
            <a:r>
              <a:rPr lang="en-US" sz="2000" b="0" i="0" dirty="0" err="1">
                <a:solidFill>
                  <a:srgbClr val="0070C0"/>
                </a:solidFill>
                <a:effectLst/>
                <a:latin typeface="-apple-system"/>
              </a:rPr>
              <a:t>DataFrame</a:t>
            </a:r>
            <a:r>
              <a:rPr lang="en-US" sz="2000" b="0" i="0" dirty="0">
                <a:solidFill>
                  <a:srgbClr val="0070C0"/>
                </a:solidFill>
                <a:effectLst/>
                <a:latin typeface="-apple-system"/>
              </a:rPr>
              <a:t> using Glob</a:t>
            </a:r>
          </a:p>
          <a:p>
            <a:pPr algn="l">
              <a:buFont typeface="Arial" panose="020B0604020202020204" pitchFamily="34" charset="0"/>
              <a:buChar char="•"/>
            </a:pPr>
            <a:r>
              <a:rPr lang="en-US" dirty="0">
                <a:solidFill>
                  <a:srgbClr val="0070C0"/>
                </a:solidFill>
                <a:effectLst/>
                <a:latin typeface="-apple-system"/>
              </a:rPr>
              <a:t> Merge into single </a:t>
            </a:r>
            <a:r>
              <a:rPr lang="en-US" dirty="0" err="1">
                <a:solidFill>
                  <a:srgbClr val="0070C0"/>
                </a:solidFill>
                <a:effectLst/>
                <a:latin typeface="-apple-system"/>
              </a:rPr>
              <a:t>DataFrame</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 Convert </a:t>
            </a:r>
            <a:r>
              <a:rPr lang="en-US" dirty="0" err="1">
                <a:solidFill>
                  <a:srgbClr val="0070C0"/>
                </a:solidFill>
                <a:effectLst/>
                <a:latin typeface="-apple-system"/>
              </a:rPr>
              <a:t>DataTypes</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 Drop </a:t>
            </a:r>
            <a:r>
              <a:rPr lang="en-US" dirty="0" err="1">
                <a:solidFill>
                  <a:srgbClr val="0070C0"/>
                </a:solidFill>
                <a:effectLst/>
                <a:latin typeface="-apple-system"/>
              </a:rPr>
              <a:t>NaN</a:t>
            </a:r>
            <a:r>
              <a:rPr lang="en-US" dirty="0">
                <a:solidFill>
                  <a:srgbClr val="0070C0"/>
                </a:solidFill>
                <a:effectLst/>
                <a:latin typeface="-apple-system"/>
              </a:rPr>
              <a:t> &amp; Duplicates</a:t>
            </a:r>
          </a:p>
          <a:p>
            <a:pPr algn="l">
              <a:buFont typeface="Arial" panose="020B0604020202020204" pitchFamily="34" charset="0"/>
              <a:buChar char="•"/>
            </a:pPr>
            <a:r>
              <a:rPr lang="en-US" dirty="0">
                <a:solidFill>
                  <a:srgbClr val="0070C0"/>
                </a:solidFill>
                <a:effectLst/>
                <a:latin typeface="-apple-system"/>
              </a:rPr>
              <a:t> Export to CSV</a:t>
            </a:r>
          </a:p>
          <a:p>
            <a:pPr algn="l">
              <a:buFont typeface="Arial" panose="020B0604020202020204" pitchFamily="34" charset="0"/>
              <a:buChar char="•"/>
            </a:pPr>
            <a:r>
              <a:rPr lang="en-US" dirty="0">
                <a:solidFill>
                  <a:srgbClr val="0070C0"/>
                </a:solidFill>
                <a:effectLst/>
                <a:latin typeface="-apple-system"/>
              </a:rPr>
              <a:t> Create new </a:t>
            </a:r>
            <a:r>
              <a:rPr lang="en-US" dirty="0" err="1">
                <a:solidFill>
                  <a:srgbClr val="0070C0"/>
                </a:solidFill>
                <a:effectLst/>
                <a:latin typeface="-apple-system"/>
              </a:rPr>
              <a:t>DataFrame</a:t>
            </a:r>
            <a:r>
              <a:rPr lang="en-US" dirty="0">
                <a:solidFill>
                  <a:srgbClr val="0070C0"/>
                </a:solidFill>
                <a:effectLst/>
                <a:latin typeface="-apple-system"/>
              </a:rPr>
              <a:t> w/ selected features</a:t>
            </a:r>
          </a:p>
          <a:p>
            <a:pPr algn="l">
              <a:buFont typeface="Arial" panose="020B0604020202020204" pitchFamily="34" charset="0"/>
              <a:buChar char="•"/>
            </a:pPr>
            <a:r>
              <a:rPr lang="en-US" dirty="0">
                <a:solidFill>
                  <a:srgbClr val="0070C0"/>
                </a:solidFill>
                <a:effectLst/>
                <a:latin typeface="-apple-system"/>
              </a:rPr>
              <a:t> Calculate % Change</a:t>
            </a:r>
            <a:endParaRPr lang="en-US" sz="2000" b="0" i="0" dirty="0">
              <a:solidFill>
                <a:srgbClr val="0070C0"/>
              </a:solidFill>
              <a:effectLst/>
              <a:latin typeface="-apple-system"/>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308511" y="1115568"/>
            <a:ext cx="3256177" cy="4626863"/>
          </a:xfrm>
        </p:spPr>
        <p:txBody>
          <a:bodyPr vert="horz" lIns="91440" tIns="45720" rIns="91440" bIns="45720" rtlCol="0" anchor="ctr">
            <a:normAutofit/>
          </a:bodyPr>
          <a:lstStyle/>
          <a:p>
            <a:r>
              <a:rPr lang="en-US" sz="4000" b="1" dirty="0"/>
              <a:t>Market Type:</a:t>
            </a:r>
          </a:p>
          <a:p>
            <a:endParaRPr lang="en-US" sz="3200" b="1" dirty="0"/>
          </a:p>
          <a:p>
            <a:pPr marL="342900" indent="-342900">
              <a:buFont typeface="Arial" panose="020B0604020202020204" pitchFamily="34" charset="0"/>
              <a:buChar char="•"/>
            </a:pPr>
            <a:r>
              <a:rPr lang="en-US" sz="3200" b="1" dirty="0">
                <a:solidFill>
                  <a:srgbClr val="00B050"/>
                </a:solidFill>
                <a:effectLst/>
                <a:latin typeface="Arial" panose="020B0604020202020204" pitchFamily="34" charset="0"/>
                <a:ea typeface="Calibri" panose="020F0502020204030204" pitchFamily="34" charset="0"/>
              </a:rPr>
              <a:t>Bull</a:t>
            </a:r>
          </a:p>
          <a:p>
            <a:pPr marL="342900" indent="-342900">
              <a:buFont typeface="Arial" panose="020B0604020202020204" pitchFamily="34" charset="0"/>
              <a:buChar char="•"/>
            </a:pPr>
            <a:r>
              <a:rPr lang="en-US" sz="3200" b="1" dirty="0">
                <a:solidFill>
                  <a:srgbClr val="FF0000"/>
                </a:solidFill>
                <a:effectLst/>
                <a:latin typeface="Arial" panose="020B0604020202020204" pitchFamily="34" charset="0"/>
                <a:ea typeface="Calibri" panose="020F0502020204030204" pitchFamily="34" charset="0"/>
              </a:rPr>
              <a:t>Bear</a:t>
            </a:r>
          </a:p>
          <a:p>
            <a:pPr marL="342900" indent="-342900">
              <a:buFont typeface="Arial" panose="020B0604020202020204" pitchFamily="34" charset="0"/>
              <a:buChar char="•"/>
            </a:pPr>
            <a:r>
              <a:rPr lang="en-US" sz="3200" b="1" dirty="0">
                <a:solidFill>
                  <a:srgbClr val="FFC000"/>
                </a:solidFill>
                <a:effectLst/>
                <a:latin typeface="Arial" panose="020B0604020202020204" pitchFamily="34" charset="0"/>
                <a:ea typeface="Calibri" panose="020F0502020204030204" pitchFamily="34" charset="0"/>
              </a:rPr>
              <a:t>Neutral</a:t>
            </a:r>
            <a:endParaRPr lang="en-US" sz="3200" b="1" dirty="0">
              <a:solidFill>
                <a:srgbClr val="FFC000"/>
              </a:solidFill>
            </a:endParaRPr>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b="1" dirty="0">
                <a:solidFill>
                  <a:schemeClr val="bg2">
                    <a:lumMod val="10000"/>
                    <a:lumOff val="90000"/>
                  </a:schemeClr>
                </a:solidFill>
                <a:effectLst/>
                <a:latin typeface="Calisto MT" panose="02040603050505030304" pitchFamily="18" charset="0"/>
                <a:ea typeface="Calibri" panose="020F0502020204030204" pitchFamily="34" charset="0"/>
              </a:rPr>
              <a:t>Defining Code for Market Type</a:t>
            </a:r>
            <a:endParaRPr lang="en-US" b="1" dirty="0">
              <a:solidFill>
                <a:schemeClr val="bg2">
                  <a:lumMod val="10000"/>
                  <a:lumOff val="90000"/>
                </a:schemeClr>
              </a:solidFill>
              <a:latin typeface="Calisto MT" panose="02040603050505030304" pitchFamily="18" charset="0"/>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b="1" dirty="0">
                <a:solidFill>
                  <a:srgbClr val="FF0000"/>
                </a:solidFill>
              </a:rPr>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a:xfrm>
            <a:off x="943435" y="2539093"/>
            <a:ext cx="3300984" cy="3219450"/>
          </a:xfrm>
        </p:spPr>
        <p:txBody>
          <a:bodyPr>
            <a:normAutofit/>
          </a:bodyPr>
          <a:lstStyle/>
          <a:p>
            <a:r>
              <a:rPr lang="en-US" sz="2000" dirty="0"/>
              <a:t>Bitcoin     by over:</a:t>
            </a:r>
          </a:p>
          <a:p>
            <a:r>
              <a:rPr lang="en-US" sz="2000" dirty="0"/>
              <a:t>40% - 3 months</a:t>
            </a:r>
          </a:p>
          <a:p>
            <a:r>
              <a:rPr lang="en-US" sz="2000" dirty="0"/>
              <a:t>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b="1" dirty="0">
                <a:solidFill>
                  <a:srgbClr val="00B050"/>
                </a:solidFill>
              </a:rPr>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r>
              <a:rPr lang="en-US" sz="2000" dirty="0"/>
              <a:t>Bitcoin     by over:</a:t>
            </a:r>
          </a:p>
          <a:p>
            <a:r>
              <a:rPr lang="en-US" sz="2000" dirty="0"/>
              <a:t>70% - 3 months</a:t>
            </a:r>
          </a:p>
          <a:p>
            <a:r>
              <a:rPr lang="en-US" sz="2000" dirty="0"/>
              <a:t>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a:xfrm>
            <a:off x="8097201" y="1885950"/>
            <a:ext cx="3300984" cy="576262"/>
          </a:xfrm>
        </p:spPr>
        <p:txBody>
          <a:bodyPr/>
          <a:lstStyle/>
          <a:p>
            <a:r>
              <a:rPr lang="en-US" b="1" dirty="0">
                <a:solidFill>
                  <a:srgbClr val="FFC000"/>
                </a:solidFill>
              </a:rPr>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lstStyle/>
          <a:p>
            <a:r>
              <a:rPr lang="en-US" sz="2000" dirty="0"/>
              <a:t>Bitcoin stayed within</a:t>
            </a:r>
          </a:p>
          <a:p>
            <a:r>
              <a:rPr lang="en-US" sz="2000" dirty="0"/>
              <a:t>70% range - 3 months</a:t>
            </a:r>
          </a:p>
          <a:p>
            <a:endParaRPr lang="en-US" sz="2000" dirty="0"/>
          </a:p>
          <a:p>
            <a:r>
              <a:rPr lang="en-US" sz="2000" dirty="0"/>
              <a:t>Bitcoin neither increased/decreased more than:</a:t>
            </a:r>
          </a:p>
          <a:p>
            <a:r>
              <a:rPr lang="en-US" sz="2000" dirty="0"/>
              <a:t>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2438392" y="2571750"/>
            <a:ext cx="22860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941422" y="2571750"/>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831499" y="4654731"/>
            <a:ext cx="6766560" cy="923330"/>
          </a:xfrm>
          <a:prstGeom prst="rect">
            <a:avLst/>
          </a:prstGeom>
          <a:noFill/>
          <a:ln>
            <a:solidFill>
              <a:srgbClr val="7030A0"/>
            </a:solidFill>
          </a:ln>
        </p:spPr>
        <p:txBody>
          <a:bodyPr wrap="square" rtlCol="0">
            <a:spAutoFit/>
          </a:bodyPr>
          <a:lstStyle/>
          <a:p>
            <a:r>
              <a:rPr lang="en-US" b="0" i="0" dirty="0">
                <a:solidFill>
                  <a:schemeClr val="tx2"/>
                </a:solidFill>
                <a:effectLst/>
                <a:latin typeface="-apple-system"/>
              </a:rPr>
              <a:t>If selected crypto only shows trend, but Bitcoin does not, then it may indicate project growth or failure but not a true bull market / bear market.</a:t>
            </a:r>
            <a:endParaRPr lang="en-US"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346</TotalTime>
  <Words>1864</Words>
  <Application>Microsoft Office PowerPoint</Application>
  <PresentationFormat>Widescreen</PresentationFormat>
  <Paragraphs>292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Calisto MT</vt:lpstr>
      <vt:lpstr>Söhne</vt:lpstr>
      <vt:lpstr>Wingdings 2</vt:lpstr>
      <vt:lpstr>Slate</vt:lpstr>
      <vt:lpstr>The Omniscient Crypto Oracle</vt:lpstr>
      <vt:lpstr>PowerPoint Presentation</vt:lpstr>
      <vt:lpstr>Five Cryptocurrencies:  Bitcoin (BTC) Dogecoin (DOGE) Litecoin (LTC) Ripple (XRP) Ethereum (ETH) </vt:lpstr>
      <vt:lpstr>PowerPoint Presentation</vt:lpstr>
      <vt:lpstr>PowerPoint Presentation</vt:lpstr>
      <vt:lpstr>Tools &amp; Resources</vt:lpstr>
      <vt:lpstr>PowerPoint Presentation</vt:lpstr>
      <vt:lpstr>PowerPoint Presentation</vt:lpstr>
      <vt:lpstr>Defining Code for Market Type</vt:lpstr>
      <vt:lpstr>PowerPoint Presentation</vt:lpstr>
      <vt:lpstr>Model Metric Evaluations</vt:lpstr>
      <vt:lpstr>Pricing Trends by Weekday</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Bobbi Colhour</cp:lastModifiedBy>
  <cp:revision>10</cp:revision>
  <dcterms:created xsi:type="dcterms:W3CDTF">2023-03-19T20:32:43Z</dcterms:created>
  <dcterms:modified xsi:type="dcterms:W3CDTF">2023-03-20T23:32:19Z</dcterms:modified>
</cp:coreProperties>
</file>