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1"/>
  </p:sldMasterIdLst>
  <p:notesMasterIdLst>
    <p:notesMasterId r:id="rId14"/>
  </p:notesMasterIdLst>
  <p:sldIdLst>
    <p:sldId id="256" r:id="rId2"/>
    <p:sldId id="257" r:id="rId3"/>
    <p:sldId id="258" r:id="rId4"/>
    <p:sldId id="261" r:id="rId5"/>
    <p:sldId id="262" r:id="rId6"/>
    <p:sldId id="266" r:id="rId7"/>
    <p:sldId id="263" r:id="rId8"/>
    <p:sldId id="259" r:id="rId9"/>
    <p:sldId id="260"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2601" autoAdjust="0"/>
  </p:normalViewPr>
  <p:slideViewPr>
    <p:cSldViewPr snapToGrid="0">
      <p:cViewPr varScale="1">
        <p:scale>
          <a:sx n="63" d="100"/>
          <a:sy n="63" d="100"/>
        </p:scale>
        <p:origin x="16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69748-769E-4EB8-880B-F584F94B28ED}" type="datetimeFigureOut">
              <a:rPr lang="en-US" smtClean="0"/>
              <a:t>3/19/2023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2150E-5FD0-4979-B16F-63AB93BFA1A6}" type="slidenum">
              <a:rPr lang="en-US" smtClean="0"/>
              <a:t>‹#›</a:t>
            </a:fld>
            <a:endParaRPr lang="en-US"/>
          </a:p>
        </p:txBody>
      </p:sp>
    </p:spTree>
    <p:extLst>
      <p:ext uri="{BB962C8B-B14F-4D97-AF65-F5344CB8AC3E}">
        <p14:creationId xmlns:p14="http://schemas.microsoft.com/office/powerpoint/2010/main" val="398584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The cryptocurrency market is a center of a lot of activity. It is a growing market with much potential and profit. Data science is used in cryptocurrency to forecast and predict the prices of these digital coins. This science is used to figure out what causes the changes in prices of the coins, and then indicates whether the prices will increase or decrease in the future. By focusing on market capitalization, or the coins' worth, one will predict how well or poorly a cryptocurrency will perform. </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2</a:t>
            </a:fld>
            <a:endParaRPr lang="en-US"/>
          </a:p>
        </p:txBody>
      </p:sp>
    </p:spTree>
    <p:extLst>
      <p:ext uri="{BB962C8B-B14F-4D97-AF65-F5344CB8AC3E}">
        <p14:creationId xmlns:p14="http://schemas.microsoft.com/office/powerpoint/2010/main" val="1055987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11</a:t>
            </a:fld>
            <a:endParaRPr lang="en-US"/>
          </a:p>
        </p:txBody>
      </p:sp>
    </p:spTree>
    <p:extLst>
      <p:ext uri="{BB962C8B-B14F-4D97-AF65-F5344CB8AC3E}">
        <p14:creationId xmlns:p14="http://schemas.microsoft.com/office/powerpoint/2010/main" val="300390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In this project, TABD will be focusing on 5 different cryptocurrencies and their overall performance, specifically: Bitcoin, Dogecoin, Litecoin, Ripple and Ethereum. After running parsed data into specific machine learning algorithms, our goal is obtain predictions whether it is a good time to buy or sell a specific cryptocurrency or not.</a:t>
            </a:r>
          </a:p>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3</a:t>
            </a:fld>
            <a:endParaRPr lang="en-US"/>
          </a:p>
        </p:txBody>
      </p:sp>
    </p:spTree>
    <p:extLst>
      <p:ext uri="{BB962C8B-B14F-4D97-AF65-F5344CB8AC3E}">
        <p14:creationId xmlns:p14="http://schemas.microsoft.com/office/powerpoint/2010/main" val="403373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4</a:t>
            </a:fld>
            <a:endParaRPr lang="en-US"/>
          </a:p>
        </p:txBody>
      </p:sp>
    </p:spTree>
    <p:extLst>
      <p:ext uri="{BB962C8B-B14F-4D97-AF65-F5344CB8AC3E}">
        <p14:creationId xmlns:p14="http://schemas.microsoft.com/office/powerpoint/2010/main" val="791319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0070C0"/>
              </a:solidFill>
              <a:effectLst/>
              <a:latin typeface="Arial" panose="020B0604020202020204" pitchFamily="34" charset="0"/>
              <a:ea typeface="Calibri" panose="020F0502020204030204" pitchFamily="34" charset="0"/>
            </a:endParaRPr>
          </a:p>
          <a:p>
            <a:pPr algn="l">
              <a:buFont typeface="Arial" panose="020B0604020202020204" pitchFamily="34" charset="0"/>
              <a:buChar char="•"/>
            </a:pPr>
            <a:r>
              <a:rPr lang="en-US" b="0" i="0" dirty="0">
                <a:solidFill>
                  <a:srgbClr val="24292F"/>
                </a:solidFill>
                <a:effectLst/>
                <a:latin typeface="-apple-system"/>
              </a:rPr>
              <a:t>API connections were used to get real time data of current crypto price and to evaluate the type of market.</a:t>
            </a:r>
          </a:p>
          <a:p>
            <a:pPr algn="l">
              <a:buFont typeface="Arial" panose="020B0604020202020204" pitchFamily="34" charset="0"/>
              <a:buChar char="•"/>
            </a:pPr>
            <a:r>
              <a:rPr lang="en-US" b="0" i="0" dirty="0">
                <a:solidFill>
                  <a:srgbClr val="24292F"/>
                </a:solidFill>
                <a:effectLst/>
                <a:latin typeface="-apple-system"/>
              </a:rPr>
              <a:t>Ten years data for each cryptocurrency was used for the machine learning module to attempt to predict the price within 60 days of data.</a:t>
            </a:r>
          </a:p>
          <a:p>
            <a:pPr algn="l">
              <a:buFont typeface="Arial" panose="020B0604020202020204" pitchFamily="34" charset="0"/>
              <a:buChar char="•"/>
            </a:pPr>
            <a:r>
              <a:rPr lang="en-US" b="0" i="0" dirty="0">
                <a:solidFill>
                  <a:srgbClr val="24292F"/>
                </a:solidFill>
                <a:effectLst/>
                <a:latin typeface="-apple-system"/>
              </a:rPr>
              <a:t>Two years data was analyzed and averaged by weekday to see if there were any trends for high/low days.</a:t>
            </a:r>
          </a:p>
          <a:p>
            <a:endParaRPr lang="en-US" dirty="0"/>
          </a:p>
          <a:p>
            <a:pPr algn="l"/>
            <a:r>
              <a:rPr lang="en-US" b="1" i="0" dirty="0">
                <a:solidFill>
                  <a:srgbClr val="24292F"/>
                </a:solidFill>
                <a:effectLst/>
                <a:latin typeface="-apple-system"/>
              </a:rPr>
              <a:t>Monthly Data</a:t>
            </a:r>
          </a:p>
          <a:p>
            <a:pPr algn="l"/>
            <a:r>
              <a:rPr lang="en-US" b="0" i="0" u="none" strike="noStrike" dirty="0" err="1">
                <a:solidFill>
                  <a:srgbClr val="24292F"/>
                </a:solidFill>
                <a:effectLst/>
                <a:latin typeface="-apple-system"/>
              </a:rPr>
              <a:t>CoinMetrics</a:t>
            </a:r>
            <a:endParaRPr lang="en-US" b="0" i="0" dirty="0">
              <a:solidFill>
                <a:srgbClr val="24292F"/>
              </a:solidFill>
              <a:effectLst/>
              <a:latin typeface="-apple-system"/>
            </a:endParaRPr>
          </a:p>
          <a:p>
            <a:pPr algn="l"/>
            <a:r>
              <a:rPr lang="en-US" b="1" i="0" dirty="0">
                <a:solidFill>
                  <a:srgbClr val="24292F"/>
                </a:solidFill>
                <a:effectLst/>
                <a:latin typeface="-apple-system"/>
              </a:rPr>
              <a:t>Daily Data</a:t>
            </a:r>
          </a:p>
          <a:p>
            <a:pPr algn="l"/>
            <a:r>
              <a:rPr lang="en-US" b="0" i="0" u="none" strike="noStrike" dirty="0">
                <a:solidFill>
                  <a:srgbClr val="24292F"/>
                </a:solidFill>
                <a:effectLst/>
                <a:latin typeface="-apple-system"/>
              </a:rPr>
              <a:t>Investing.com</a:t>
            </a:r>
            <a:endParaRPr lang="en-US" b="0" i="0" dirty="0">
              <a:solidFill>
                <a:srgbClr val="24292F"/>
              </a:solidFill>
              <a:effectLst/>
              <a:latin typeface="-apple-system"/>
            </a:endParaRPr>
          </a:p>
          <a:p>
            <a:pPr algn="l"/>
            <a:r>
              <a:rPr lang="en-US" b="1" i="0" dirty="0">
                <a:solidFill>
                  <a:srgbClr val="24292F"/>
                </a:solidFill>
                <a:effectLst/>
                <a:latin typeface="-apple-system"/>
              </a:rPr>
              <a:t>Definitions</a:t>
            </a:r>
          </a:p>
          <a:p>
            <a:pPr algn="l"/>
            <a:r>
              <a:rPr lang="en-US" b="0" i="0" u="none" strike="noStrike" dirty="0">
                <a:solidFill>
                  <a:srgbClr val="24292F"/>
                </a:solidFill>
                <a:effectLst/>
                <a:latin typeface="-apple-system"/>
              </a:rPr>
              <a:t>Investopedia</a:t>
            </a:r>
            <a:endParaRPr lang="en-US" b="0" i="0" dirty="0">
              <a:solidFill>
                <a:srgbClr val="24292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5</a:t>
            </a:fld>
            <a:endParaRPr lang="en-US"/>
          </a:p>
        </p:txBody>
      </p:sp>
    </p:spTree>
    <p:extLst>
      <p:ext uri="{BB962C8B-B14F-4D97-AF65-F5344CB8AC3E}">
        <p14:creationId xmlns:p14="http://schemas.microsoft.com/office/powerpoint/2010/main" val="2496513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6</a:t>
            </a:fld>
            <a:endParaRPr lang="en-US"/>
          </a:p>
        </p:txBody>
      </p:sp>
    </p:spTree>
    <p:extLst>
      <p:ext uri="{BB962C8B-B14F-4D97-AF65-F5344CB8AC3E}">
        <p14:creationId xmlns:p14="http://schemas.microsoft.com/office/powerpoint/2010/main" val="209530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dirty="0">
                <a:solidFill>
                  <a:srgbClr val="24292F"/>
                </a:solidFill>
                <a:effectLst/>
                <a:latin typeface="-apple-system"/>
              </a:rPr>
              <a:t>Data Preprocessing</a:t>
            </a:r>
            <a:r>
              <a:rPr lang="en-US" b="0" i="0" dirty="0">
                <a:solidFill>
                  <a:srgbClr val="24292F"/>
                </a:solidFill>
                <a:effectLst/>
                <a:latin typeface="-apple-system"/>
              </a:rPr>
              <a:t>: The collected data will be preprocessed to ensure that it is clean, complete, and ready for training. This will involve removing missing values, normalizing the data, and splitting it into training and testing sets.</a:t>
            </a:r>
          </a:p>
          <a:p>
            <a:endParaRPr lang="en-US" b="0" i="0" dirty="0">
              <a:solidFill>
                <a:srgbClr val="24292F"/>
              </a:solidFill>
              <a:effectLst/>
              <a:latin typeface="-apple-system"/>
            </a:endParaRPr>
          </a:p>
          <a:p>
            <a:endParaRPr lang="en-US" b="0" i="0" dirty="0">
              <a:solidFill>
                <a:srgbClr val="24292F"/>
              </a:solidFill>
              <a:effectLst/>
              <a:latin typeface="-apple-system"/>
            </a:endParaRPr>
          </a:p>
          <a:p>
            <a:r>
              <a:rPr lang="en-US" b="0" i="0" dirty="0">
                <a:solidFill>
                  <a:srgbClr val="24292F"/>
                </a:solidFill>
                <a:effectLst/>
                <a:latin typeface="-apple-system"/>
              </a:rPr>
              <a:t>Part 1 was identifying all the files that I needed to combine. I found a library that I could use to pull the files into a list. The library was glob below is how I used the library to pull all 5 file.</a:t>
            </a:r>
          </a:p>
          <a:p>
            <a:endParaRPr lang="en-US" b="0" i="0" dirty="0">
              <a:solidFill>
                <a:srgbClr val="24292F"/>
              </a:solidFill>
              <a:effectLst/>
              <a:latin typeface="-apple-system"/>
            </a:endParaRPr>
          </a:p>
          <a:p>
            <a:r>
              <a:rPr lang="en-US" b="0" i="0" dirty="0">
                <a:solidFill>
                  <a:srgbClr val="24292F"/>
                </a:solidFill>
                <a:effectLst/>
                <a:latin typeface="-apple-system"/>
              </a:rPr>
              <a:t>Part 2 was to combine all 5 files into one </a:t>
            </a:r>
            <a:r>
              <a:rPr lang="en-US" b="0" i="0" dirty="0" err="1">
                <a:solidFill>
                  <a:srgbClr val="24292F"/>
                </a:solidFill>
                <a:effectLst/>
                <a:latin typeface="-apple-system"/>
              </a:rPr>
              <a:t>DataFrame</a:t>
            </a:r>
            <a:r>
              <a:rPr lang="en-US" b="0" i="0" dirty="0">
                <a:solidFill>
                  <a:srgbClr val="24292F"/>
                </a:solidFill>
                <a:effectLst/>
                <a:latin typeface="-apple-system"/>
              </a:rPr>
              <a:t>. I had a challenge doing this as most of the files had different number of headers. To solve this I needed to pull in the join parameter and set it to inner. This would only bring in columns from every data set that they all had in common.</a:t>
            </a:r>
          </a:p>
          <a:p>
            <a:endParaRPr lang="en-US" b="0" i="0" dirty="0">
              <a:solidFill>
                <a:srgbClr val="24292F"/>
              </a:solidFill>
              <a:effectLst/>
              <a:latin typeface="-apple-system"/>
            </a:endParaRPr>
          </a:p>
          <a:p>
            <a:r>
              <a:rPr lang="en-US" b="0" i="0" dirty="0">
                <a:solidFill>
                  <a:srgbClr val="24292F"/>
                </a:solidFill>
                <a:effectLst/>
                <a:latin typeface="-apple-system"/>
              </a:rPr>
              <a:t>Convert </a:t>
            </a:r>
            <a:r>
              <a:rPr lang="en-US" b="0" i="0" dirty="0" err="1">
                <a:solidFill>
                  <a:srgbClr val="24292F"/>
                </a:solidFill>
                <a:effectLst/>
                <a:latin typeface="-apple-system"/>
              </a:rPr>
              <a:t>DataTypes</a:t>
            </a:r>
            <a:r>
              <a:rPr lang="en-US" b="0" i="0" dirty="0">
                <a:solidFill>
                  <a:srgbClr val="24292F"/>
                </a:solidFill>
                <a:effectLst/>
                <a:latin typeface="-apple-system"/>
              </a:rPr>
              <a:t> –  Object Time to </a:t>
            </a:r>
            <a:r>
              <a:rPr lang="en-US" b="0" i="0" dirty="0" err="1">
                <a:solidFill>
                  <a:srgbClr val="24292F"/>
                </a:solidFill>
                <a:effectLst/>
                <a:latin typeface="-apple-system"/>
              </a:rPr>
              <a:t>DateTime</a:t>
            </a:r>
            <a:r>
              <a:rPr lang="en-US" b="0" i="0" dirty="0">
                <a:solidFill>
                  <a:srgbClr val="24292F"/>
                </a:solidFill>
                <a:effectLst/>
                <a:latin typeface="-apple-system"/>
              </a:rPr>
              <a:t> </a:t>
            </a:r>
          </a:p>
          <a:p>
            <a:r>
              <a:rPr lang="en-US" b="0" i="0" dirty="0">
                <a:solidFill>
                  <a:srgbClr val="24292F"/>
                </a:solidFill>
                <a:effectLst/>
                <a:latin typeface="-apple-system"/>
              </a:rPr>
              <a:t>Drop NAN values</a:t>
            </a:r>
          </a:p>
          <a:p>
            <a:r>
              <a:rPr lang="en-US" b="0" i="0" dirty="0">
                <a:solidFill>
                  <a:srgbClr val="24292F"/>
                </a:solidFill>
                <a:effectLst/>
                <a:latin typeface="-apple-system"/>
              </a:rPr>
              <a:t>Drop duplicates</a:t>
            </a:r>
          </a:p>
          <a:p>
            <a:r>
              <a:rPr lang="en-US" b="0" i="0" dirty="0">
                <a:solidFill>
                  <a:srgbClr val="24292F"/>
                </a:solidFill>
                <a:effectLst/>
                <a:latin typeface="-apple-system"/>
              </a:rPr>
              <a:t>Export to csv</a:t>
            </a:r>
          </a:p>
          <a:p>
            <a:r>
              <a:rPr lang="en-US" b="0" i="0" dirty="0">
                <a:solidFill>
                  <a:srgbClr val="24292F"/>
                </a:solidFill>
                <a:effectLst/>
                <a:latin typeface="-apple-system"/>
              </a:rPr>
              <a:t>Create new DF with only columns needed: Date, Crypto Name, Price</a:t>
            </a:r>
          </a:p>
          <a:p>
            <a:r>
              <a:rPr lang="en-US" b="0" i="0" dirty="0">
                <a:solidFill>
                  <a:srgbClr val="24292F"/>
                </a:solidFill>
                <a:effectLst/>
                <a:latin typeface="-apple-system"/>
              </a:rPr>
              <a:t>Changing Name to symbol</a:t>
            </a:r>
          </a:p>
          <a:p>
            <a:r>
              <a:rPr lang="en-US" b="0" i="0" dirty="0">
                <a:solidFill>
                  <a:srgbClr val="24292F"/>
                </a:solidFill>
                <a:effectLst/>
                <a:latin typeface="-apple-system"/>
              </a:rPr>
              <a:t>Calculate percentage change values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7</a:t>
            </a:fld>
            <a:endParaRPr lang="en-US"/>
          </a:p>
        </p:txBody>
      </p:sp>
    </p:spTree>
    <p:extLst>
      <p:ext uri="{BB962C8B-B14F-4D97-AF65-F5344CB8AC3E}">
        <p14:creationId xmlns:p14="http://schemas.microsoft.com/office/powerpoint/2010/main" val="2074955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70C0"/>
                </a:solidFill>
                <a:effectLst/>
                <a:latin typeface="Arial" panose="020B0604020202020204" pitchFamily="34" charset="0"/>
                <a:ea typeface="Calibri" panose="020F0502020204030204" pitchFamily="34" charset="0"/>
              </a:rPr>
              <a:t>In addition, we will be able to determine which kind of crypto market the data falls under, whether is it a bull, bear, or neutral market.</a:t>
            </a:r>
          </a:p>
          <a:p>
            <a:endParaRPr lang="en-US" sz="1800" dirty="0">
              <a:solidFill>
                <a:srgbClr val="0070C0"/>
              </a:solidFill>
              <a:effectLst/>
              <a:latin typeface="Arial" panose="020B060402020202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2952150E-5FD0-4979-B16F-63AB93BFA1A6}" type="slidenum">
              <a:rPr lang="en-US" smtClean="0"/>
              <a:t>8</a:t>
            </a:fld>
            <a:endParaRPr lang="en-US"/>
          </a:p>
        </p:txBody>
      </p:sp>
    </p:spTree>
    <p:extLst>
      <p:ext uri="{BB962C8B-B14F-4D97-AF65-F5344CB8AC3E}">
        <p14:creationId xmlns:p14="http://schemas.microsoft.com/office/powerpoint/2010/main" val="795997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4292F"/>
                </a:solidFill>
                <a:effectLst/>
                <a:latin typeface="-apple-system"/>
              </a:rPr>
              <a:t>Bull Market Criteria:</a:t>
            </a:r>
          </a:p>
          <a:p>
            <a:pPr algn="l">
              <a:buFont typeface="+mj-lt"/>
              <a:buAutoNum type="arabicPeriod"/>
            </a:pPr>
            <a:r>
              <a:rPr lang="en-US" b="0" i="0" dirty="0">
                <a:solidFill>
                  <a:srgbClr val="24292F"/>
                </a:solidFill>
                <a:effectLst/>
                <a:latin typeface="-apple-system"/>
              </a:rPr>
              <a:t>Has Bitcoin price increased by over 70% in the past 3 months, and 150% in the past 6 months?</a:t>
            </a:r>
          </a:p>
          <a:p>
            <a:pPr algn="l">
              <a:buFont typeface="+mj-lt"/>
              <a:buAutoNum type="arabicPeriod"/>
            </a:pPr>
            <a:r>
              <a:rPr lang="en-US" b="0" i="0" dirty="0">
                <a:solidFill>
                  <a:srgbClr val="24292F"/>
                </a:solidFill>
                <a:effectLst/>
                <a:latin typeface="-apple-system"/>
              </a:rPr>
              <a:t>Has the asset in question increased by over 70% in the past 3 months, and over 200% in the past 6 months?</a:t>
            </a:r>
          </a:p>
          <a:p>
            <a:pPr algn="l"/>
            <a:r>
              <a:rPr lang="en-US" b="1" i="0" dirty="0">
                <a:solidFill>
                  <a:srgbClr val="24292F"/>
                </a:solidFill>
                <a:effectLst/>
                <a:latin typeface="-apple-system"/>
              </a:rPr>
              <a:t>Bear Market Criteria:</a:t>
            </a:r>
          </a:p>
          <a:p>
            <a:pPr algn="l">
              <a:buFont typeface="+mj-lt"/>
              <a:buAutoNum type="arabicPeriod"/>
            </a:pPr>
            <a:r>
              <a:rPr lang="en-US" b="0" i="0" dirty="0">
                <a:solidFill>
                  <a:srgbClr val="24292F"/>
                </a:solidFill>
                <a:effectLst/>
                <a:latin typeface="-apple-system"/>
              </a:rPr>
              <a:t>Has Bitcoin price decreased by over 40% in the past 3 months, and 60% in the past 6 months?</a:t>
            </a:r>
          </a:p>
          <a:p>
            <a:pPr algn="l">
              <a:buFont typeface="+mj-lt"/>
              <a:buAutoNum type="arabicPeriod"/>
            </a:pPr>
            <a:r>
              <a:rPr lang="en-US" b="0" i="0" dirty="0">
                <a:solidFill>
                  <a:srgbClr val="24292F"/>
                </a:solidFill>
                <a:effectLst/>
                <a:latin typeface="-apple-system"/>
              </a:rPr>
              <a:t>Has the asset in question decreased by over 40% in the past 3 months and over 60% in the past 6 months? **For the above, if both 1 and 2, then highly likely bull market / bear market. If only 1, then somewhat likely bull market / bear market. If only 2, then it may indicate project growth or failure but not a true bull market / bear market.</a:t>
            </a:r>
          </a:p>
          <a:p>
            <a:pPr algn="l"/>
            <a:r>
              <a:rPr lang="en-US" b="1" i="0" dirty="0">
                <a:solidFill>
                  <a:srgbClr val="24292F"/>
                </a:solidFill>
                <a:effectLst/>
                <a:latin typeface="-apple-system"/>
              </a:rPr>
              <a:t>Neutral Market Criteria:</a:t>
            </a:r>
          </a:p>
          <a:p>
            <a:pPr algn="l">
              <a:buFont typeface="+mj-lt"/>
              <a:buAutoNum type="arabicPeriod"/>
            </a:pPr>
            <a:r>
              <a:rPr lang="en-US" b="0" i="0" dirty="0">
                <a:solidFill>
                  <a:srgbClr val="24292F"/>
                </a:solidFill>
                <a:effectLst/>
                <a:latin typeface="-apple-system"/>
              </a:rPr>
              <a:t>Has Bitcoin price stayed within a 70% range over the past 3 months, and neither increased or decreased more than 150% in the past 6 months?</a:t>
            </a:r>
          </a:p>
          <a:p>
            <a:pPr algn="l">
              <a:buFont typeface="+mj-lt"/>
              <a:buAutoNum type="arabicPeriod"/>
            </a:pPr>
            <a:r>
              <a:rPr lang="en-US" b="0" i="0" dirty="0">
                <a:solidFill>
                  <a:srgbClr val="24292F"/>
                </a:solidFill>
                <a:effectLst/>
                <a:latin typeface="-apple-system"/>
              </a:rPr>
              <a:t>Has the asset in question stayed within a 70% range over the past 3 month, and neither increased or decreased more than 150% in the past 6 months?</a:t>
            </a:r>
          </a:p>
          <a:p>
            <a:pPr algn="l"/>
            <a:r>
              <a:rPr lang="en-US" b="1" i="0" dirty="0">
                <a:solidFill>
                  <a:srgbClr val="24292F"/>
                </a:solidFill>
                <a:effectLst/>
                <a:latin typeface="-apple-system"/>
              </a:rPr>
              <a:t>Too Difficult To Predict Market Type Criteria:</a:t>
            </a:r>
          </a:p>
          <a:p>
            <a:pPr algn="l"/>
            <a:r>
              <a:rPr lang="en-US" b="0" i="0" dirty="0">
                <a:solidFill>
                  <a:srgbClr val="24292F"/>
                </a:solidFill>
                <a:effectLst/>
                <a:latin typeface="-apple-system"/>
              </a:rPr>
              <a:t>If none of the above are true for bull, bear, or neutral market criteria, then it is too difficult to predict the market type.</a:t>
            </a:r>
          </a:p>
          <a:p>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9</a:t>
            </a:fld>
            <a:endParaRPr lang="en-US"/>
          </a:p>
        </p:txBody>
      </p:sp>
    </p:spTree>
    <p:extLst>
      <p:ext uri="{BB962C8B-B14F-4D97-AF65-F5344CB8AC3E}">
        <p14:creationId xmlns:p14="http://schemas.microsoft.com/office/powerpoint/2010/main" val="2465915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1" dirty="0">
                <a:solidFill>
                  <a:srgbClr val="24292F"/>
                </a:solidFill>
                <a:effectLst/>
                <a:latin typeface="-apple-system"/>
              </a:rPr>
              <a:t>Model Building</a:t>
            </a:r>
            <a:r>
              <a:rPr lang="en-US" b="0" i="0" dirty="0">
                <a:solidFill>
                  <a:srgbClr val="24292F"/>
                </a:solidFill>
                <a:effectLst/>
                <a:latin typeface="-apple-system"/>
              </a:rPr>
              <a:t>: The LSTM model is built using the </a:t>
            </a:r>
            <a:r>
              <a:rPr lang="en-US" b="0" i="0" dirty="0" err="1">
                <a:solidFill>
                  <a:srgbClr val="24292F"/>
                </a:solidFill>
                <a:effectLst/>
                <a:latin typeface="-apple-system"/>
              </a:rPr>
              <a:t>Keras</a:t>
            </a:r>
            <a:r>
              <a:rPr lang="en-US" b="0" i="0" dirty="0">
                <a:solidFill>
                  <a:srgbClr val="24292F"/>
                </a:solidFill>
                <a:effectLst/>
                <a:latin typeface="-apple-system"/>
              </a:rPr>
              <a:t> library in Python. The model architecture includes several LSTM layers followed by a Dense layer. The model is trained on the training data.</a:t>
            </a:r>
          </a:p>
          <a:p>
            <a:pPr lvl="1" algn="l">
              <a:buFont typeface="Arial" panose="020B0604020202020204" pitchFamily="34" charset="0"/>
              <a:buChar char="•"/>
            </a:pPr>
            <a:r>
              <a:rPr lang="en-US" b="0" i="0" dirty="0">
                <a:solidFill>
                  <a:srgbClr val="24292F"/>
                </a:solidFill>
                <a:effectLst/>
                <a:latin typeface="-apple-system"/>
              </a:rPr>
              <a:t>predict cryptocurrency prices takes in historical data, including close prices, and feeds it through a neural network with three LSTM layers, each consisting of 50 neurons with the </a:t>
            </a:r>
            <a:r>
              <a:rPr lang="en-US" b="0" i="0" dirty="0" err="1">
                <a:solidFill>
                  <a:srgbClr val="24292F"/>
                </a:solidFill>
                <a:effectLst/>
                <a:latin typeface="-apple-system"/>
              </a:rPr>
              <a:t>ReLU</a:t>
            </a:r>
            <a:r>
              <a:rPr lang="en-US" b="0" i="0" dirty="0">
                <a:solidFill>
                  <a:srgbClr val="24292F"/>
                </a:solidFill>
                <a:effectLst/>
                <a:latin typeface="-apple-system"/>
              </a:rPr>
              <a:t> activation function. </a:t>
            </a:r>
          </a:p>
          <a:p>
            <a:pPr algn="l">
              <a:buFont typeface="Arial" panose="020B0604020202020204" pitchFamily="34" charset="0"/>
              <a:buChar char="•"/>
            </a:pPr>
            <a:r>
              <a:rPr lang="en-US" b="0" i="1" dirty="0">
                <a:solidFill>
                  <a:srgbClr val="24292F"/>
                </a:solidFill>
                <a:effectLst/>
                <a:latin typeface="-apple-system"/>
              </a:rPr>
              <a:t>Model Evaluation</a:t>
            </a:r>
            <a:r>
              <a:rPr lang="en-US" b="0" i="0" dirty="0">
                <a:solidFill>
                  <a:srgbClr val="24292F"/>
                </a:solidFill>
                <a:effectLst/>
                <a:latin typeface="-apple-system"/>
              </a:rPr>
              <a:t>: The model is evaluated on the testing data using:</a:t>
            </a:r>
          </a:p>
          <a:p>
            <a:pPr lvl="1" algn="l">
              <a:buFont typeface="Arial" panose="020B0604020202020204" pitchFamily="34" charset="0"/>
              <a:buChar char="•"/>
            </a:pPr>
            <a:r>
              <a:rPr lang="en-US" b="0" i="0" dirty="0">
                <a:solidFill>
                  <a:srgbClr val="24292F"/>
                </a:solidFill>
                <a:effectLst/>
                <a:latin typeface="-apple-system"/>
              </a:rPr>
              <a:t>Mean Squared Error (MSE) - measures the average squared difference between the predicted and actual prices. A lower MSE value indicates better model performance.</a:t>
            </a:r>
          </a:p>
          <a:p>
            <a:pPr lvl="1" algn="l">
              <a:buFont typeface="Arial" panose="020B0604020202020204" pitchFamily="34" charset="0"/>
              <a:buChar char="•"/>
            </a:pPr>
            <a:r>
              <a:rPr lang="en-US" b="0" i="0" dirty="0">
                <a:solidFill>
                  <a:srgbClr val="24292F"/>
                </a:solidFill>
                <a:effectLst/>
                <a:latin typeface="-apple-system"/>
              </a:rPr>
              <a:t>Root Mean Squared Error (RMSE)</a:t>
            </a:r>
          </a:p>
          <a:p>
            <a:pPr lvl="1" algn="l">
              <a:buFont typeface="Arial" panose="020B0604020202020204" pitchFamily="34" charset="0"/>
              <a:buChar char="•"/>
            </a:pPr>
            <a:r>
              <a:rPr lang="en-US" b="0" i="0" dirty="0">
                <a:solidFill>
                  <a:srgbClr val="24292F"/>
                </a:solidFill>
                <a:effectLst/>
                <a:latin typeface="-apple-system"/>
              </a:rPr>
              <a:t>coefficient of determination (R^2) metrics. The predicted prices are compared to the actual prices to measure the accuracy of the model.</a:t>
            </a:r>
          </a:p>
          <a:p>
            <a:pPr algn="l">
              <a:buFont typeface="Arial" panose="020B0604020202020204" pitchFamily="34" charset="0"/>
              <a:buChar char="•"/>
            </a:pPr>
            <a:r>
              <a:rPr lang="en-US" b="0" i="1" dirty="0">
                <a:solidFill>
                  <a:srgbClr val="24292F"/>
                </a:solidFill>
                <a:effectLst/>
                <a:latin typeface="-apple-system"/>
              </a:rPr>
              <a:t>Model Prediction</a:t>
            </a:r>
            <a:r>
              <a:rPr lang="en-US" b="0" i="0" dirty="0">
                <a:solidFill>
                  <a:srgbClr val="24292F"/>
                </a:solidFill>
                <a:effectLst/>
                <a:latin typeface="-apple-system"/>
              </a:rPr>
              <a:t>: The trained LSTM model will be used to predict the prices of the five cryptocurrencies for a specific future date range.</a:t>
            </a:r>
          </a:p>
          <a:p>
            <a:endParaRPr lang="en-US" dirty="0"/>
          </a:p>
          <a:p>
            <a:r>
              <a:rPr lang="en-US" b="0" i="0" dirty="0">
                <a:solidFill>
                  <a:srgbClr val="24292F"/>
                </a:solidFill>
                <a:effectLst/>
                <a:latin typeface="-apple-system"/>
              </a:rPr>
              <a:t>Overall, the LSTM model shows promising results in predicting future cryptocurrency prices. However, it is important to note that cryptocurrency prices are highly volatile and unpredictable, and the model's accuracy may vary depending on various factors such as market conditions, news events, and regulatory changes.</a:t>
            </a:r>
            <a:endParaRPr lang="en-US" dirty="0"/>
          </a:p>
        </p:txBody>
      </p:sp>
      <p:sp>
        <p:nvSpPr>
          <p:cNvPr id="4" name="Slide Number Placeholder 3"/>
          <p:cNvSpPr>
            <a:spLocks noGrp="1"/>
          </p:cNvSpPr>
          <p:nvPr>
            <p:ph type="sldNum" sz="quarter" idx="5"/>
          </p:nvPr>
        </p:nvSpPr>
        <p:spPr/>
        <p:txBody>
          <a:bodyPr/>
          <a:lstStyle/>
          <a:p>
            <a:fld id="{2952150E-5FD0-4979-B16F-63AB93BFA1A6}" type="slidenum">
              <a:rPr lang="en-US" smtClean="0"/>
              <a:t>10</a:t>
            </a:fld>
            <a:endParaRPr lang="en-US"/>
          </a:p>
        </p:txBody>
      </p:sp>
    </p:spTree>
    <p:extLst>
      <p:ext uri="{BB962C8B-B14F-4D97-AF65-F5344CB8AC3E}">
        <p14:creationId xmlns:p14="http://schemas.microsoft.com/office/powerpoint/2010/main" val="181181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2109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38268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722543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3803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pPr/>
              <a:t>3/19/2023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25781923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1920124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6969C88-B244-455D-A017-012B25B1ACDD}" type="datetimeFigureOut">
              <a:rPr lang="en-US" smtClean="0"/>
              <a:pPr/>
              <a:t>3/19/2023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7CE569E-9B7C-4CB9-AB80-C0841F922CFF}" type="slidenum">
              <a:rPr lang="en-US" smtClean="0"/>
              <a:pPr/>
              <a:t>‹#›</a:t>
            </a:fld>
            <a:endParaRPr lang="en-US"/>
          </a:p>
        </p:txBody>
      </p:sp>
    </p:spTree>
    <p:extLst>
      <p:ext uri="{BB962C8B-B14F-4D97-AF65-F5344CB8AC3E}">
        <p14:creationId xmlns:p14="http://schemas.microsoft.com/office/powerpoint/2010/main" val="647374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3558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7186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296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969C88-B244-455D-A017-012B25B1ACDD}"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0801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7574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969C88-B244-455D-A017-012B25B1ACDD}"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10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969C88-B244-455D-A017-012B25B1ACDD}"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473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69C88-B244-455D-A017-012B25B1ACDD}"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82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9870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969C88-B244-455D-A017-012B25B1ACDD}"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8995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6969C88-B244-455D-A017-012B25B1ACDD}" type="datetimeFigureOut">
              <a:rPr lang="en-US" smtClean="0"/>
              <a:pPr/>
              <a:t>3/19/2023</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4126344364"/>
      </p:ext>
    </p:extLst>
  </p:cSld>
  <p:clrMap bg1="dk1" tx1="lt1" bg2="dk2" tx2="lt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creativecommons.org/licenses/by/3.0/" TargetMode="External"/><Relationship Id="rId5" Type="http://schemas.openxmlformats.org/officeDocument/2006/relationships/hyperlink" Target="https://scherlund.blogspot.com/2018/01/machine-learning-and-higher-education.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hyperlink" Target="https://creativecommons.org/licenses/by-nc/3.0/" TargetMode="External"/><Relationship Id="rId4" Type="http://schemas.openxmlformats.org/officeDocument/2006/relationships/hyperlink" Target="https://freepngimg.com/png/26073-stock-market-graph-up-phot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8/centralized-or-decentralized-exchange-what-is-the-difference/"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creativecommons.org/licenses/by-nc/3.0/" TargetMode="External"/><Relationship Id="rId5" Type="http://schemas.openxmlformats.org/officeDocument/2006/relationships/hyperlink" Target="https://blog.roboforex.com/blog/2020/07/10/how-to-make-money-on-cryptocurrencies/" TargetMode="Externa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creativecommons.org/licenses/by-nd/3.0/" TargetMode="External"/><Relationship Id="rId5" Type="http://schemas.openxmlformats.org/officeDocument/2006/relationships/hyperlink" Target="https://www.quoteinspector.com/images/bitcoin/cryptocurrency-risk-dice/" TargetMode="Externa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7/08/how-data-analytics-affecting-our-everyday-lives/" TargetMode="Externa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picserver.org/photo/8835/Cleaning.html"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creativecommons.org/licenses/by-nc-sa/3.0/" TargetMode="External"/><Relationship Id="rId5" Type="http://schemas.openxmlformats.org/officeDocument/2006/relationships/hyperlink" Target="https://technofaq.org/posts/2018/07/2018-a-bear-market-for-cryptocoin-holders-find-a-brilliant-solution-below/" TargetMode="Externa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1D8D-6A92-15FB-1176-05F3F70B2E09}"/>
              </a:ext>
            </a:extLst>
          </p:cNvPr>
          <p:cNvSpPr>
            <a:spLocks noGrp="1"/>
          </p:cNvSpPr>
          <p:nvPr>
            <p:ph type="ctrTitle"/>
          </p:nvPr>
        </p:nvSpPr>
        <p:spPr>
          <a:xfrm>
            <a:off x="5369441" y="1233378"/>
            <a:ext cx="5441285" cy="1675335"/>
          </a:xfrm>
        </p:spPr>
        <p:txBody>
          <a:bodyPr>
            <a:normAutofit/>
          </a:bodyPr>
          <a:lstStyle/>
          <a:p>
            <a:pPr>
              <a:lnSpc>
                <a:spcPct val="90000"/>
              </a:lnSpc>
            </a:pPr>
            <a:r>
              <a:rPr lang="en-US" b="1" i="0" dirty="0">
                <a:effectLst/>
                <a:latin typeface="-apple-system"/>
              </a:rPr>
              <a:t>The Omniscient Crypto Oracle</a:t>
            </a:r>
            <a:endParaRPr lang="en-US" dirty="0"/>
          </a:p>
        </p:txBody>
      </p:sp>
      <p:sp>
        <p:nvSpPr>
          <p:cNvPr id="3" name="Subtitle 2">
            <a:extLst>
              <a:ext uri="{FF2B5EF4-FFF2-40B4-BE49-F238E27FC236}">
                <a16:creationId xmlns:a16="http://schemas.microsoft.com/office/drawing/2014/main" id="{97AF58AE-EC88-7F89-F1DD-A241C4FB534C}"/>
              </a:ext>
            </a:extLst>
          </p:cNvPr>
          <p:cNvSpPr>
            <a:spLocks noGrp="1"/>
          </p:cNvSpPr>
          <p:nvPr>
            <p:ph type="subTitle" idx="1"/>
          </p:nvPr>
        </p:nvSpPr>
        <p:spPr>
          <a:xfrm>
            <a:off x="5369440" y="3079698"/>
            <a:ext cx="5441286" cy="592661"/>
          </a:xfrm>
        </p:spPr>
        <p:txBody>
          <a:bodyPr>
            <a:normAutofit/>
          </a:bodyPr>
          <a:lstStyle/>
          <a:p>
            <a:r>
              <a:rPr lang="en-US" dirty="0">
                <a:solidFill>
                  <a:schemeClr val="tx2"/>
                </a:solidFill>
              </a:rPr>
              <a:t>Crypto Data and Predictor</a:t>
            </a:r>
          </a:p>
        </p:txBody>
      </p:sp>
      <p:pic>
        <p:nvPicPr>
          <p:cNvPr id="5" name="Picture 4">
            <a:extLst>
              <a:ext uri="{FF2B5EF4-FFF2-40B4-BE49-F238E27FC236}">
                <a16:creationId xmlns:a16="http://schemas.microsoft.com/office/drawing/2014/main" id="{574D9329-19E6-1C4C-EBDB-5CB1CFCB5647}"/>
              </a:ext>
            </a:extLst>
          </p:cNvPr>
          <p:cNvPicPr>
            <a:picLocks noChangeAspect="1"/>
          </p:cNvPicPr>
          <p:nvPr/>
        </p:nvPicPr>
        <p:blipFill rotWithShape="1">
          <a:blip r:embed="rId3">
            <a:extLst>
              <a:ext uri="{28A0092B-C50C-407E-A947-70E740481C1C}">
                <a14:useLocalDpi xmlns:a14="http://schemas.microsoft.com/office/drawing/2010/main" val="0"/>
              </a:ext>
            </a:extLst>
          </a:blip>
          <a:srcRect l="9783" r="10983" b="1"/>
          <a:stretch/>
        </p:blipFill>
        <p:spPr>
          <a:xfrm>
            <a:off x="1009099" y="938965"/>
            <a:ext cx="3551912" cy="2733394"/>
          </a:xfrm>
          <a:prstGeom prst="rect">
            <a:avLst/>
          </a:prstGeom>
        </p:spPr>
      </p:pic>
      <p:sp>
        <p:nvSpPr>
          <p:cNvPr id="6" name="Subtitle 2">
            <a:extLst>
              <a:ext uri="{FF2B5EF4-FFF2-40B4-BE49-F238E27FC236}">
                <a16:creationId xmlns:a16="http://schemas.microsoft.com/office/drawing/2014/main" id="{28DE3D15-DCBA-4214-FA6E-FF47A9DAAC16}"/>
              </a:ext>
            </a:extLst>
          </p:cNvPr>
          <p:cNvSpPr txBox="1">
            <a:spLocks/>
          </p:cNvSpPr>
          <p:nvPr/>
        </p:nvSpPr>
        <p:spPr>
          <a:xfrm>
            <a:off x="-71846" y="3997136"/>
            <a:ext cx="5441286" cy="1675335"/>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r>
              <a:rPr lang="en-US" dirty="0">
                <a:solidFill>
                  <a:schemeClr val="tx2"/>
                </a:solidFill>
              </a:rPr>
              <a:t>Team:</a:t>
            </a:r>
          </a:p>
          <a:p>
            <a:pPr>
              <a:buFont typeface="Arial" panose="020B0604020202020204" pitchFamily="34" charset="0"/>
              <a:buChar char="•"/>
            </a:pPr>
            <a:r>
              <a:rPr lang="en-US" b="0" i="0" dirty="0">
                <a:solidFill>
                  <a:schemeClr val="tx2"/>
                </a:solidFill>
                <a:effectLst/>
                <a:latin typeface="-apple-system"/>
              </a:rPr>
              <a:t>Tyler Fallon</a:t>
            </a:r>
          </a:p>
          <a:p>
            <a:pPr>
              <a:buFont typeface="Arial" panose="020B0604020202020204" pitchFamily="34" charset="0"/>
              <a:buChar char="•"/>
            </a:pPr>
            <a:r>
              <a:rPr lang="en-US" b="0" i="0" dirty="0">
                <a:solidFill>
                  <a:schemeClr val="tx2"/>
                </a:solidFill>
                <a:effectLst/>
                <a:latin typeface="-apple-system"/>
              </a:rPr>
              <a:t>Aaron </a:t>
            </a:r>
            <a:r>
              <a:rPr lang="en-US" b="0" i="0" dirty="0" err="1">
                <a:solidFill>
                  <a:schemeClr val="tx2"/>
                </a:solidFill>
                <a:effectLst/>
                <a:latin typeface="-apple-system"/>
              </a:rPr>
              <a:t>Horneman</a:t>
            </a:r>
            <a:endParaRPr lang="en-US" b="0" i="0" dirty="0">
              <a:solidFill>
                <a:schemeClr val="tx2"/>
              </a:solidFill>
              <a:effectLst/>
              <a:latin typeface="-apple-system"/>
            </a:endParaRPr>
          </a:p>
          <a:p>
            <a:pPr>
              <a:buFont typeface="Arial" panose="020B0604020202020204" pitchFamily="34" charset="0"/>
              <a:buChar char="•"/>
            </a:pPr>
            <a:r>
              <a:rPr lang="en-US" b="0" i="0" dirty="0">
                <a:solidFill>
                  <a:schemeClr val="tx2"/>
                </a:solidFill>
                <a:effectLst/>
                <a:latin typeface="-apple-system"/>
              </a:rPr>
              <a:t>Bobbi Colhour</a:t>
            </a:r>
          </a:p>
          <a:p>
            <a:pPr>
              <a:buFont typeface="Arial" panose="020B0604020202020204" pitchFamily="34" charset="0"/>
              <a:buChar char="•"/>
            </a:pPr>
            <a:r>
              <a:rPr lang="en-US" b="0" i="0" dirty="0">
                <a:solidFill>
                  <a:schemeClr val="tx2"/>
                </a:solidFill>
                <a:effectLst/>
                <a:latin typeface="-apple-system"/>
              </a:rPr>
              <a:t>David Oliver</a:t>
            </a:r>
          </a:p>
        </p:txBody>
      </p:sp>
    </p:spTree>
    <p:extLst>
      <p:ext uri="{BB962C8B-B14F-4D97-AF65-F5344CB8AC3E}">
        <p14:creationId xmlns:p14="http://schemas.microsoft.com/office/powerpoint/2010/main" val="3360883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6025020" y="212353"/>
            <a:ext cx="5882640"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lumMod val="90000"/>
                  </a:schemeClr>
                </a:solidFill>
                <a:effectLst/>
                <a:latin typeface="Arial" panose="020B0604020202020204" pitchFamily="34" charset="0"/>
                <a:ea typeface="Calibri" panose="020F0502020204030204" pitchFamily="34" charset="0"/>
                <a:cs typeface="Times New Roman" panose="02020603050405020304" pitchFamily="18" charset="0"/>
              </a:rPr>
              <a:t>Machine Learning:</a:t>
            </a:r>
          </a:p>
          <a:p>
            <a:pPr marL="457200" marR="0" algn="l">
              <a:lnSpc>
                <a:spcPts val="1800"/>
              </a:lnSpc>
              <a:spcBef>
                <a:spcPts val="0"/>
              </a:spcBef>
              <a:spcAft>
                <a:spcPts val="0"/>
              </a:spcAft>
            </a:pPr>
            <a:endParaRPr lang="en-US" sz="30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b="0" i="0" dirty="0">
                <a:solidFill>
                  <a:srgbClr val="0070C0"/>
                </a:solidFill>
                <a:effectLst/>
                <a:latin typeface="-apple-system"/>
              </a:rPr>
              <a:t>Long Short-Term Memory (LSTM) model</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Metrics:</a:t>
            </a:r>
          </a:p>
          <a:p>
            <a:pPr marL="457200" marR="0" algn="l">
              <a:lnSpc>
                <a:spcPts val="1800"/>
              </a:lnSpc>
              <a:spcBef>
                <a:spcPts val="0"/>
              </a:spcBef>
              <a:spcAft>
                <a:spcPts val="0"/>
              </a:spcAft>
            </a:pPr>
            <a:r>
              <a:rPr lang="en-US" sz="2400" b="0" i="0" dirty="0">
                <a:solidFill>
                  <a:srgbClr val="0070C0"/>
                </a:solidFill>
                <a:effectLst/>
                <a:latin typeface="-apple-system"/>
              </a:rPr>
              <a:t> </a:t>
            </a:r>
          </a:p>
          <a:p>
            <a:pPr marL="457200" marR="0" algn="l">
              <a:lnSpc>
                <a:spcPts val="1800"/>
              </a:lnSpc>
              <a:spcBef>
                <a:spcPts val="0"/>
              </a:spcBef>
              <a:spcAft>
                <a:spcPts val="0"/>
              </a:spcAft>
            </a:pPr>
            <a:r>
              <a:rPr lang="en-US" sz="2400" dirty="0">
                <a:solidFill>
                  <a:srgbClr val="0070C0"/>
                </a:solidFill>
                <a:effectLst/>
                <a:latin typeface="-apple-system"/>
              </a:rPr>
              <a:t>	</a:t>
            </a:r>
            <a:r>
              <a:rPr lang="en-US" sz="2400" b="0" i="0" dirty="0">
                <a:solidFill>
                  <a:srgbClr val="0070C0"/>
                </a:solidFill>
                <a:effectLst/>
                <a:latin typeface="-apple-system"/>
              </a:rPr>
              <a:t>Mean Squared Error (MSE)</a:t>
            </a:r>
          </a:p>
          <a:p>
            <a:pPr marL="457200" marR="0" algn="l">
              <a:lnSpc>
                <a:spcPts val="1800"/>
              </a:lnSpc>
              <a:spcBef>
                <a:spcPts val="0"/>
              </a:spcBef>
              <a:spcAft>
                <a:spcPts val="0"/>
              </a:spcAft>
            </a:pPr>
            <a:endParaRPr lang="en-US" sz="2400" b="0" i="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Root Mean Squared Error (RMSE)</a:t>
            </a:r>
          </a:p>
          <a:p>
            <a:pPr marL="457200" marR="0" algn="l">
              <a:lnSpc>
                <a:spcPts val="1800"/>
              </a:lnSpc>
              <a:spcBef>
                <a:spcPts val="0"/>
              </a:spcBef>
              <a:spcAft>
                <a:spcPts val="0"/>
              </a:spcAft>
            </a:pPr>
            <a:endParaRPr lang="en-US" sz="2400" dirty="0">
              <a:solidFill>
                <a:srgbClr val="0070C0"/>
              </a:solidFill>
              <a:effectLst/>
              <a:latin typeface="-apple-system"/>
            </a:endParaRPr>
          </a:p>
          <a:p>
            <a:pPr marL="457200" marR="0" algn="l">
              <a:lnSpc>
                <a:spcPts val="1800"/>
              </a:lnSpc>
              <a:spcBef>
                <a:spcPts val="0"/>
              </a:spcBef>
              <a:spcAft>
                <a:spcPts val="0"/>
              </a:spcAft>
            </a:pPr>
            <a:r>
              <a:rPr lang="en-US" sz="2400" b="0" i="0" dirty="0">
                <a:solidFill>
                  <a:srgbClr val="0070C0"/>
                </a:solidFill>
                <a:effectLst/>
                <a:latin typeface="-apple-system"/>
              </a:rPr>
              <a:t>	 </a:t>
            </a:r>
            <a:r>
              <a:rPr lang="en-US" sz="2400" dirty="0">
                <a:solidFill>
                  <a:srgbClr val="0070C0"/>
                </a:solidFill>
                <a:effectLst/>
                <a:latin typeface="-apple-system"/>
              </a:rPr>
              <a:t>C</a:t>
            </a:r>
            <a:r>
              <a:rPr lang="en-US" sz="2400" b="0" i="0" dirty="0">
                <a:solidFill>
                  <a:srgbClr val="0070C0"/>
                </a:solidFill>
                <a:effectLst/>
                <a:latin typeface="-apple-system"/>
              </a:rPr>
              <a:t>oefficient of determination (R^2)</a:t>
            </a: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p>
          <a:p>
            <a:pPr marL="457200" marR="0" algn="l">
              <a:lnSpc>
                <a:spcPts val="1800"/>
              </a:lnSpc>
              <a:spcBef>
                <a:spcPts val="0"/>
              </a:spcBef>
              <a:spcAft>
                <a:spcPts val="0"/>
              </a:spcAft>
            </a:pPr>
            <a:endPar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Model Prediction - Training</a:t>
            </a:r>
          </a:p>
        </p:txBody>
      </p:sp>
      <p:pic>
        <p:nvPicPr>
          <p:cNvPr id="9" name="Picture 8">
            <a:extLst>
              <a:ext uri="{FF2B5EF4-FFF2-40B4-BE49-F238E27FC236}">
                <a16:creationId xmlns:a16="http://schemas.microsoft.com/office/drawing/2014/main" id="{3DACED27-977B-34DD-30C7-FC471F5CDA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9600" y="731518"/>
            <a:ext cx="4950601" cy="4950601"/>
          </a:xfrm>
          <a:prstGeom prst="rect">
            <a:avLst/>
          </a:prstGeom>
        </p:spPr>
      </p:pic>
      <p:sp>
        <p:nvSpPr>
          <p:cNvPr id="11" name="TextBox 10">
            <a:extLst>
              <a:ext uri="{FF2B5EF4-FFF2-40B4-BE49-F238E27FC236}">
                <a16:creationId xmlns:a16="http://schemas.microsoft.com/office/drawing/2014/main" id="{4B7D8419-1294-42BA-13E3-045649D66F71}"/>
              </a:ext>
            </a:extLst>
          </p:cNvPr>
          <p:cNvSpPr txBox="1"/>
          <p:nvPr/>
        </p:nvSpPr>
        <p:spPr>
          <a:xfrm>
            <a:off x="2817000" y="7072200"/>
            <a:ext cx="4147680" cy="230832"/>
          </a:xfrm>
          <a:prstGeom prst="rect">
            <a:avLst/>
          </a:prstGeom>
          <a:noFill/>
        </p:spPr>
        <p:txBody>
          <a:bodyPr wrap="square" rtlCol="0">
            <a:spAutoFit/>
          </a:bodyPr>
          <a:lstStyle/>
          <a:p>
            <a:r>
              <a:rPr lang="en-US" sz="900">
                <a:hlinkClick r:id="rId5" tooltip="https://scherlund.blogspot.com/2018/01/machine-learning-and-higher-education.html"/>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248685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a:xfrm>
            <a:off x="919119" y="0"/>
            <a:ext cx="10353762" cy="970450"/>
          </a:xfrm>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Pricing Trends by Weekday</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a:xfrm>
            <a:off x="654716" y="1178390"/>
            <a:ext cx="2548952" cy="4815840"/>
          </a:xfrm>
        </p:spPr>
        <p:txBody>
          <a:bodyPr/>
          <a:lstStyle/>
          <a:p>
            <a:r>
              <a:rPr lang="en-US" dirty="0"/>
              <a:t>Bitcoin (BTC)</a:t>
            </a:r>
          </a:p>
          <a:p>
            <a:endParaRPr lang="en-US" dirty="0"/>
          </a:p>
          <a:p>
            <a:r>
              <a:rPr lang="en-US" dirty="0"/>
              <a:t>Dogecoin (Doge)</a:t>
            </a:r>
          </a:p>
          <a:p>
            <a:endParaRPr lang="en-US" dirty="0"/>
          </a:p>
          <a:p>
            <a:r>
              <a:rPr lang="en-US" dirty="0" err="1"/>
              <a:t>Etherium</a:t>
            </a:r>
            <a:r>
              <a:rPr lang="en-US" dirty="0"/>
              <a:t> (ETH)</a:t>
            </a:r>
          </a:p>
          <a:p>
            <a:endParaRPr lang="en-US" dirty="0"/>
          </a:p>
          <a:p>
            <a:r>
              <a:rPr lang="en-US" dirty="0"/>
              <a:t>Litecoin (LTC)</a:t>
            </a:r>
          </a:p>
          <a:p>
            <a:endParaRPr lang="en-US" dirty="0"/>
          </a:p>
          <a:p>
            <a:r>
              <a:rPr lang="en-US" dirty="0"/>
              <a:t>Ripple (XRP)</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quarter" idx="3"/>
          </p:nvPr>
        </p:nvSpPr>
        <p:spPr>
          <a:xfrm>
            <a:off x="3705878" y="792480"/>
            <a:ext cx="2548952" cy="5273040"/>
          </a:xfrm>
        </p:spPr>
        <p:txBody>
          <a:bodyPr>
            <a:normAutofit/>
          </a:bodyPr>
          <a:lstStyle/>
          <a:p>
            <a:pPr algn="l"/>
            <a:r>
              <a:rPr lang="en-US" sz="2400" dirty="0"/>
              <a:t>Low: </a:t>
            </a:r>
          </a:p>
          <a:p>
            <a:pPr algn="l"/>
            <a:r>
              <a:rPr lang="en-US" sz="2400" dirty="0">
                <a:solidFill>
                  <a:srgbClr val="0070C0"/>
                </a:solidFill>
              </a:rPr>
              <a:t>Tues &amp; Fri</a:t>
            </a:r>
          </a:p>
          <a:p>
            <a:pPr algn="l"/>
            <a:endParaRPr lang="en-US" sz="2400" dirty="0">
              <a:solidFill>
                <a:srgbClr val="0070C0"/>
              </a:solidFill>
            </a:endParaRPr>
          </a:p>
          <a:p>
            <a:pPr algn="l"/>
            <a:r>
              <a:rPr lang="en-US" sz="2400" dirty="0">
                <a:solidFill>
                  <a:srgbClr val="0070C0"/>
                </a:solidFill>
              </a:rPr>
              <a:t>Tues &amp; Thurs</a:t>
            </a:r>
          </a:p>
          <a:p>
            <a:pPr algn="l"/>
            <a:endParaRPr lang="en-US" sz="2400" dirty="0">
              <a:solidFill>
                <a:srgbClr val="0070C0"/>
              </a:solidFill>
            </a:endParaRPr>
          </a:p>
          <a:p>
            <a:pPr algn="l"/>
            <a:r>
              <a:rPr lang="en-US" sz="2400" dirty="0">
                <a:solidFill>
                  <a:srgbClr val="0070C0"/>
                </a:solidFill>
              </a:rPr>
              <a:t>Friday</a:t>
            </a:r>
          </a:p>
          <a:p>
            <a:pPr algn="l"/>
            <a:endParaRPr lang="en-US" sz="2400" dirty="0">
              <a:solidFill>
                <a:srgbClr val="0070C0"/>
              </a:solidFill>
            </a:endParaRPr>
          </a:p>
          <a:p>
            <a:pPr algn="l"/>
            <a:r>
              <a:rPr lang="en-US" sz="2400" dirty="0">
                <a:solidFill>
                  <a:srgbClr val="0070C0"/>
                </a:solidFill>
              </a:rPr>
              <a:t>Mon &amp; Thurs</a:t>
            </a:r>
          </a:p>
          <a:p>
            <a:pPr algn="l"/>
            <a:endParaRPr lang="en-US" sz="2400" dirty="0">
              <a:solidFill>
                <a:srgbClr val="0070C0"/>
              </a:solidFill>
            </a:endParaRPr>
          </a:p>
          <a:p>
            <a:pPr algn="l"/>
            <a:r>
              <a:rPr lang="en-US" sz="2400" dirty="0">
                <a:solidFill>
                  <a:srgbClr val="0070C0"/>
                </a:solidFill>
              </a:rPr>
              <a:t>Mon &amp; Thurs</a:t>
            </a:r>
          </a:p>
        </p:txBody>
      </p:sp>
      <p:sp>
        <p:nvSpPr>
          <p:cNvPr id="24" name="Text Placeholder 3">
            <a:extLst>
              <a:ext uri="{FF2B5EF4-FFF2-40B4-BE49-F238E27FC236}">
                <a16:creationId xmlns:a16="http://schemas.microsoft.com/office/drawing/2014/main" id="{8CE98BC4-065F-F4C2-43F1-8259411A2773}"/>
              </a:ext>
            </a:extLst>
          </p:cNvPr>
          <p:cNvSpPr txBox="1">
            <a:spLocks/>
          </p:cNvSpPr>
          <p:nvPr/>
        </p:nvSpPr>
        <p:spPr>
          <a:xfrm>
            <a:off x="5990427" y="970450"/>
            <a:ext cx="2548952" cy="5304982"/>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l"/>
            <a:r>
              <a:rPr lang="en-US" sz="2400" dirty="0"/>
              <a:t>High</a:t>
            </a: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&amp; Fri</a:t>
            </a:r>
          </a:p>
          <a:p>
            <a:pPr algn="l"/>
            <a:endParaRPr lang="en-US" sz="2400" dirty="0">
              <a:solidFill>
                <a:srgbClr val="0070C0"/>
              </a:solidFill>
            </a:endParaRPr>
          </a:p>
          <a:p>
            <a:pPr algn="l"/>
            <a:r>
              <a:rPr lang="en-US" sz="2400" dirty="0">
                <a:solidFill>
                  <a:srgbClr val="0070C0"/>
                </a:solidFill>
              </a:rPr>
              <a:t>Wed</a:t>
            </a:r>
          </a:p>
          <a:p>
            <a:pPr algn="l"/>
            <a:endParaRPr lang="en-US" sz="2400" dirty="0">
              <a:solidFill>
                <a:srgbClr val="0070C0"/>
              </a:solidFill>
            </a:endParaRPr>
          </a:p>
          <a:p>
            <a:pPr algn="l"/>
            <a:r>
              <a:rPr lang="en-US" sz="2400" dirty="0">
                <a:solidFill>
                  <a:srgbClr val="0070C0"/>
                </a:solidFill>
              </a:rPr>
              <a:t>Sun, Wed &amp; Sat</a:t>
            </a:r>
          </a:p>
          <a:p>
            <a:pPr algn="l"/>
            <a:endParaRPr lang="en-US" sz="2400" dirty="0">
              <a:solidFill>
                <a:srgbClr val="0070C0"/>
              </a:solidFill>
            </a:endParaRPr>
          </a:p>
          <a:p>
            <a:pPr algn="l"/>
            <a:r>
              <a:rPr lang="en-US" sz="2400" dirty="0">
                <a:solidFill>
                  <a:srgbClr val="0070C0"/>
                </a:solidFill>
              </a:rPr>
              <a:t>Wed</a:t>
            </a:r>
          </a:p>
          <a:p>
            <a:pPr algn="l"/>
            <a:endParaRPr lang="en-US" sz="2400" dirty="0"/>
          </a:p>
          <a:p>
            <a:pPr algn="l"/>
            <a:endParaRPr lang="en-US" sz="2400" dirty="0"/>
          </a:p>
        </p:txBody>
      </p:sp>
      <p:pic>
        <p:nvPicPr>
          <p:cNvPr id="26" name="Picture 25">
            <a:extLst>
              <a:ext uri="{FF2B5EF4-FFF2-40B4-BE49-F238E27FC236}">
                <a16:creationId xmlns:a16="http://schemas.microsoft.com/office/drawing/2014/main" id="{0DFA2D48-E6A4-72F5-01D9-0C3A863F469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64739" y="1054227"/>
            <a:ext cx="3481656" cy="3429431"/>
          </a:xfrm>
          <a:prstGeom prst="rect">
            <a:avLst/>
          </a:prstGeom>
        </p:spPr>
      </p:pic>
      <p:sp>
        <p:nvSpPr>
          <p:cNvPr id="27" name="TextBox 26">
            <a:extLst>
              <a:ext uri="{FF2B5EF4-FFF2-40B4-BE49-F238E27FC236}">
                <a16:creationId xmlns:a16="http://schemas.microsoft.com/office/drawing/2014/main" id="{9B5C7C1A-647F-53F4-97FD-9F08B342A230}"/>
              </a:ext>
            </a:extLst>
          </p:cNvPr>
          <p:cNvSpPr txBox="1"/>
          <p:nvPr/>
        </p:nvSpPr>
        <p:spPr>
          <a:xfrm>
            <a:off x="8110143" y="4252826"/>
            <a:ext cx="3236252" cy="230832"/>
          </a:xfrm>
          <a:prstGeom prst="rect">
            <a:avLst/>
          </a:prstGeom>
          <a:noFill/>
        </p:spPr>
        <p:txBody>
          <a:bodyPr wrap="square" rtlCol="0">
            <a:spAutoFit/>
          </a:bodyPr>
          <a:lstStyle/>
          <a:p>
            <a:r>
              <a:rPr lang="en-US" sz="900">
                <a:hlinkClick r:id="rId4" tooltip="https://freepngimg.com/png/26073-stock-market-graph-up-photos"/>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45507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8A51-5624-DE7A-1CF6-EEE978C474D5}"/>
              </a:ext>
            </a:extLst>
          </p:cNvPr>
          <p:cNvSpPr txBox="1">
            <a:spLocks/>
          </p:cNvSpPr>
          <p:nvPr/>
        </p:nvSpPr>
        <p:spPr>
          <a:xfrm>
            <a:off x="913795" y="609600"/>
            <a:ext cx="10353762" cy="970450"/>
          </a:xfrm>
          <a:prstGeom prst="rect">
            <a:avLst/>
          </a:prstGeom>
        </p:spPr>
        <p:txBody>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2">
                    <a:lumMod val="10000"/>
                    <a:lumOff val="90000"/>
                  </a:schemeClr>
                </a:solidFill>
                <a:effectLst/>
                <a:latin typeface="Arial" panose="020B0604020202020204" pitchFamily="34" charset="0"/>
                <a:ea typeface="Calibri" panose="020F0502020204030204" pitchFamily="34" charset="0"/>
              </a:rPr>
              <a:t>Demonstration</a:t>
            </a:r>
            <a:endParaRPr lang="en-US" dirty="0">
              <a:solidFill>
                <a:schemeClr val="bg2">
                  <a:lumMod val="10000"/>
                  <a:lumOff val="90000"/>
                </a:schemeClr>
              </a:solidFill>
            </a:endParaRPr>
          </a:p>
        </p:txBody>
      </p:sp>
      <p:sp>
        <p:nvSpPr>
          <p:cNvPr id="3" name="TextBox 2">
            <a:extLst>
              <a:ext uri="{FF2B5EF4-FFF2-40B4-BE49-F238E27FC236}">
                <a16:creationId xmlns:a16="http://schemas.microsoft.com/office/drawing/2014/main" id="{B74D8BC4-1EB6-3A3A-1B2D-7E7EA29E10D3}"/>
              </a:ext>
            </a:extLst>
          </p:cNvPr>
          <p:cNvSpPr txBox="1"/>
          <p:nvPr/>
        </p:nvSpPr>
        <p:spPr>
          <a:xfrm>
            <a:off x="3048000" y="1935480"/>
            <a:ext cx="5425440" cy="369332"/>
          </a:xfrm>
          <a:prstGeom prst="rect">
            <a:avLst/>
          </a:prstGeom>
          <a:noFill/>
        </p:spPr>
        <p:txBody>
          <a:bodyPr wrap="square" rtlCol="0">
            <a:spAutoFit/>
          </a:bodyPr>
          <a:lstStyle/>
          <a:p>
            <a:r>
              <a:rPr lang="en-US" dirty="0">
                <a:solidFill>
                  <a:schemeClr val="tx2"/>
                </a:solidFill>
              </a:rPr>
              <a:t>Insert pic of Dashboard as clickable link</a:t>
            </a:r>
          </a:p>
        </p:txBody>
      </p:sp>
    </p:spTree>
    <p:extLst>
      <p:ext uri="{BB962C8B-B14F-4D97-AF65-F5344CB8AC3E}">
        <p14:creationId xmlns:p14="http://schemas.microsoft.com/office/powerpoint/2010/main" val="302685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Cryptocurrency</a:t>
            </a:r>
          </a:p>
          <a:p>
            <a:pPr algn="l"/>
            <a:r>
              <a:rPr lang="en-US" dirty="0">
                <a:solidFill>
                  <a:srgbClr val="0070C0"/>
                </a:solidFill>
              </a:rPr>
              <a:t>Growing market</a:t>
            </a:r>
          </a:p>
          <a:p>
            <a:pPr algn="l"/>
            <a:r>
              <a:rPr lang="en-US" dirty="0">
                <a:solidFill>
                  <a:srgbClr val="0070C0"/>
                </a:solidFill>
              </a:rPr>
              <a:t>Much potential/profit</a:t>
            </a:r>
          </a:p>
          <a:p>
            <a:pPr algn="l"/>
            <a:r>
              <a:rPr lang="en-US" dirty="0">
                <a:solidFill>
                  <a:srgbClr val="0070C0"/>
                </a:solidFill>
              </a:rPr>
              <a:t>Hard to understand </a:t>
            </a:r>
          </a:p>
          <a:p>
            <a:pPr algn="l"/>
            <a:endParaRPr lang="en-US" dirty="0"/>
          </a:p>
        </p:txBody>
      </p:sp>
      <p:pic>
        <p:nvPicPr>
          <p:cNvPr id="9" name="Picture 8" descr="A picture containing graphical user interface&#10;&#10;Description automatically generated">
            <a:extLst>
              <a:ext uri="{FF2B5EF4-FFF2-40B4-BE49-F238E27FC236}">
                <a16:creationId xmlns:a16="http://schemas.microsoft.com/office/drawing/2014/main" id="{74C995B2-4C0F-67B3-F50D-D7661993595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3767" y="1595628"/>
            <a:ext cx="6523232" cy="3666743"/>
          </a:xfrm>
          <a:prstGeom prst="rect">
            <a:avLst/>
          </a:prstGeom>
        </p:spPr>
      </p:pic>
      <p:sp>
        <p:nvSpPr>
          <p:cNvPr id="11" name="TextBox 10">
            <a:extLst>
              <a:ext uri="{FF2B5EF4-FFF2-40B4-BE49-F238E27FC236}">
                <a16:creationId xmlns:a16="http://schemas.microsoft.com/office/drawing/2014/main" id="{63A30F2E-CE66-49B2-4EC2-4DA81823AE80}"/>
              </a:ext>
            </a:extLst>
          </p:cNvPr>
          <p:cNvSpPr txBox="1"/>
          <p:nvPr/>
        </p:nvSpPr>
        <p:spPr>
          <a:xfrm>
            <a:off x="5074768" y="5262371"/>
            <a:ext cx="5894524" cy="230832"/>
          </a:xfrm>
          <a:prstGeom prst="rect">
            <a:avLst/>
          </a:prstGeom>
          <a:noFill/>
        </p:spPr>
        <p:txBody>
          <a:bodyPr wrap="square" rtlCol="0">
            <a:spAutoFit/>
          </a:bodyPr>
          <a:lstStyle/>
          <a:p>
            <a:r>
              <a:rPr lang="en-US" sz="900" dirty="0">
                <a:hlinkClick r:id="rId5" tooltip="https://technofaq.org/posts/2018/08/centralized-or-decentralized-exchange-what-is-the-difference/"/>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139136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7857028" y="2885436"/>
            <a:ext cx="4030172" cy="2633146"/>
          </a:xfrm>
        </p:spPr>
        <p:txBody>
          <a:bodyPr vert="horz" lIns="91440" tIns="45720" rIns="91440" bIns="45720" rtlCol="0" anchor="b">
            <a:normAutofit fontScale="90000"/>
          </a:bodyPr>
          <a:lstStyle/>
          <a:p>
            <a:pPr algn="l">
              <a:lnSpc>
                <a:spcPct val="90000"/>
              </a:lnSpc>
            </a:pPr>
            <a:r>
              <a:rPr lang="en-US" sz="4000" dirty="0"/>
              <a:t>5 cryptocurrencies:</a:t>
            </a:r>
            <a:br>
              <a:rPr lang="en-US" sz="4000" dirty="0"/>
            </a:br>
            <a:r>
              <a:rPr lang="en-US" sz="4000" dirty="0"/>
              <a:t>Bitcoin (BTC)</a:t>
            </a:r>
            <a:br>
              <a:rPr lang="en-US" sz="4000" dirty="0"/>
            </a:br>
            <a:r>
              <a:rPr lang="en-US" sz="4000" dirty="0"/>
              <a:t>Dogecoin (DOGE)</a:t>
            </a:r>
            <a:br>
              <a:rPr lang="en-US" sz="4000" dirty="0"/>
            </a:br>
            <a:r>
              <a:rPr lang="en-US" sz="4000" dirty="0"/>
              <a:t>Litecoin (LTC)</a:t>
            </a:r>
            <a:br>
              <a:rPr lang="en-US" sz="4000" dirty="0"/>
            </a:br>
            <a:r>
              <a:rPr lang="en-US" sz="4000" dirty="0"/>
              <a:t>Ripple (XRP)</a:t>
            </a:r>
            <a:br>
              <a:rPr lang="en-US" sz="4000" dirty="0"/>
            </a:br>
            <a:r>
              <a:rPr lang="en-US" sz="4000" dirty="0"/>
              <a:t>Ethereum (ETH)</a:t>
            </a:r>
            <a:br>
              <a:rPr lang="en-US" sz="4000" dirty="0"/>
            </a:br>
            <a:endParaRPr lang="en-US" dirty="0"/>
          </a:p>
        </p:txBody>
      </p:sp>
      <p:pic>
        <p:nvPicPr>
          <p:cNvPr id="15" name="Picture 14" descr="A pile of coins&#10;&#10;Description automatically generated with low confidence">
            <a:extLst>
              <a:ext uri="{FF2B5EF4-FFF2-40B4-BE49-F238E27FC236}">
                <a16:creationId xmlns:a16="http://schemas.microsoft.com/office/drawing/2014/main" id="{8BBC4E26-CF9B-7F2D-4773-E67700ECC46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5398" r="18829" b="1"/>
          <a:stretch/>
        </p:blipFill>
        <p:spPr>
          <a:xfrm>
            <a:off x="1380489" y="1438360"/>
            <a:ext cx="5562032" cy="3835314"/>
          </a:xfrm>
          <a:prstGeom prst="rect">
            <a:avLst/>
          </a:prstGeom>
        </p:spPr>
      </p:pic>
      <p:sp>
        <p:nvSpPr>
          <p:cNvPr id="16" name="TextBox 15">
            <a:extLst>
              <a:ext uri="{FF2B5EF4-FFF2-40B4-BE49-F238E27FC236}">
                <a16:creationId xmlns:a16="http://schemas.microsoft.com/office/drawing/2014/main" id="{F9CC6CB9-472E-FBE1-D702-5FB945429485}"/>
              </a:ext>
            </a:extLst>
          </p:cNvPr>
          <p:cNvSpPr txBox="1"/>
          <p:nvPr/>
        </p:nvSpPr>
        <p:spPr>
          <a:xfrm>
            <a:off x="1380489" y="5319612"/>
            <a:ext cx="2542683"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s://blog.roboforex.com/blog/2020/07/10/how-to-make-money-on-cryptocurrencie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6"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95584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pPr marL="457200" marR="0" algn="l">
              <a:lnSpc>
                <a:spcPts val="1800"/>
              </a:lnSpc>
              <a:spcBef>
                <a:spcPts val="0"/>
              </a:spcBef>
              <a:spcAft>
                <a:spcPts val="0"/>
              </a:spcAft>
            </a:pPr>
            <a:endPar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nSpc>
                <a:spcPts val="1800"/>
              </a:lnSpc>
              <a:spcBef>
                <a:spcPts val="0"/>
              </a:spcBef>
              <a:spcAft>
                <a:spcPts val="0"/>
              </a:spcAft>
            </a:pPr>
            <a:r>
              <a:rPr lang="en-US" sz="2400">
                <a:solidFill>
                  <a:schemeClr val="tx2"/>
                </a:solidFill>
                <a:effectLst/>
                <a:latin typeface="Arial" panose="020B0604020202020204" pitchFamily="34" charset="0"/>
                <a:ea typeface="Calibri" panose="020F0502020204030204" pitchFamily="34" charset="0"/>
                <a:cs typeface="Times New Roman" panose="02020603050405020304" pitchFamily="18" charset="0"/>
              </a:rPr>
              <a:t>Purpose: </a:t>
            </a:r>
          </a:p>
          <a:p>
            <a:pPr marL="457200" marR="0" algn="l">
              <a:lnSpc>
                <a:spcPts val="1800"/>
              </a:lnSpc>
              <a:spcBef>
                <a:spcPts val="0"/>
              </a:spcBef>
              <a:spcAft>
                <a:spcPts val="0"/>
              </a:spcAft>
            </a:pPr>
            <a:endPar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What type of market? </a:t>
            </a:r>
          </a:p>
          <a:p>
            <a:pPr marL="457200" marR="0" algn="l">
              <a:lnSpc>
                <a:spcPts val="1800"/>
              </a:lnSpc>
              <a:spcBef>
                <a:spcPts val="0"/>
              </a:spcBef>
              <a:spcAft>
                <a:spcPts val="0"/>
              </a:spcAft>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Is it a good time to invest?</a:t>
            </a:r>
          </a:p>
          <a:p>
            <a:pPr marL="457200" marR="0" algn="l">
              <a:lnSpc>
                <a:spcPts val="1800"/>
              </a:lnSpc>
              <a:spcBef>
                <a:spcPts val="0"/>
              </a:spcBef>
              <a:spcAft>
                <a:spcPts val="0"/>
              </a:spcAft>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Is it a good time to sell?  </a:t>
            </a:r>
          </a:p>
          <a:p>
            <a:pPr marL="457200" marR="0" algn="l">
              <a:lnSpc>
                <a:spcPts val="1800"/>
              </a:lnSpc>
              <a:spcBef>
                <a:spcPts val="0"/>
              </a:spcBef>
              <a:spcAft>
                <a:spcPts val="0"/>
              </a:spcAft>
            </a:pP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gn="l">
              <a:lnSpc>
                <a:spcPts val="1800"/>
              </a:lnSpc>
              <a:spcBef>
                <a:spcPts val="0"/>
              </a:spcBef>
              <a:spcAft>
                <a:spcPts val="0"/>
              </a:spcAft>
            </a:pPr>
            <a:r>
              <a:rPr lang="en-US" sz="240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Are there any trends that may be relevant?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A picture containing text, red&#10;&#10;Description automatically generated">
            <a:extLst>
              <a:ext uri="{FF2B5EF4-FFF2-40B4-BE49-F238E27FC236}">
                <a16:creationId xmlns:a16="http://schemas.microsoft.com/office/drawing/2014/main" id="{377C9555-9A32-EC2C-415E-D64C48743A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915053" y="1264920"/>
            <a:ext cx="6492240" cy="4328160"/>
          </a:xfrm>
          <a:prstGeom prst="rect">
            <a:avLst/>
          </a:prstGeom>
        </p:spPr>
      </p:pic>
      <p:sp>
        <p:nvSpPr>
          <p:cNvPr id="6" name="TextBox 5">
            <a:extLst>
              <a:ext uri="{FF2B5EF4-FFF2-40B4-BE49-F238E27FC236}">
                <a16:creationId xmlns:a16="http://schemas.microsoft.com/office/drawing/2014/main" id="{312A043D-0E5E-82A0-B2CB-26A6B354CD3B}"/>
              </a:ext>
            </a:extLst>
          </p:cNvPr>
          <p:cNvSpPr txBox="1"/>
          <p:nvPr/>
        </p:nvSpPr>
        <p:spPr>
          <a:xfrm>
            <a:off x="952500" y="6858000"/>
            <a:ext cx="10287000" cy="230832"/>
          </a:xfrm>
          <a:prstGeom prst="rect">
            <a:avLst/>
          </a:prstGeom>
          <a:noFill/>
        </p:spPr>
        <p:txBody>
          <a:bodyPr wrap="square" rtlCol="0">
            <a:spAutoFit/>
          </a:bodyPr>
          <a:lstStyle/>
          <a:p>
            <a:r>
              <a:rPr lang="en-US" sz="900">
                <a:hlinkClick r:id="rId5" tooltip="https://www.quoteinspector.com/images/bitcoin/cryptocurrency-risk-dice/"/>
              </a:rPr>
              <a:t>This Photo</a:t>
            </a:r>
            <a:r>
              <a:rPr lang="en-US" sz="900"/>
              <a:t> by Unknown Author is licensed under </a:t>
            </a:r>
            <a:r>
              <a:rPr lang="en-US" sz="900">
                <a:hlinkClick r:id="rId6" tooltip="https://creativecommons.org/licenses/by-nd/3.0/"/>
              </a:rPr>
              <a:t>CC BY-ND</a:t>
            </a:r>
            <a:endParaRPr lang="en-US" sz="900"/>
          </a:p>
        </p:txBody>
      </p:sp>
    </p:spTree>
    <p:extLst>
      <p:ext uri="{BB962C8B-B14F-4D97-AF65-F5344CB8AC3E}">
        <p14:creationId xmlns:p14="http://schemas.microsoft.com/office/powerpoint/2010/main" val="5663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7890668" y="366150"/>
            <a:ext cx="3905092" cy="6080370"/>
          </a:xfrm>
        </p:spPr>
        <p:txBody>
          <a:bodyPr vert="horz" lIns="91440" tIns="45720" rIns="91440" bIns="45720" rtlCol="0" anchor="ctr">
            <a:normAutofit/>
          </a:bodyPr>
          <a:lstStyle/>
          <a:p>
            <a:pPr marL="457200" marR="0" algn="l">
              <a:lnSpc>
                <a:spcPts val="1800"/>
              </a:lnSpc>
              <a:spcBef>
                <a:spcPts val="0"/>
              </a:spcBef>
              <a:spcAft>
                <a:spcPts val="0"/>
              </a:spcAft>
            </a:pPr>
            <a:r>
              <a:rPr lang="en-US" sz="30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Data: </a:t>
            </a:r>
          </a:p>
          <a:p>
            <a:pPr marL="457200" marR="0" algn="l">
              <a:lnSpc>
                <a:spcPts val="1800"/>
              </a:lnSpc>
              <a:spcBef>
                <a:spcPts val="0"/>
              </a:spcBef>
              <a:spcAft>
                <a:spcPts val="0"/>
              </a:spcAft>
            </a:pPr>
            <a:endParaRPr lang="en-US" sz="2400" dirty="0">
              <a:solidFill>
                <a:srgbClr val="0070C0"/>
              </a:solidFill>
              <a:effectLst/>
              <a:latin typeface="Arial" panose="020B0604020202020204" pitchFamily="34" charset="0"/>
              <a:ea typeface="Calibri" panose="020F0502020204030204" pitchFamily="34" charset="0"/>
              <a:cs typeface="Times New Roman" panose="02020603050405020304" pitchFamily="18" charset="0"/>
            </a:endParaRPr>
          </a:p>
          <a:p>
            <a:pPr algn="l">
              <a:buFont typeface="Arial" panose="020B0604020202020204" pitchFamily="34" charset="0"/>
              <a:buChar char="•"/>
            </a:pPr>
            <a:r>
              <a:rPr lang="en-US" sz="2400" b="0" i="0" dirty="0">
                <a:solidFill>
                  <a:srgbClr val="0070C0"/>
                </a:solidFill>
                <a:effectLst/>
                <a:latin typeface="-apple-system"/>
              </a:rPr>
              <a:t>API connections </a:t>
            </a:r>
          </a:p>
          <a:p>
            <a:pPr algn="l">
              <a:buFont typeface="Arial" panose="020B0604020202020204" pitchFamily="34" charset="0"/>
              <a:buChar char="•"/>
            </a:pPr>
            <a:r>
              <a:rPr lang="en-US" sz="2400" b="0" i="0" dirty="0">
                <a:solidFill>
                  <a:srgbClr val="0070C0"/>
                </a:solidFill>
                <a:effectLst/>
                <a:latin typeface="-apple-system"/>
              </a:rPr>
              <a:t>Machine Learning Module</a:t>
            </a:r>
          </a:p>
          <a:p>
            <a:pPr algn="l">
              <a:buFont typeface="Arial" panose="020B0604020202020204" pitchFamily="34" charset="0"/>
              <a:buChar char="•"/>
            </a:pPr>
            <a:r>
              <a:rPr lang="en-US" sz="2400" b="0" i="0" dirty="0">
                <a:solidFill>
                  <a:srgbClr val="0070C0"/>
                </a:solidFill>
                <a:effectLst/>
                <a:latin typeface="-apple-system"/>
              </a:rPr>
              <a:t>Trends</a:t>
            </a:r>
          </a:p>
        </p:txBody>
      </p:sp>
      <p:pic>
        <p:nvPicPr>
          <p:cNvPr id="7" name="Picture 6" descr="Diagram&#10;&#10;Description automatically generated">
            <a:extLst>
              <a:ext uri="{FF2B5EF4-FFF2-40B4-BE49-F238E27FC236}">
                <a16:creationId xmlns:a16="http://schemas.microsoft.com/office/drawing/2014/main" id="{DB917B39-953D-9DB3-96F5-38E391D13E5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41080" y="1447248"/>
            <a:ext cx="6492240" cy="3651885"/>
          </a:xfrm>
          <a:prstGeom prst="rect">
            <a:avLst/>
          </a:prstGeom>
        </p:spPr>
      </p:pic>
      <p:sp>
        <p:nvSpPr>
          <p:cNvPr id="8" name="TextBox 7">
            <a:extLst>
              <a:ext uri="{FF2B5EF4-FFF2-40B4-BE49-F238E27FC236}">
                <a16:creationId xmlns:a16="http://schemas.microsoft.com/office/drawing/2014/main" id="{98558CBF-8D10-CC5A-C479-ED759E85F7D5}"/>
              </a:ext>
            </a:extLst>
          </p:cNvPr>
          <p:cNvSpPr txBox="1"/>
          <p:nvPr/>
        </p:nvSpPr>
        <p:spPr>
          <a:xfrm>
            <a:off x="764900" y="5179918"/>
            <a:ext cx="6360869" cy="230832"/>
          </a:xfrm>
          <a:prstGeom prst="rect">
            <a:avLst/>
          </a:prstGeom>
          <a:noFill/>
        </p:spPr>
        <p:txBody>
          <a:bodyPr wrap="square" rtlCol="0">
            <a:spAutoFit/>
          </a:bodyPr>
          <a:lstStyle/>
          <a:p>
            <a:r>
              <a:rPr lang="en-US" sz="900" dirty="0">
                <a:hlinkClick r:id="rId5" tooltip="https://technofaq.org/posts/2017/08/how-data-analytics-affecting-our-everyday-lives/"/>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3323287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124007E-BA57-41B2-8C6B-5E99927F2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7">
            <a:extLst>
              <a:ext uri="{FF2B5EF4-FFF2-40B4-BE49-F238E27FC236}">
                <a16:creationId xmlns:a16="http://schemas.microsoft.com/office/drawing/2014/main" id="{255D0BF7-94F4-4437-A2B2-87BAFF86D5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bg2">
              <a:lumMod val="90000"/>
              <a:lumOff val="10000"/>
              <a:alpha val="9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10">
            <a:extLst>
              <a:ext uri="{FF2B5EF4-FFF2-40B4-BE49-F238E27FC236}">
                <a16:creationId xmlns:a16="http://schemas.microsoft.com/office/drawing/2014/main" id="{92AE1A0C-0F89-1FD7-5281-7991B653608D}"/>
              </a:ext>
            </a:extLst>
          </p:cNvPr>
          <p:cNvGraphicFramePr>
            <a:graphicFrameLocks noGrp="1"/>
          </p:cNvGraphicFramePr>
          <p:nvPr>
            <p:extLst>
              <p:ext uri="{D42A27DB-BD31-4B8C-83A1-F6EECF244321}">
                <p14:modId xmlns:p14="http://schemas.microsoft.com/office/powerpoint/2010/main" val="2295787648"/>
              </p:ext>
            </p:extLst>
          </p:nvPr>
        </p:nvGraphicFramePr>
        <p:xfrm>
          <a:off x="1780296" y="1132840"/>
          <a:ext cx="8620760" cy="4592320"/>
        </p:xfrm>
        <a:graphic>
          <a:graphicData uri="http://schemas.openxmlformats.org/drawingml/2006/table">
            <a:tbl>
              <a:tblPr firstRow="1" bandRow="1">
                <a:tableStyleId>{5C22544A-7EE6-4342-B048-85BDC9FD1C3A}</a:tableStyleId>
              </a:tblPr>
              <a:tblGrid>
                <a:gridCol w="2155190">
                  <a:extLst>
                    <a:ext uri="{9D8B030D-6E8A-4147-A177-3AD203B41FA5}">
                      <a16:colId xmlns:a16="http://schemas.microsoft.com/office/drawing/2014/main" val="1198423160"/>
                    </a:ext>
                  </a:extLst>
                </a:gridCol>
                <a:gridCol w="2155190">
                  <a:extLst>
                    <a:ext uri="{9D8B030D-6E8A-4147-A177-3AD203B41FA5}">
                      <a16:colId xmlns:a16="http://schemas.microsoft.com/office/drawing/2014/main" val="2986914511"/>
                    </a:ext>
                  </a:extLst>
                </a:gridCol>
                <a:gridCol w="2155190">
                  <a:extLst>
                    <a:ext uri="{9D8B030D-6E8A-4147-A177-3AD203B41FA5}">
                      <a16:colId xmlns:a16="http://schemas.microsoft.com/office/drawing/2014/main" val="3262790631"/>
                    </a:ext>
                  </a:extLst>
                </a:gridCol>
                <a:gridCol w="2155190">
                  <a:extLst>
                    <a:ext uri="{9D8B030D-6E8A-4147-A177-3AD203B41FA5}">
                      <a16:colId xmlns:a16="http://schemas.microsoft.com/office/drawing/2014/main" val="1664188810"/>
                    </a:ext>
                  </a:extLst>
                </a:gridCol>
              </a:tblGrid>
              <a:tr h="494030">
                <a:tc>
                  <a:txBody>
                    <a:bodyPr/>
                    <a:lstStyle/>
                    <a:p>
                      <a:pPr algn="ctr"/>
                      <a:r>
                        <a:rPr lang="en-US" dirty="0">
                          <a:solidFill>
                            <a:schemeClr val="bg1"/>
                          </a:solidFill>
                        </a:rPr>
                        <a:t>Software</a:t>
                      </a:r>
                    </a:p>
                  </a:txBody>
                  <a:tcPr/>
                </a:tc>
                <a:tc>
                  <a:txBody>
                    <a:bodyPr/>
                    <a:lstStyle/>
                    <a:p>
                      <a:pPr algn="ctr"/>
                      <a:r>
                        <a:rPr lang="en-US" dirty="0">
                          <a:solidFill>
                            <a:schemeClr val="bg1"/>
                          </a:solidFill>
                        </a:rPr>
                        <a:t>Languages</a:t>
                      </a:r>
                    </a:p>
                  </a:txBody>
                  <a:tcPr/>
                </a:tc>
                <a:tc>
                  <a:txBody>
                    <a:bodyPr/>
                    <a:lstStyle/>
                    <a:p>
                      <a:pPr algn="ctr"/>
                      <a:r>
                        <a:rPr lang="en-US" dirty="0">
                          <a:solidFill>
                            <a:schemeClr val="bg1"/>
                          </a:solidFill>
                        </a:rPr>
                        <a:t>Libraries</a:t>
                      </a:r>
                    </a:p>
                  </a:txBody>
                  <a:tcPr/>
                </a:tc>
                <a:tc>
                  <a:txBody>
                    <a:bodyPr/>
                    <a:lstStyle/>
                    <a:p>
                      <a:pPr algn="ctr"/>
                      <a:r>
                        <a:rPr lang="en-US" dirty="0">
                          <a:solidFill>
                            <a:schemeClr val="bg1"/>
                          </a:solidFill>
                        </a:rPr>
                        <a:t>Sources</a:t>
                      </a:r>
                    </a:p>
                  </a:txBody>
                  <a:tcPr/>
                </a:tc>
                <a:extLst>
                  <a:ext uri="{0D108BD9-81ED-4DB2-BD59-A6C34878D82A}">
                    <a16:rowId xmlns:a16="http://schemas.microsoft.com/office/drawing/2014/main" val="2009616362"/>
                  </a:ext>
                </a:extLst>
              </a:tr>
              <a:tr h="494030">
                <a:tc>
                  <a:txBody>
                    <a:bodyPr/>
                    <a:lstStyle/>
                    <a:p>
                      <a:pPr algn="ctr"/>
                      <a:r>
                        <a:rPr lang="en-US" dirty="0">
                          <a:solidFill>
                            <a:schemeClr val="bg1"/>
                          </a:solidFill>
                        </a:rPr>
                        <a:t>Visual Studio Code</a:t>
                      </a:r>
                    </a:p>
                  </a:txBody>
                  <a:tcPr/>
                </a:tc>
                <a:tc>
                  <a:txBody>
                    <a:bodyPr/>
                    <a:lstStyle/>
                    <a:p>
                      <a:pPr algn="ctr"/>
                      <a:r>
                        <a:rPr lang="en-US" dirty="0">
                          <a:solidFill>
                            <a:schemeClr val="bg1"/>
                          </a:solidFill>
                        </a:rPr>
                        <a:t>Python</a:t>
                      </a:r>
                    </a:p>
                  </a:txBody>
                  <a:tcPr/>
                </a:tc>
                <a:tc>
                  <a:txBody>
                    <a:bodyPr/>
                    <a:lstStyle/>
                    <a:p>
                      <a:pPr algn="ctr"/>
                      <a:r>
                        <a:rPr lang="en-US" sz="1800" b="0" i="0" kern="1200" dirty="0">
                          <a:solidFill>
                            <a:schemeClr val="dk1"/>
                          </a:solidFill>
                          <a:effectLst/>
                          <a:latin typeface="+mn-lt"/>
                          <a:ea typeface="+mn-ea"/>
                          <a:cs typeface="+mn-cs"/>
                        </a:rPr>
                        <a:t>TensorFlow</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Coinmetrics</a:t>
                      </a:r>
                      <a:endParaRPr lang="en-US" dirty="0">
                        <a:solidFill>
                          <a:schemeClr val="bg1"/>
                        </a:solidFill>
                      </a:endParaRPr>
                    </a:p>
                  </a:txBody>
                  <a:tcPr/>
                </a:tc>
                <a:extLst>
                  <a:ext uri="{0D108BD9-81ED-4DB2-BD59-A6C34878D82A}">
                    <a16:rowId xmlns:a16="http://schemas.microsoft.com/office/drawing/2014/main" val="3416111183"/>
                  </a:ext>
                </a:extLst>
              </a:tr>
              <a:tr h="494030">
                <a:tc>
                  <a:txBody>
                    <a:bodyPr/>
                    <a:lstStyle/>
                    <a:p>
                      <a:pPr algn="ctr"/>
                      <a:r>
                        <a:rPr lang="en-US" dirty="0" err="1">
                          <a:solidFill>
                            <a:schemeClr val="bg1"/>
                          </a:solidFill>
                        </a:rPr>
                        <a:t>Colaboratory</a:t>
                      </a:r>
                      <a:endParaRPr lang="en-US" dirty="0">
                        <a:solidFill>
                          <a:schemeClr val="bg1"/>
                        </a:solidFill>
                      </a:endParaRPr>
                    </a:p>
                  </a:txBody>
                  <a:tcPr/>
                </a:tc>
                <a:tc>
                  <a:txBody>
                    <a:bodyPr/>
                    <a:lstStyle/>
                    <a:p>
                      <a:pPr algn="ctr"/>
                      <a:r>
                        <a:rPr lang="en-US" dirty="0">
                          <a:solidFill>
                            <a:schemeClr val="bg1"/>
                          </a:solidFill>
                        </a:rPr>
                        <a:t>Pandas</a:t>
                      </a:r>
                    </a:p>
                  </a:txBody>
                  <a:tcPr/>
                </a:tc>
                <a:tc>
                  <a:txBody>
                    <a:bodyPr/>
                    <a:lstStyle/>
                    <a:p>
                      <a:pPr algn="ctr"/>
                      <a:r>
                        <a:rPr lang="en-US" sz="1800" b="0" i="0" kern="1200" dirty="0">
                          <a:solidFill>
                            <a:schemeClr val="dk1"/>
                          </a:solidFill>
                          <a:effectLst/>
                          <a:latin typeface="+mn-lt"/>
                          <a:ea typeface="+mn-ea"/>
                          <a:cs typeface="+mn-cs"/>
                        </a:rPr>
                        <a:t>Matplotlib</a:t>
                      </a:r>
                      <a:endParaRPr lang="en-US" dirty="0">
                        <a:solidFill>
                          <a:schemeClr val="bg1"/>
                        </a:solidFill>
                      </a:endParaRPr>
                    </a:p>
                  </a:txBody>
                  <a:tcPr/>
                </a:tc>
                <a:tc>
                  <a:txBody>
                    <a:bodyPr/>
                    <a:lstStyle/>
                    <a:p>
                      <a:pPr algn="ctr"/>
                      <a:r>
                        <a:rPr lang="en-US" dirty="0">
                          <a:solidFill>
                            <a:schemeClr val="bg1"/>
                          </a:solidFill>
                        </a:rPr>
                        <a:t>Investing.com</a:t>
                      </a:r>
                    </a:p>
                  </a:txBody>
                  <a:tcPr/>
                </a:tc>
                <a:extLst>
                  <a:ext uri="{0D108BD9-81ED-4DB2-BD59-A6C34878D82A}">
                    <a16:rowId xmlns:a16="http://schemas.microsoft.com/office/drawing/2014/main" val="2424280642"/>
                  </a:ext>
                </a:extLst>
              </a:tr>
              <a:tr h="494030">
                <a:tc>
                  <a:txBody>
                    <a:bodyPr/>
                    <a:lstStyle/>
                    <a:p>
                      <a:pPr algn="ctr"/>
                      <a:r>
                        <a:rPr lang="en-US" dirty="0" err="1">
                          <a:solidFill>
                            <a:schemeClr val="bg1"/>
                          </a:solidFill>
                        </a:rPr>
                        <a:t>Jupyter</a:t>
                      </a:r>
                      <a:r>
                        <a:rPr lang="en-US" dirty="0">
                          <a:solidFill>
                            <a:schemeClr val="bg1"/>
                          </a:solidFill>
                        </a:rPr>
                        <a:t> Notebook</a:t>
                      </a:r>
                    </a:p>
                  </a:txBody>
                  <a:tcPr/>
                </a:tc>
                <a:tc>
                  <a:txBody>
                    <a:bodyPr/>
                    <a:lstStyle/>
                    <a:p>
                      <a:pPr algn="ctr"/>
                      <a:r>
                        <a:rPr lang="en-US" dirty="0">
                          <a:solidFill>
                            <a:schemeClr val="bg1"/>
                          </a:solidFill>
                        </a:rPr>
                        <a:t>HTML</a:t>
                      </a:r>
                    </a:p>
                  </a:txBody>
                  <a:tcPr/>
                </a:tc>
                <a:tc>
                  <a:txBody>
                    <a:bodyPr/>
                    <a:lstStyle/>
                    <a:p>
                      <a:pPr algn="ctr"/>
                      <a:r>
                        <a:rPr lang="en-US" sz="1800" b="0" i="0" kern="1200" dirty="0">
                          <a:solidFill>
                            <a:schemeClr val="dk1"/>
                          </a:solidFill>
                          <a:effectLst/>
                          <a:latin typeface="+mn-lt"/>
                          <a:ea typeface="+mn-ea"/>
                          <a:cs typeface="+mn-cs"/>
                        </a:rPr>
                        <a:t>glob</a:t>
                      </a:r>
                      <a:endParaRPr lang="en-US" dirty="0">
                        <a:solidFill>
                          <a:schemeClr val="bg1"/>
                        </a:solidFill>
                      </a:endParaRPr>
                    </a:p>
                  </a:txBody>
                  <a:tcPr/>
                </a:tc>
                <a:tc>
                  <a:txBody>
                    <a:bodyPr/>
                    <a:lstStyle/>
                    <a:p>
                      <a:pPr algn="ctr"/>
                      <a:r>
                        <a:rPr lang="en-US" dirty="0">
                          <a:solidFill>
                            <a:schemeClr val="bg1"/>
                          </a:solidFill>
                        </a:rPr>
                        <a:t>Investopedia</a:t>
                      </a:r>
                    </a:p>
                  </a:txBody>
                  <a:tcPr/>
                </a:tc>
                <a:extLst>
                  <a:ext uri="{0D108BD9-81ED-4DB2-BD59-A6C34878D82A}">
                    <a16:rowId xmlns:a16="http://schemas.microsoft.com/office/drawing/2014/main" val="3628490987"/>
                  </a:ext>
                </a:extLst>
              </a:tr>
              <a:tr h="494030">
                <a:tc>
                  <a:txBody>
                    <a:bodyPr/>
                    <a:lstStyle/>
                    <a:p>
                      <a:pPr algn="ctr"/>
                      <a:r>
                        <a:rPr lang="en-US" dirty="0">
                          <a:solidFill>
                            <a:schemeClr val="bg1"/>
                          </a:solidFill>
                        </a:rPr>
                        <a:t>GitHub</a:t>
                      </a:r>
                    </a:p>
                  </a:txBody>
                  <a:tcPr/>
                </a:tc>
                <a:tc>
                  <a:txBody>
                    <a:bodyPr/>
                    <a:lstStyle/>
                    <a:p>
                      <a:pPr algn="ctr"/>
                      <a:r>
                        <a:rPr lang="en-US" dirty="0">
                          <a:solidFill>
                            <a:schemeClr val="bg1"/>
                          </a:solidFill>
                        </a:rPr>
                        <a:t>CSS</a:t>
                      </a:r>
                    </a:p>
                  </a:txBody>
                  <a:tcPr/>
                </a:tc>
                <a:tc>
                  <a:txBody>
                    <a:bodyPr/>
                    <a:lstStyle/>
                    <a:p>
                      <a:pPr algn="ctr"/>
                      <a:r>
                        <a:rPr lang="en-US" sz="1800" b="0" i="0" kern="1200" dirty="0" err="1">
                          <a:solidFill>
                            <a:schemeClr val="dk1"/>
                          </a:solidFill>
                          <a:effectLst/>
                          <a:latin typeface="+mn-lt"/>
                          <a:ea typeface="+mn-ea"/>
                          <a:cs typeface="+mn-cs"/>
                        </a:rPr>
                        <a:t>Numpy</a:t>
                      </a:r>
                      <a:endParaRPr lang="en-US" dirty="0">
                        <a:solidFill>
                          <a:schemeClr val="bg1"/>
                        </a:solidFill>
                      </a:endParaRPr>
                    </a:p>
                  </a:txBody>
                  <a:tcPr/>
                </a:tc>
                <a:tc>
                  <a:txBody>
                    <a:bodyPr/>
                    <a:lstStyle/>
                    <a:p>
                      <a:pPr algn="ctr"/>
                      <a:endParaRPr lang="en-US">
                        <a:solidFill>
                          <a:schemeClr val="bg1"/>
                        </a:solidFill>
                      </a:endParaRPr>
                    </a:p>
                  </a:txBody>
                  <a:tcPr/>
                </a:tc>
                <a:extLst>
                  <a:ext uri="{0D108BD9-81ED-4DB2-BD59-A6C34878D82A}">
                    <a16:rowId xmlns:a16="http://schemas.microsoft.com/office/drawing/2014/main" val="869746675"/>
                  </a:ext>
                </a:extLst>
              </a:tr>
              <a:tr h="494030">
                <a:tc>
                  <a:txBody>
                    <a:bodyPr/>
                    <a:lstStyle/>
                    <a:p>
                      <a:pPr algn="ctr"/>
                      <a:r>
                        <a:rPr lang="en-US" dirty="0">
                          <a:solidFill>
                            <a:schemeClr val="bg1"/>
                          </a:solidFill>
                        </a:rPr>
                        <a:t>ERD</a:t>
                      </a:r>
                    </a:p>
                  </a:txBody>
                  <a:tcPr/>
                </a:tc>
                <a:tc>
                  <a:txBody>
                    <a:bodyPr/>
                    <a:lstStyle/>
                    <a:p>
                      <a:pPr algn="ctr"/>
                      <a:r>
                        <a:rPr lang="en-US" dirty="0" err="1">
                          <a:solidFill>
                            <a:schemeClr val="bg1"/>
                          </a:solidFill>
                        </a:rPr>
                        <a:t>Javascript</a:t>
                      </a:r>
                      <a:endParaRPr lang="en-US" dirty="0">
                        <a:solidFill>
                          <a:schemeClr val="bg1"/>
                        </a:solidFill>
                      </a:endParaRPr>
                    </a:p>
                  </a:txBody>
                  <a:tcPr/>
                </a:tc>
                <a:tc>
                  <a:txBody>
                    <a:bodyPr/>
                    <a:lstStyle/>
                    <a:p>
                      <a:pPr algn="ctr"/>
                      <a:r>
                        <a:rPr lang="en-US" sz="1800" b="0" i="0" kern="1200" dirty="0">
                          <a:solidFill>
                            <a:schemeClr val="dk1"/>
                          </a:solidFill>
                          <a:effectLst/>
                          <a:latin typeface="+mn-lt"/>
                          <a:ea typeface="+mn-ea"/>
                          <a:cs typeface="+mn-cs"/>
                        </a:rPr>
                        <a:t>Scikit-learn</a:t>
                      </a:r>
                      <a:endParaRPr lang="en-US" dirty="0">
                        <a:solidFill>
                          <a:schemeClr val="bg1"/>
                        </a:solidFill>
                      </a:endParaRPr>
                    </a:p>
                  </a:txBody>
                  <a:tcPr/>
                </a:tc>
                <a:tc>
                  <a:txBody>
                    <a:bodyPr/>
                    <a:lstStyle/>
                    <a:p>
                      <a:pPr algn="ctr"/>
                      <a:endParaRPr lang="en-US">
                        <a:solidFill>
                          <a:schemeClr val="bg1"/>
                        </a:solidFill>
                      </a:endParaRPr>
                    </a:p>
                  </a:txBody>
                  <a:tcPr/>
                </a:tc>
                <a:extLst>
                  <a:ext uri="{0D108BD9-81ED-4DB2-BD59-A6C34878D82A}">
                    <a16:rowId xmlns:a16="http://schemas.microsoft.com/office/drawing/2014/main" val="1891970372"/>
                  </a:ext>
                </a:extLst>
              </a:tr>
              <a:tr h="494030">
                <a:tc>
                  <a:txBody>
                    <a:bodyPr/>
                    <a:lstStyle/>
                    <a:p>
                      <a:pPr algn="ctr"/>
                      <a:endParaRPr lang="en-US">
                        <a:solidFill>
                          <a:schemeClr val="bg1"/>
                        </a:solidFill>
                      </a:endParaRPr>
                    </a:p>
                  </a:txBody>
                  <a:tcPr/>
                </a:tc>
                <a:tc>
                  <a:txBody>
                    <a:bodyPr/>
                    <a:lstStyle/>
                    <a:p>
                      <a:pPr algn="ctr"/>
                      <a:r>
                        <a:rPr lang="en-US" dirty="0" err="1">
                          <a:solidFill>
                            <a:schemeClr val="bg1"/>
                          </a:solidFill>
                        </a:rPr>
                        <a:t>Keras</a:t>
                      </a:r>
                      <a:endParaRPr lang="en-US" dirty="0">
                        <a:solidFill>
                          <a:schemeClr val="bg1"/>
                        </a:solidFill>
                      </a:endParaRPr>
                    </a:p>
                  </a:txBody>
                  <a:tcPr/>
                </a:tc>
                <a:tc>
                  <a:txBody>
                    <a:bodyPr/>
                    <a:lstStyle/>
                    <a:p>
                      <a:pPr algn="ctr"/>
                      <a:r>
                        <a:rPr lang="en-US" dirty="0">
                          <a:solidFill>
                            <a:schemeClr val="bg1"/>
                          </a:solidFill>
                        </a:rPr>
                        <a:t>Flask</a:t>
                      </a:r>
                    </a:p>
                  </a:txBody>
                  <a:tcPr/>
                </a:tc>
                <a:tc>
                  <a:txBody>
                    <a:bodyPr/>
                    <a:lstStyle/>
                    <a:p>
                      <a:pPr algn="ctr"/>
                      <a:endParaRPr lang="en-US">
                        <a:solidFill>
                          <a:schemeClr val="bg1"/>
                        </a:solidFill>
                      </a:endParaRPr>
                    </a:p>
                  </a:txBody>
                  <a:tcPr/>
                </a:tc>
                <a:extLst>
                  <a:ext uri="{0D108BD9-81ED-4DB2-BD59-A6C34878D82A}">
                    <a16:rowId xmlns:a16="http://schemas.microsoft.com/office/drawing/2014/main" val="1002181391"/>
                  </a:ext>
                </a:extLst>
              </a:tr>
              <a:tr h="494030">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 Long Short-Term Memory (LSTM)</a:t>
                      </a:r>
                      <a:endParaRPr lang="en-US" dirty="0">
                        <a:solidFill>
                          <a:schemeClr val="bg1"/>
                        </a:solidFill>
                      </a:endParaRP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1345442870"/>
                  </a:ext>
                </a:extLst>
              </a:tr>
              <a:tr h="494030">
                <a:tc>
                  <a:txBody>
                    <a:bodyPr/>
                    <a:lstStyle/>
                    <a:p>
                      <a:pPr algn="ctr"/>
                      <a:endParaRPr lang="en-US">
                        <a:solidFill>
                          <a:schemeClr val="bg1"/>
                        </a:solidFill>
                      </a:endParaRPr>
                    </a:p>
                  </a:txBody>
                  <a:tcPr/>
                </a:tc>
                <a:tc>
                  <a:txBody>
                    <a:bodyPr/>
                    <a:lstStyle/>
                    <a:p>
                      <a:pPr algn="ctr"/>
                      <a:endParaRPr lang="en-US">
                        <a:solidFill>
                          <a:schemeClr val="bg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solidFill>
                            <a:schemeClr val="bg1"/>
                          </a:solidFill>
                        </a:rPr>
                        <a:t>Bootstrap</a:t>
                      </a:r>
                    </a:p>
                  </a:txBody>
                  <a:tcPr/>
                </a:tc>
                <a:tc>
                  <a:txBody>
                    <a:bodyPr/>
                    <a:lstStyle/>
                    <a:p>
                      <a:pPr algn="ctr"/>
                      <a:endParaRPr lang="en-US" dirty="0">
                        <a:solidFill>
                          <a:schemeClr val="bg1"/>
                        </a:solidFill>
                      </a:endParaRPr>
                    </a:p>
                  </a:txBody>
                  <a:tcPr/>
                </a:tc>
                <a:extLst>
                  <a:ext uri="{0D108BD9-81ED-4DB2-BD59-A6C34878D82A}">
                    <a16:rowId xmlns:a16="http://schemas.microsoft.com/office/drawing/2014/main" val="3279897707"/>
                  </a:ext>
                </a:extLst>
              </a:tr>
            </a:tbl>
          </a:graphicData>
        </a:graphic>
      </p:graphicFrame>
      <p:sp>
        <p:nvSpPr>
          <p:cNvPr id="11" name="Title 1">
            <a:extLst>
              <a:ext uri="{FF2B5EF4-FFF2-40B4-BE49-F238E27FC236}">
                <a16:creationId xmlns:a16="http://schemas.microsoft.com/office/drawing/2014/main" id="{4AAE4539-EB48-2E6F-9A72-4FD54F0EB71F}"/>
              </a:ext>
            </a:extLst>
          </p:cNvPr>
          <p:cNvSpPr>
            <a:spLocks noGrp="1"/>
          </p:cNvSpPr>
          <p:nvPr>
            <p:ph type="title"/>
          </p:nvPr>
        </p:nvSpPr>
        <p:spPr>
          <a:xfrm>
            <a:off x="913795" y="96520"/>
            <a:ext cx="10353762" cy="970450"/>
          </a:xfrm>
        </p:spPr>
        <p:txBody>
          <a:bodyPr/>
          <a:lstStyle/>
          <a:p>
            <a:r>
              <a:rPr lang="en-US" dirty="0">
                <a:solidFill>
                  <a:schemeClr val="bg2">
                    <a:lumMod val="10000"/>
                    <a:lumOff val="90000"/>
                  </a:schemeClr>
                </a:solidFill>
              </a:rPr>
              <a:t>Resources</a:t>
            </a:r>
          </a:p>
        </p:txBody>
      </p:sp>
    </p:spTree>
    <p:extLst>
      <p:ext uri="{BB962C8B-B14F-4D97-AF65-F5344CB8AC3E}">
        <p14:creationId xmlns:p14="http://schemas.microsoft.com/office/powerpoint/2010/main" val="295601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3" name="Picture 2" descr="Text, whiteboard&#10;&#10;Description automatically generated">
            <a:extLst>
              <a:ext uri="{FF2B5EF4-FFF2-40B4-BE49-F238E27FC236}">
                <a16:creationId xmlns:a16="http://schemas.microsoft.com/office/drawing/2014/main" id="{4E155425-387F-6B1C-7128-53EA0C2FA93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56360" y="182685"/>
            <a:ext cx="9833002" cy="6555335"/>
          </a:xfrm>
          <a:prstGeom prst="rect">
            <a:avLst/>
          </a:prstGeom>
        </p:spPr>
      </p:pic>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1722126" y="3048000"/>
            <a:ext cx="5943594" cy="3394363"/>
          </a:xfrm>
        </p:spPr>
        <p:txBody>
          <a:bodyPr vert="horz" lIns="91440" tIns="45720" rIns="91440" bIns="45720" rtlCol="0" anchor="ctr">
            <a:normAutofit/>
          </a:bodyPr>
          <a:lstStyle/>
          <a:p>
            <a:pPr algn="l">
              <a:buFont typeface="Arial" panose="020B0604020202020204" pitchFamily="34" charset="0"/>
              <a:buChar char="•"/>
            </a:pPr>
            <a:r>
              <a:rPr lang="en-US" sz="2000" b="0" i="0" dirty="0">
                <a:solidFill>
                  <a:srgbClr val="0070C0"/>
                </a:solidFill>
                <a:effectLst/>
                <a:latin typeface="-apple-system"/>
              </a:rPr>
              <a:t>Convert  csv to </a:t>
            </a:r>
            <a:r>
              <a:rPr lang="en-US" sz="2000" b="0" i="0" dirty="0" err="1">
                <a:solidFill>
                  <a:srgbClr val="0070C0"/>
                </a:solidFill>
                <a:effectLst/>
                <a:latin typeface="-apple-system"/>
              </a:rPr>
              <a:t>DataFrame</a:t>
            </a:r>
            <a:r>
              <a:rPr lang="en-US" sz="2000" b="0" i="0" dirty="0">
                <a:solidFill>
                  <a:srgbClr val="0070C0"/>
                </a:solidFill>
                <a:effectLst/>
                <a:latin typeface="-apple-system"/>
              </a:rPr>
              <a:t> using Glob</a:t>
            </a:r>
          </a:p>
          <a:p>
            <a:pPr algn="l">
              <a:buFont typeface="Arial" panose="020B0604020202020204" pitchFamily="34" charset="0"/>
              <a:buChar char="•"/>
            </a:pPr>
            <a:r>
              <a:rPr lang="en-US" dirty="0">
                <a:solidFill>
                  <a:srgbClr val="0070C0"/>
                </a:solidFill>
                <a:effectLst/>
                <a:latin typeface="-apple-system"/>
              </a:rPr>
              <a:t>Combine into single </a:t>
            </a:r>
            <a:r>
              <a:rPr lang="en-US" dirty="0" err="1">
                <a:solidFill>
                  <a:srgbClr val="0070C0"/>
                </a:solidFill>
                <a:effectLst/>
                <a:latin typeface="-apple-system"/>
              </a:rPr>
              <a:t>DataFrame</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Convert </a:t>
            </a:r>
            <a:r>
              <a:rPr lang="en-US" dirty="0" err="1">
                <a:solidFill>
                  <a:srgbClr val="0070C0"/>
                </a:solidFill>
                <a:effectLst/>
                <a:latin typeface="-apple-system"/>
              </a:rPr>
              <a:t>DataTypes</a:t>
            </a:r>
            <a:endParaRPr lang="en-US" dirty="0">
              <a:solidFill>
                <a:srgbClr val="0070C0"/>
              </a:solidFill>
              <a:effectLst/>
              <a:latin typeface="-apple-system"/>
            </a:endParaRPr>
          </a:p>
          <a:p>
            <a:pPr algn="l">
              <a:buFont typeface="Arial" panose="020B0604020202020204" pitchFamily="34" charset="0"/>
              <a:buChar char="•"/>
            </a:pPr>
            <a:r>
              <a:rPr lang="en-US" dirty="0">
                <a:solidFill>
                  <a:srgbClr val="0070C0"/>
                </a:solidFill>
                <a:effectLst/>
                <a:latin typeface="-apple-system"/>
              </a:rPr>
              <a:t>Drop Nan &amp; Duplicates</a:t>
            </a:r>
          </a:p>
          <a:p>
            <a:pPr algn="l">
              <a:buFont typeface="Arial" panose="020B0604020202020204" pitchFamily="34" charset="0"/>
              <a:buChar char="•"/>
            </a:pPr>
            <a:r>
              <a:rPr lang="en-US" dirty="0">
                <a:solidFill>
                  <a:srgbClr val="0070C0"/>
                </a:solidFill>
                <a:effectLst/>
                <a:latin typeface="-apple-system"/>
              </a:rPr>
              <a:t>Export to CSV</a:t>
            </a:r>
          </a:p>
          <a:p>
            <a:pPr algn="l">
              <a:buFont typeface="Arial" panose="020B0604020202020204" pitchFamily="34" charset="0"/>
              <a:buChar char="•"/>
            </a:pPr>
            <a:r>
              <a:rPr lang="en-US" dirty="0">
                <a:solidFill>
                  <a:srgbClr val="0070C0"/>
                </a:solidFill>
                <a:effectLst/>
                <a:latin typeface="-apple-system"/>
              </a:rPr>
              <a:t>Create new </a:t>
            </a:r>
            <a:r>
              <a:rPr lang="en-US" dirty="0" err="1">
                <a:solidFill>
                  <a:srgbClr val="0070C0"/>
                </a:solidFill>
                <a:effectLst/>
                <a:latin typeface="-apple-system"/>
              </a:rPr>
              <a:t>DataFrame</a:t>
            </a:r>
            <a:r>
              <a:rPr lang="en-US" dirty="0">
                <a:solidFill>
                  <a:srgbClr val="0070C0"/>
                </a:solidFill>
                <a:effectLst/>
                <a:latin typeface="-apple-system"/>
              </a:rPr>
              <a:t> w/ selected columns</a:t>
            </a:r>
          </a:p>
          <a:p>
            <a:pPr algn="l">
              <a:buFont typeface="Arial" panose="020B0604020202020204" pitchFamily="34" charset="0"/>
              <a:buChar char="•"/>
            </a:pPr>
            <a:r>
              <a:rPr lang="en-US" dirty="0">
                <a:solidFill>
                  <a:srgbClr val="0070C0"/>
                </a:solidFill>
                <a:effectLst/>
                <a:latin typeface="-apple-system"/>
              </a:rPr>
              <a:t>Calculate % change</a:t>
            </a:r>
            <a:endParaRPr lang="en-US" sz="2000" b="0" i="0" dirty="0">
              <a:solidFill>
                <a:srgbClr val="0070C0"/>
              </a:solidFill>
              <a:effectLst/>
              <a:latin typeface="-apple-system"/>
            </a:endParaRPr>
          </a:p>
          <a:p>
            <a:pPr algn="l">
              <a:buFont typeface="Arial" panose="020B0604020202020204" pitchFamily="34" charset="0"/>
              <a:buChar char="•"/>
            </a:pPr>
            <a:endParaRPr lang="en-US" sz="2000" b="0" i="0" dirty="0">
              <a:solidFill>
                <a:srgbClr val="0070C0"/>
              </a:solidFill>
              <a:effectLst/>
              <a:latin typeface="-apple-system"/>
            </a:endParaRPr>
          </a:p>
        </p:txBody>
      </p:sp>
    </p:spTree>
    <p:extLst>
      <p:ext uri="{BB962C8B-B14F-4D97-AF65-F5344CB8AC3E}">
        <p14:creationId xmlns:p14="http://schemas.microsoft.com/office/powerpoint/2010/main" val="232532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51D4DA-7F59-85E7-E8BE-458F2E11D4E6}"/>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endParaRPr lang="en-US" sz="5400" dirty="0"/>
          </a:p>
        </p:txBody>
      </p:sp>
      <p:sp>
        <p:nvSpPr>
          <p:cNvPr id="5" name="Text Placeholder 4">
            <a:extLst>
              <a:ext uri="{FF2B5EF4-FFF2-40B4-BE49-F238E27FC236}">
                <a16:creationId xmlns:a16="http://schemas.microsoft.com/office/drawing/2014/main" id="{9311ACDD-A6A2-3A47-C73B-FD81B723D784}"/>
              </a:ext>
            </a:extLst>
          </p:cNvPr>
          <p:cNvSpPr>
            <a:spLocks noGrp="1"/>
          </p:cNvSpPr>
          <p:nvPr>
            <p:ph type="body" idx="1"/>
          </p:nvPr>
        </p:nvSpPr>
        <p:spPr>
          <a:xfrm>
            <a:off x="913795" y="1097280"/>
            <a:ext cx="3256177" cy="4626863"/>
          </a:xfrm>
        </p:spPr>
        <p:txBody>
          <a:bodyPr vert="horz" lIns="91440" tIns="45720" rIns="91440" bIns="45720" rtlCol="0" anchor="ctr">
            <a:normAutofit/>
          </a:bodyPr>
          <a:lstStyle/>
          <a:p>
            <a:r>
              <a:rPr lang="en-US" sz="2600" dirty="0"/>
              <a:t>Market Type:</a:t>
            </a:r>
          </a:p>
          <a:p>
            <a:pPr algn="l"/>
            <a:r>
              <a:rPr lang="en-US" dirty="0">
                <a:solidFill>
                  <a:srgbClr val="0070C0"/>
                </a:solidFill>
                <a:effectLst/>
                <a:latin typeface="Arial" panose="020B0604020202020204" pitchFamily="34" charset="0"/>
                <a:ea typeface="Calibri" panose="020F0502020204030204" pitchFamily="34" charset="0"/>
              </a:rPr>
              <a:t>Bull</a:t>
            </a:r>
          </a:p>
          <a:p>
            <a:pPr algn="l"/>
            <a:r>
              <a:rPr lang="en-US" dirty="0">
                <a:solidFill>
                  <a:srgbClr val="0070C0"/>
                </a:solidFill>
                <a:effectLst/>
                <a:latin typeface="Arial" panose="020B0604020202020204" pitchFamily="34" charset="0"/>
                <a:ea typeface="Calibri" panose="020F0502020204030204" pitchFamily="34" charset="0"/>
              </a:rPr>
              <a:t>Bear</a:t>
            </a:r>
          </a:p>
          <a:p>
            <a:pPr algn="l"/>
            <a:r>
              <a:rPr lang="en-US" dirty="0">
                <a:solidFill>
                  <a:srgbClr val="0070C0"/>
                </a:solidFill>
                <a:effectLst/>
                <a:latin typeface="Arial" panose="020B0604020202020204" pitchFamily="34" charset="0"/>
                <a:ea typeface="Calibri" panose="020F0502020204030204" pitchFamily="34" charset="0"/>
              </a:rPr>
              <a:t>Neutral</a:t>
            </a:r>
            <a:endParaRPr lang="en-US" dirty="0"/>
          </a:p>
        </p:txBody>
      </p:sp>
      <p:pic>
        <p:nvPicPr>
          <p:cNvPr id="3" name="Picture 2" descr="A picture containing text&#10;&#10;Description automatically generated">
            <a:extLst>
              <a:ext uri="{FF2B5EF4-FFF2-40B4-BE49-F238E27FC236}">
                <a16:creationId xmlns:a16="http://schemas.microsoft.com/office/drawing/2014/main" id="{7FF7375B-6977-1950-7A63-09CE4795558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12166" y="159402"/>
            <a:ext cx="8345160" cy="6258870"/>
          </a:xfrm>
          <a:prstGeom prst="rect">
            <a:avLst/>
          </a:prstGeom>
        </p:spPr>
      </p:pic>
      <p:sp>
        <p:nvSpPr>
          <p:cNvPr id="6" name="TextBox 5">
            <a:extLst>
              <a:ext uri="{FF2B5EF4-FFF2-40B4-BE49-F238E27FC236}">
                <a16:creationId xmlns:a16="http://schemas.microsoft.com/office/drawing/2014/main" id="{7F26DA08-7F2D-5E7B-599A-7C1E91344C58}"/>
              </a:ext>
            </a:extLst>
          </p:cNvPr>
          <p:cNvSpPr txBox="1"/>
          <p:nvPr/>
        </p:nvSpPr>
        <p:spPr>
          <a:xfrm>
            <a:off x="3971246" y="6534504"/>
            <a:ext cx="5767111" cy="230832"/>
          </a:xfrm>
          <a:prstGeom prst="rect">
            <a:avLst/>
          </a:prstGeom>
          <a:noFill/>
        </p:spPr>
        <p:txBody>
          <a:bodyPr wrap="square" rtlCol="0">
            <a:spAutoFit/>
          </a:bodyPr>
          <a:lstStyle/>
          <a:p>
            <a:r>
              <a:rPr lang="en-US" sz="900" dirty="0">
                <a:hlinkClick r:id="rId5" tooltip="https://technofaq.org/posts/2018/07/2018-a-bear-market-for-cryptocoin-holders-find-a-brilliant-solution-below/"/>
              </a:rPr>
              <a:t>This Photo</a:t>
            </a:r>
            <a:r>
              <a:rPr lang="en-US" sz="900" dirty="0"/>
              <a:t> by Unknown Author is licensed under </a:t>
            </a:r>
            <a:r>
              <a:rPr lang="en-US" sz="900" dirty="0">
                <a:hlinkClick r:id="rId6" tooltip="https://creativecommons.org/licenses/by-nc-sa/3.0/"/>
              </a:rPr>
              <a:t>CC BY-SA-NC</a:t>
            </a:r>
            <a:endParaRPr lang="en-US" sz="900" dirty="0"/>
          </a:p>
        </p:txBody>
      </p:sp>
    </p:spTree>
    <p:extLst>
      <p:ext uri="{BB962C8B-B14F-4D97-AF65-F5344CB8AC3E}">
        <p14:creationId xmlns:p14="http://schemas.microsoft.com/office/powerpoint/2010/main" val="259118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5014-D0EE-7D82-BDE6-EE9F01170467}"/>
              </a:ext>
            </a:extLst>
          </p:cNvPr>
          <p:cNvSpPr>
            <a:spLocks noGrp="1"/>
          </p:cNvSpPr>
          <p:nvPr>
            <p:ph type="title"/>
          </p:nvPr>
        </p:nvSpPr>
        <p:spPr/>
        <p:txBody>
          <a:bodyPr/>
          <a:lstStyle/>
          <a:p>
            <a:r>
              <a:rPr lang="en-US" sz="4000" dirty="0">
                <a:solidFill>
                  <a:schemeClr val="bg2">
                    <a:lumMod val="10000"/>
                    <a:lumOff val="90000"/>
                  </a:schemeClr>
                </a:solidFill>
                <a:effectLst/>
                <a:latin typeface="Arial" panose="020B0604020202020204" pitchFamily="34" charset="0"/>
                <a:ea typeface="Calibri" panose="020F0502020204030204" pitchFamily="34" charset="0"/>
              </a:rPr>
              <a:t>Defining Code for Market Type</a:t>
            </a:r>
            <a:endParaRPr lang="en-US" dirty="0">
              <a:solidFill>
                <a:schemeClr val="bg2">
                  <a:lumMod val="10000"/>
                  <a:lumOff val="90000"/>
                </a:schemeClr>
              </a:solidFill>
            </a:endParaRPr>
          </a:p>
        </p:txBody>
      </p:sp>
      <p:sp>
        <p:nvSpPr>
          <p:cNvPr id="3" name="Text Placeholder 2">
            <a:extLst>
              <a:ext uri="{FF2B5EF4-FFF2-40B4-BE49-F238E27FC236}">
                <a16:creationId xmlns:a16="http://schemas.microsoft.com/office/drawing/2014/main" id="{017F26C0-4D6C-4823-9AC2-D69A5BEA606A}"/>
              </a:ext>
            </a:extLst>
          </p:cNvPr>
          <p:cNvSpPr>
            <a:spLocks noGrp="1"/>
          </p:cNvSpPr>
          <p:nvPr>
            <p:ph type="body" idx="1"/>
          </p:nvPr>
        </p:nvSpPr>
        <p:spPr/>
        <p:txBody>
          <a:bodyPr/>
          <a:lstStyle/>
          <a:p>
            <a:r>
              <a:rPr lang="en-US" dirty="0"/>
              <a:t>Bear</a:t>
            </a:r>
          </a:p>
        </p:txBody>
      </p:sp>
      <p:sp>
        <p:nvSpPr>
          <p:cNvPr id="4" name="Text Placeholder 3">
            <a:extLst>
              <a:ext uri="{FF2B5EF4-FFF2-40B4-BE49-F238E27FC236}">
                <a16:creationId xmlns:a16="http://schemas.microsoft.com/office/drawing/2014/main" id="{C2A6095E-2335-7333-EF48-C412765B4A07}"/>
              </a:ext>
            </a:extLst>
          </p:cNvPr>
          <p:cNvSpPr>
            <a:spLocks noGrp="1"/>
          </p:cNvSpPr>
          <p:nvPr>
            <p:ph type="body" sz="half" idx="15"/>
          </p:nvPr>
        </p:nvSpPr>
        <p:spPr/>
        <p:txBody>
          <a:bodyPr>
            <a:normAutofit/>
          </a:bodyPr>
          <a:lstStyle/>
          <a:p>
            <a:pPr algn="l"/>
            <a:r>
              <a:rPr lang="en-US" sz="2000" dirty="0"/>
              <a:t>Bitcoin     by over:</a:t>
            </a:r>
          </a:p>
          <a:p>
            <a:pPr algn="l"/>
            <a:r>
              <a:rPr lang="en-US" sz="2000" dirty="0"/>
              <a:t>	40% - 3 months</a:t>
            </a:r>
          </a:p>
          <a:p>
            <a:pPr algn="l"/>
            <a:r>
              <a:rPr lang="en-US" sz="2000" dirty="0"/>
              <a:t>	60% - 6 months</a:t>
            </a:r>
          </a:p>
          <a:p>
            <a:pPr algn="l"/>
            <a:endParaRPr lang="en-US" sz="2000" dirty="0"/>
          </a:p>
        </p:txBody>
      </p:sp>
      <p:sp>
        <p:nvSpPr>
          <p:cNvPr id="5" name="Text Placeholder 4">
            <a:extLst>
              <a:ext uri="{FF2B5EF4-FFF2-40B4-BE49-F238E27FC236}">
                <a16:creationId xmlns:a16="http://schemas.microsoft.com/office/drawing/2014/main" id="{6F7601F3-F670-CB3A-0110-3CD0604A8F7E}"/>
              </a:ext>
            </a:extLst>
          </p:cNvPr>
          <p:cNvSpPr>
            <a:spLocks noGrp="1"/>
          </p:cNvSpPr>
          <p:nvPr>
            <p:ph type="body" sz="quarter" idx="3"/>
          </p:nvPr>
        </p:nvSpPr>
        <p:spPr/>
        <p:txBody>
          <a:bodyPr/>
          <a:lstStyle/>
          <a:p>
            <a:r>
              <a:rPr lang="en-US" dirty="0"/>
              <a:t>Bull</a:t>
            </a:r>
          </a:p>
        </p:txBody>
      </p:sp>
      <p:sp>
        <p:nvSpPr>
          <p:cNvPr id="6" name="Text Placeholder 5">
            <a:extLst>
              <a:ext uri="{FF2B5EF4-FFF2-40B4-BE49-F238E27FC236}">
                <a16:creationId xmlns:a16="http://schemas.microsoft.com/office/drawing/2014/main" id="{1415B215-984B-12CA-0E0C-F2608CA27ECF}"/>
              </a:ext>
            </a:extLst>
          </p:cNvPr>
          <p:cNvSpPr>
            <a:spLocks noGrp="1"/>
          </p:cNvSpPr>
          <p:nvPr>
            <p:ph type="body" sz="half" idx="16"/>
          </p:nvPr>
        </p:nvSpPr>
        <p:spPr/>
        <p:txBody>
          <a:bodyPr/>
          <a:lstStyle/>
          <a:p>
            <a:pPr algn="l"/>
            <a:r>
              <a:rPr lang="en-US" sz="2000" dirty="0"/>
              <a:t>Bitcoin     by over:</a:t>
            </a:r>
          </a:p>
          <a:p>
            <a:pPr algn="l"/>
            <a:r>
              <a:rPr lang="en-US" sz="2000" dirty="0"/>
              <a:t>	70% - 3 months</a:t>
            </a:r>
          </a:p>
          <a:p>
            <a:pPr algn="l"/>
            <a:r>
              <a:rPr lang="en-US" sz="2000" dirty="0"/>
              <a:t>	150% - 6 months</a:t>
            </a:r>
          </a:p>
          <a:p>
            <a:endParaRPr lang="en-US" dirty="0"/>
          </a:p>
        </p:txBody>
      </p:sp>
      <p:sp>
        <p:nvSpPr>
          <p:cNvPr id="7" name="Text Placeholder 6">
            <a:extLst>
              <a:ext uri="{FF2B5EF4-FFF2-40B4-BE49-F238E27FC236}">
                <a16:creationId xmlns:a16="http://schemas.microsoft.com/office/drawing/2014/main" id="{6926E553-006E-47C0-D516-4FAA69D1F9D5}"/>
              </a:ext>
            </a:extLst>
          </p:cNvPr>
          <p:cNvSpPr>
            <a:spLocks noGrp="1"/>
          </p:cNvSpPr>
          <p:nvPr>
            <p:ph type="body" sz="quarter" idx="13"/>
          </p:nvPr>
        </p:nvSpPr>
        <p:spPr/>
        <p:txBody>
          <a:bodyPr/>
          <a:lstStyle/>
          <a:p>
            <a:r>
              <a:rPr lang="en-US" dirty="0"/>
              <a:t>Neutral</a:t>
            </a:r>
          </a:p>
        </p:txBody>
      </p:sp>
      <p:sp>
        <p:nvSpPr>
          <p:cNvPr id="8" name="Text Placeholder 7">
            <a:extLst>
              <a:ext uri="{FF2B5EF4-FFF2-40B4-BE49-F238E27FC236}">
                <a16:creationId xmlns:a16="http://schemas.microsoft.com/office/drawing/2014/main" id="{C0D06605-BB08-098D-4A55-76089043C75A}"/>
              </a:ext>
            </a:extLst>
          </p:cNvPr>
          <p:cNvSpPr>
            <a:spLocks noGrp="1"/>
          </p:cNvSpPr>
          <p:nvPr>
            <p:ph type="body" sz="half" idx="17"/>
          </p:nvPr>
        </p:nvSpPr>
        <p:spPr>
          <a:xfrm>
            <a:off x="7966572" y="2571750"/>
            <a:ext cx="3813948" cy="3219450"/>
          </a:xfrm>
        </p:spPr>
        <p:txBody>
          <a:bodyPr/>
          <a:lstStyle/>
          <a:p>
            <a:pPr algn="l"/>
            <a:r>
              <a:rPr lang="en-US" sz="2000" dirty="0"/>
              <a:t>Bitcoin stayed within</a:t>
            </a:r>
          </a:p>
          <a:p>
            <a:pPr algn="l"/>
            <a:r>
              <a:rPr lang="en-US" sz="2000" dirty="0"/>
              <a:t>	70% range - 3 months</a:t>
            </a:r>
          </a:p>
          <a:p>
            <a:pPr algn="l"/>
            <a:endParaRPr lang="en-US" sz="2000" dirty="0"/>
          </a:p>
          <a:p>
            <a:pPr algn="l"/>
            <a:r>
              <a:rPr lang="en-US" sz="2000" dirty="0"/>
              <a:t>Bitcoin neither increased/decreased more than:</a:t>
            </a:r>
          </a:p>
          <a:p>
            <a:pPr algn="l"/>
            <a:r>
              <a:rPr lang="en-US" sz="2000" dirty="0"/>
              <a:t>	150% - 6 months</a:t>
            </a:r>
          </a:p>
          <a:p>
            <a:endParaRPr lang="en-US" dirty="0"/>
          </a:p>
        </p:txBody>
      </p:sp>
      <p:sp>
        <p:nvSpPr>
          <p:cNvPr id="9" name="Arrow: Down 8">
            <a:extLst>
              <a:ext uri="{FF2B5EF4-FFF2-40B4-BE49-F238E27FC236}">
                <a16:creationId xmlns:a16="http://schemas.microsoft.com/office/drawing/2014/main" id="{C2CCD8F8-7DD1-1291-3050-5AA2ABF5C17E}"/>
              </a:ext>
            </a:extLst>
          </p:cNvPr>
          <p:cNvSpPr/>
          <p:nvPr/>
        </p:nvSpPr>
        <p:spPr>
          <a:xfrm>
            <a:off x="1828800" y="2571750"/>
            <a:ext cx="22860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818EA82B-4AFF-5601-57F4-DF0B719173FF}"/>
              </a:ext>
            </a:extLst>
          </p:cNvPr>
          <p:cNvSpPr/>
          <p:nvPr/>
        </p:nvSpPr>
        <p:spPr>
          <a:xfrm>
            <a:off x="5364480" y="2571750"/>
            <a:ext cx="198120" cy="3238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C69C6-24F0-3797-97A5-60DDBDD887E7}"/>
              </a:ext>
            </a:extLst>
          </p:cNvPr>
          <p:cNvSpPr txBox="1"/>
          <p:nvPr/>
        </p:nvSpPr>
        <p:spPr>
          <a:xfrm>
            <a:off x="792480" y="4937760"/>
            <a:ext cx="6766560" cy="923330"/>
          </a:xfrm>
          <a:prstGeom prst="rect">
            <a:avLst/>
          </a:prstGeom>
          <a:noFill/>
        </p:spPr>
        <p:txBody>
          <a:bodyPr wrap="square" rtlCol="0">
            <a:spAutoFit/>
          </a:bodyPr>
          <a:lstStyle/>
          <a:p>
            <a:r>
              <a:rPr lang="en-US" b="0" i="0" dirty="0">
                <a:solidFill>
                  <a:schemeClr val="tx2"/>
                </a:solidFill>
                <a:effectLst/>
                <a:latin typeface="-apple-system"/>
              </a:rPr>
              <a:t>If selected crypto only shows trend, but Bitcoin does not, then it may indicate project growth or failure but not a true bull market / bear market.</a:t>
            </a:r>
            <a:endParaRPr lang="en-US" dirty="0">
              <a:solidFill>
                <a:schemeClr val="tx2"/>
              </a:solidFill>
            </a:endParaRPr>
          </a:p>
        </p:txBody>
      </p:sp>
    </p:spTree>
    <p:extLst>
      <p:ext uri="{BB962C8B-B14F-4D97-AF65-F5344CB8AC3E}">
        <p14:creationId xmlns:p14="http://schemas.microsoft.com/office/powerpoint/2010/main" val="1975477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114</TotalTime>
  <Words>1385</Words>
  <Application>Microsoft Office PowerPoint</Application>
  <PresentationFormat>Widescreen</PresentationFormat>
  <Paragraphs>191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Calisto MT</vt:lpstr>
      <vt:lpstr>Wingdings 2</vt:lpstr>
      <vt:lpstr>Slate</vt:lpstr>
      <vt:lpstr>The Omniscient Crypto Oracle</vt:lpstr>
      <vt:lpstr>PowerPoint Presentation</vt:lpstr>
      <vt:lpstr>5 cryptocurrencies: Bitcoin (BTC) Dogecoin (DOGE) Litecoin (LTC) Ripple (XRP) Ethereum (ETH) </vt:lpstr>
      <vt:lpstr>PowerPoint Presentation</vt:lpstr>
      <vt:lpstr>PowerPoint Presentation</vt:lpstr>
      <vt:lpstr>Resources</vt:lpstr>
      <vt:lpstr>PowerPoint Presentation</vt:lpstr>
      <vt:lpstr>PowerPoint Presentation</vt:lpstr>
      <vt:lpstr>Defining Code for Market Type</vt:lpstr>
      <vt:lpstr>PowerPoint Presentation</vt:lpstr>
      <vt:lpstr>Pricing Trends by Weekday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Omniscient Crypto Oracle</dc:title>
  <dc:creator>Bobbi Colhour</dc:creator>
  <cp:lastModifiedBy>Bobbi Colhour</cp:lastModifiedBy>
  <cp:revision>1</cp:revision>
  <dcterms:created xsi:type="dcterms:W3CDTF">2023-03-19T20:32:43Z</dcterms:created>
  <dcterms:modified xsi:type="dcterms:W3CDTF">2023-03-19T22:27:17Z</dcterms:modified>
</cp:coreProperties>
</file>