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6"/>
  </p:notesMasterIdLst>
  <p:sldIdLst>
    <p:sldId id="256" r:id="rId2"/>
    <p:sldId id="257" r:id="rId3"/>
    <p:sldId id="258" r:id="rId4"/>
    <p:sldId id="261" r:id="rId5"/>
    <p:sldId id="262" r:id="rId6"/>
    <p:sldId id="266" r:id="rId7"/>
    <p:sldId id="263" r:id="rId8"/>
    <p:sldId id="259" r:id="rId9"/>
    <p:sldId id="260" r:id="rId10"/>
    <p:sldId id="264" r:id="rId11"/>
    <p:sldId id="268" r:id="rId12"/>
    <p:sldId id="265"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65D1"/>
    <a:srgbClr val="669900"/>
    <a:srgbClr val="00642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3833" autoAdjust="0"/>
  </p:normalViewPr>
  <p:slideViewPr>
    <p:cSldViewPr snapToGrid="0">
      <p:cViewPr varScale="1">
        <p:scale>
          <a:sx n="42" d="100"/>
          <a:sy n="42" d="100"/>
        </p:scale>
        <p:origin x="1604" y="20"/>
      </p:cViewPr>
      <p:guideLst/>
    </p:cSldViewPr>
  </p:slideViewPr>
  <p:notesTextViewPr>
    <p:cViewPr>
      <p:scale>
        <a:sx n="1" d="1"/>
        <a:sy n="1" d="1"/>
      </p:scale>
      <p:origin x="0" y="-7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69748-769E-4EB8-880B-F584F94B28E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2150E-5FD0-4979-B16F-63AB93BFA1A6}" type="slidenum">
              <a:rPr lang="en-US" smtClean="0"/>
              <a:t>‹#›</a:t>
            </a:fld>
            <a:endParaRPr lang="en-US"/>
          </a:p>
        </p:txBody>
      </p:sp>
    </p:spTree>
    <p:extLst>
      <p:ext uri="{BB962C8B-B14F-4D97-AF65-F5344CB8AC3E}">
        <p14:creationId xmlns:p14="http://schemas.microsoft.com/office/powerpoint/2010/main" val="39858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a:t>
            </a:fld>
            <a:endParaRPr lang="en-US"/>
          </a:p>
        </p:txBody>
      </p:sp>
    </p:spTree>
    <p:extLst>
      <p:ext uri="{BB962C8B-B14F-4D97-AF65-F5344CB8AC3E}">
        <p14:creationId xmlns:p14="http://schemas.microsoft.com/office/powerpoint/2010/main" val="352330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4292F"/>
                </a:solidFill>
                <a:effectLst/>
                <a:latin typeface="-apple-system"/>
              </a:rPr>
              <a:t>David</a:t>
            </a:r>
          </a:p>
          <a:p>
            <a:pPr algn="l">
              <a:buFont typeface="Arial" panose="020B0604020202020204" pitchFamily="34" charset="0"/>
              <a:buChar char="•"/>
            </a:pPr>
            <a:r>
              <a:rPr lang="en-US" b="0" i="1" dirty="0">
                <a:solidFill>
                  <a:srgbClr val="24292F"/>
                </a:solidFill>
                <a:effectLst/>
                <a:latin typeface="-apple-system"/>
              </a:rPr>
              <a:t>Model Building</a:t>
            </a:r>
            <a:r>
              <a:rPr lang="en-US" b="0" i="0" dirty="0">
                <a:solidFill>
                  <a:srgbClr val="24292F"/>
                </a:solidFill>
                <a:effectLst/>
                <a:latin typeface="-apple-system"/>
              </a:rPr>
              <a:t>: The LSTM model is built using the Keras library in Python. The model architecture includes several LSTM layers followed by a Dense layer. The model is trained on the training data.</a:t>
            </a:r>
          </a:p>
          <a:p>
            <a:pPr lvl="1" algn="l">
              <a:buFont typeface="Arial" panose="020B0604020202020204" pitchFamily="34" charset="0"/>
              <a:buChar char="•"/>
            </a:pPr>
            <a:r>
              <a:rPr lang="en-US" b="0" i="0" dirty="0">
                <a:solidFill>
                  <a:srgbClr val="24292F"/>
                </a:solidFill>
                <a:effectLst/>
                <a:latin typeface="-apple-system"/>
              </a:rPr>
              <a:t>predict cryptocurrency prices takes in historical data, including close prices, and feeds it through a neural network with three LSTM layers, each consisting of 50 neurons with the </a:t>
            </a:r>
            <a:r>
              <a:rPr lang="en-US" b="0" i="0" dirty="0" err="1">
                <a:solidFill>
                  <a:srgbClr val="24292F"/>
                </a:solidFill>
                <a:effectLst/>
                <a:latin typeface="-apple-system"/>
              </a:rPr>
              <a:t>ReLU</a:t>
            </a:r>
            <a:r>
              <a:rPr lang="en-US" b="0" i="0" dirty="0">
                <a:solidFill>
                  <a:srgbClr val="24292F"/>
                </a:solidFill>
                <a:effectLst/>
                <a:latin typeface="-apple-system"/>
              </a:rPr>
              <a:t> activation function. </a:t>
            </a:r>
          </a:p>
          <a:p>
            <a:pPr algn="l">
              <a:buFont typeface="Arial" panose="020B0604020202020204" pitchFamily="34" charset="0"/>
              <a:buChar char="•"/>
            </a:pPr>
            <a:r>
              <a:rPr lang="en-US" b="0" i="1" dirty="0">
                <a:solidFill>
                  <a:srgbClr val="24292F"/>
                </a:solidFill>
                <a:effectLst/>
                <a:latin typeface="-apple-system"/>
              </a:rPr>
              <a:t>Model Evaluation</a:t>
            </a:r>
            <a:r>
              <a:rPr lang="en-US" b="0" i="0" dirty="0">
                <a:solidFill>
                  <a:srgbClr val="24292F"/>
                </a:solidFill>
                <a:effectLst/>
                <a:latin typeface="-apple-system"/>
              </a:rPr>
              <a:t>: The model is evaluated on the testing data using:</a:t>
            </a:r>
          </a:p>
          <a:p>
            <a:pPr lvl="1" algn="l">
              <a:buFont typeface="Arial" panose="020B0604020202020204" pitchFamily="34" charset="0"/>
              <a:buChar char="•"/>
            </a:pPr>
            <a:r>
              <a:rPr lang="en-US" b="0" i="0" dirty="0">
                <a:solidFill>
                  <a:srgbClr val="24292F"/>
                </a:solidFill>
                <a:effectLst/>
                <a:latin typeface="-apple-system"/>
              </a:rPr>
              <a:t>Mean Squared Error (MSE) - measures the average squared difference between the predicted and actual prices. A lower MSE value indicates better model performance.</a:t>
            </a:r>
          </a:p>
          <a:p>
            <a:pPr lvl="1" algn="l">
              <a:buFont typeface="Arial" panose="020B0604020202020204" pitchFamily="34" charset="0"/>
              <a:buChar char="•"/>
            </a:pPr>
            <a:r>
              <a:rPr lang="en-US" b="0" i="0" dirty="0">
                <a:solidFill>
                  <a:srgbClr val="24292F"/>
                </a:solidFill>
                <a:effectLst/>
                <a:latin typeface="-apple-system"/>
              </a:rPr>
              <a:t>Root Mean Squared Error (RMSE)</a:t>
            </a:r>
          </a:p>
          <a:p>
            <a:pPr lvl="1" algn="l">
              <a:buFont typeface="Arial" panose="020B0604020202020204" pitchFamily="34" charset="0"/>
              <a:buChar char="•"/>
            </a:pPr>
            <a:r>
              <a:rPr lang="en-US" b="0" i="0" dirty="0">
                <a:solidFill>
                  <a:srgbClr val="24292F"/>
                </a:solidFill>
                <a:effectLst/>
                <a:latin typeface="-apple-system"/>
              </a:rPr>
              <a:t>coefficient of determination (R^2) metrics. The predicted prices are compared to the actual prices to measure the accuracy of the model.</a:t>
            </a:r>
          </a:p>
          <a:p>
            <a:pPr algn="l">
              <a:buFont typeface="Arial" panose="020B0604020202020204" pitchFamily="34" charset="0"/>
              <a:buChar char="•"/>
            </a:pPr>
            <a:r>
              <a:rPr lang="en-US" b="0" i="1" dirty="0">
                <a:solidFill>
                  <a:srgbClr val="24292F"/>
                </a:solidFill>
                <a:effectLst/>
                <a:latin typeface="-apple-system"/>
              </a:rPr>
              <a:t>Model Prediction</a:t>
            </a:r>
            <a:r>
              <a:rPr lang="en-US" b="0" i="0" dirty="0">
                <a:solidFill>
                  <a:srgbClr val="24292F"/>
                </a:solidFill>
                <a:effectLst/>
                <a:latin typeface="-apple-system"/>
              </a:rPr>
              <a:t>: The trained LSTM model will be used to predict the prices of the five cryptocurrencies for a specific future date range.</a:t>
            </a:r>
          </a:p>
          <a:p>
            <a:endParaRPr lang="en-US" dirty="0"/>
          </a:p>
          <a:p>
            <a:r>
              <a:rPr lang="en-US" b="0" i="0" dirty="0">
                <a:solidFill>
                  <a:srgbClr val="24292F"/>
                </a:solidFill>
                <a:effectLst/>
                <a:latin typeface="-apple-system"/>
              </a:rPr>
              <a:t>Overall, the LSTM model shows promising results in predicting future cryptocurrency prices. However, it is important to note that cryptocurrency prices are highly volatile and unpredictable, and the model's accuracy may vary depending on various factors such as market conditions, news events, and regulatory changes. </a:t>
            </a:r>
            <a:r>
              <a:rPr lang="en-US" b="0" i="0">
                <a:solidFill>
                  <a:srgbClr val="D1D5DB"/>
                </a:solidFill>
                <a:effectLst/>
                <a:latin typeface="Söhne"/>
              </a:rPr>
              <a:t>Therefore</a:t>
            </a:r>
            <a:r>
              <a:rPr lang="en-US" b="0" i="0" dirty="0">
                <a:solidFill>
                  <a:srgbClr val="D1D5DB"/>
                </a:solidFill>
                <a:effectLst/>
                <a:latin typeface="Söhne"/>
              </a:rPr>
              <a:t>, while the model can provide a useful tool for predicting future cryptocurrency prices, it's important to interpret the results with caution and continuously monitor the model's performance on new data to ensure that it remains accurate and relevant.</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10</a:t>
            </a:fld>
            <a:endParaRPr lang="en-US"/>
          </a:p>
        </p:txBody>
      </p:sp>
    </p:spTree>
    <p:extLst>
      <p:ext uri="{BB962C8B-B14F-4D97-AF65-F5344CB8AC3E}">
        <p14:creationId xmlns:p14="http://schemas.microsoft.com/office/powerpoint/2010/main" val="181181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pPr algn="l">
              <a:buFont typeface="+mj-lt"/>
              <a:buAutoNum type="arabicPeriod"/>
            </a:pPr>
            <a:r>
              <a:rPr lang="en-US" b="0" i="0" dirty="0">
                <a:solidFill>
                  <a:srgbClr val="D1D5DB"/>
                </a:solidFill>
                <a:effectLst/>
                <a:latin typeface="Söhne"/>
              </a:rPr>
              <a:t>Mean Squared Error (MSE): This metric measures the average squared difference between the predicted and actual values. A smaller value indicates better performance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D1D5DB"/>
                </a:solidFill>
                <a:effectLst/>
                <a:latin typeface="Söhne"/>
              </a:rPr>
              <a:t>Root Mean Squared Error (RMSE): This metric measures the square root of the average squared difference between the predicted and actual values. A smaller value indicates better performance.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D1D5DB"/>
                </a:solidFill>
                <a:effectLst/>
                <a:latin typeface="Söhne"/>
              </a:rPr>
              <a:t>Mean Absolute Error (MAE): This metric measures the average absolute difference between the predicted and actual values. A smaller value indicates better performance.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D1D5DB"/>
                </a:solidFill>
                <a:effectLst/>
                <a:latin typeface="Söhne"/>
              </a:rPr>
              <a:t>Indicates that the model's predictions are close to the actual values.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Coefficient of determination (r^2): This metric measures the proportion of variance in the target variable (cryptocurrency prices) that can be explained by the model. The r^2 value of 0.9307 indicates that the model explains 93.07% of the variance in the target variable, which is a high value and suggests that the model has captured the underlying patterns well.</a:t>
            </a:r>
          </a:p>
          <a:p>
            <a:pPr algn="l">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11</a:t>
            </a:fld>
            <a:endParaRPr lang="en-US"/>
          </a:p>
        </p:txBody>
      </p:sp>
    </p:spTree>
    <p:extLst>
      <p:ext uri="{BB962C8B-B14F-4D97-AF65-F5344CB8AC3E}">
        <p14:creationId xmlns:p14="http://schemas.microsoft.com/office/powerpoint/2010/main" val="2906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12</a:t>
            </a:fld>
            <a:endParaRPr lang="en-US"/>
          </a:p>
        </p:txBody>
      </p:sp>
    </p:spTree>
    <p:extLst>
      <p:ext uri="{BB962C8B-B14F-4D97-AF65-F5344CB8AC3E}">
        <p14:creationId xmlns:p14="http://schemas.microsoft.com/office/powerpoint/2010/main" val="30039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Link prediction model to AP</a:t>
            </a:r>
            <a:r>
              <a:rPr lang="en-US" altLang="en-US" sz="12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Use Dropout to prevent overfitting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Early Stopping to prevent overfitting</a:t>
            </a:r>
            <a:endParaRPr lang="en-US" altLang="en-US" sz="1200" dirty="0">
              <a:solidFill>
                <a:schemeClr val="tx2">
                  <a:lumMod val="90000"/>
                </a:schemeClr>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other RNN, CNN Models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ensemble methods like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Optimize hyperparameters – learning rate, batch si</a:t>
            </a:r>
            <a:r>
              <a:rPr lang="en-US" altLang="en-US" sz="12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Try using Loss Function Mean Absolute Percentage Error (MAPE) to evaluate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different activation functions like Sigmoid or Tanh</a:t>
            </a:r>
            <a:endParaRPr kumimoji="0" lang="en-US" altLang="en-US" sz="1200" b="0" i="0" u="none" strike="noStrike" cap="none" normalizeH="0" baseline="0" dirty="0">
              <a:ln>
                <a:noFill/>
              </a:ln>
              <a:solidFill>
                <a:schemeClr val="tx2">
                  <a:lumMod val="90000"/>
                </a:schemeClr>
              </a:solidFill>
              <a:effectLst/>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13</a:t>
            </a:fld>
            <a:endParaRPr lang="en-US"/>
          </a:p>
        </p:txBody>
      </p:sp>
    </p:spTree>
    <p:extLst>
      <p:ext uri="{BB962C8B-B14F-4D97-AF65-F5344CB8AC3E}">
        <p14:creationId xmlns:p14="http://schemas.microsoft.com/office/powerpoint/2010/main" val="392566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2952150E-5FD0-4979-B16F-63AB93BFA1A6}" type="slidenum">
              <a:rPr lang="en-US" smtClean="0"/>
              <a:t>14</a:t>
            </a:fld>
            <a:endParaRPr lang="en-US"/>
          </a:p>
        </p:txBody>
      </p:sp>
    </p:spTree>
    <p:extLst>
      <p:ext uri="{BB962C8B-B14F-4D97-AF65-F5344CB8AC3E}">
        <p14:creationId xmlns:p14="http://schemas.microsoft.com/office/powerpoint/2010/main" val="290255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The cryptocurrency market is a center of a lot of activity. It is a growing market with much potential and profit. Data science is used in cryptocurrency to forecast and predict the prices of these digital coins. This science is used to figure out what causes the changes in prices of the coins, and then indicates whether the prices will increase or decrease in the future. By focusing on market capitalization, or the coins' worth, one will predict how well or poorly a cryptocurrency will perform. </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2</a:t>
            </a:fld>
            <a:endParaRPr lang="en-US"/>
          </a:p>
        </p:txBody>
      </p:sp>
    </p:spTree>
    <p:extLst>
      <p:ext uri="{BB962C8B-B14F-4D97-AF65-F5344CB8AC3E}">
        <p14:creationId xmlns:p14="http://schemas.microsoft.com/office/powerpoint/2010/main" val="105598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In this project, TABD will be focusing on 5 different cryptocurrencies and their overall performance, specifically: Bitcoin, Dogecoin, Litecoin, Ripple and Ethereum. After running parsed data into specific machine learning algorithms, our goal is obtain predictions whether it is a good time to buy or sell a specific cryptocurrency or not.</a:t>
            </a: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3</a:t>
            </a:fld>
            <a:endParaRPr lang="en-US"/>
          </a:p>
        </p:txBody>
      </p:sp>
    </p:spTree>
    <p:extLst>
      <p:ext uri="{BB962C8B-B14F-4D97-AF65-F5344CB8AC3E}">
        <p14:creationId xmlns:p14="http://schemas.microsoft.com/office/powerpoint/2010/main" val="403373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endParaRPr lang="en-US" sz="1800" dirty="0">
              <a:solidFill>
                <a:srgbClr val="0070C0"/>
              </a:solidFill>
              <a:effectLst/>
              <a:latin typeface="Arial" panose="020B0604020202020204" pitchFamily="34" charset="0"/>
              <a:ea typeface="Calibri" panose="020F0502020204030204" pitchFamily="34" charset="0"/>
            </a:endParaRP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4</a:t>
            </a:fld>
            <a:endParaRPr lang="en-US"/>
          </a:p>
        </p:txBody>
      </p:sp>
    </p:spTree>
    <p:extLst>
      <p:ext uri="{BB962C8B-B14F-4D97-AF65-F5344CB8AC3E}">
        <p14:creationId xmlns:p14="http://schemas.microsoft.com/office/powerpoint/2010/main" val="79131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pPr algn="l">
              <a:buFont typeface="Arial" panose="020B0604020202020204" pitchFamily="34" charset="0"/>
              <a:buChar char="•"/>
            </a:pPr>
            <a:r>
              <a:rPr lang="en-US" b="0" i="0" dirty="0">
                <a:solidFill>
                  <a:srgbClr val="24292F"/>
                </a:solidFill>
                <a:effectLst/>
                <a:latin typeface="-apple-system"/>
              </a:rPr>
              <a:t>API connections were used to get real time data of current crypto price and to evaluate the type of market.</a:t>
            </a:r>
          </a:p>
          <a:p>
            <a:pPr algn="l">
              <a:buFont typeface="Arial" panose="020B0604020202020204" pitchFamily="34" charset="0"/>
              <a:buChar char="•"/>
            </a:pPr>
            <a:r>
              <a:rPr lang="en-US" b="0" i="0" dirty="0">
                <a:solidFill>
                  <a:srgbClr val="24292F"/>
                </a:solidFill>
                <a:effectLst/>
                <a:latin typeface="-apple-system"/>
              </a:rPr>
              <a:t>Ten years data for each cryptocurrency was used for the machine learning module to attempt to predict the price within 60 days of data.</a:t>
            </a:r>
          </a:p>
          <a:p>
            <a:pPr algn="l">
              <a:buFont typeface="Arial" panose="020B0604020202020204" pitchFamily="34" charset="0"/>
              <a:buChar char="•"/>
            </a:pPr>
            <a:r>
              <a:rPr lang="en-US" b="0" i="0" dirty="0">
                <a:solidFill>
                  <a:srgbClr val="24292F"/>
                </a:solidFill>
                <a:effectLst/>
                <a:latin typeface="-apple-system"/>
              </a:rPr>
              <a:t>Two years data was analyzed and averaged by weekday to see if there were any trends for high/low days.</a:t>
            </a:r>
          </a:p>
          <a:p>
            <a:endParaRPr lang="en-US" dirty="0"/>
          </a:p>
          <a:p>
            <a:pPr algn="l"/>
            <a:r>
              <a:rPr lang="en-US" b="1" i="0" dirty="0">
                <a:solidFill>
                  <a:srgbClr val="24292F"/>
                </a:solidFill>
                <a:effectLst/>
                <a:latin typeface="-apple-system"/>
              </a:rPr>
              <a:t>Monthly Data</a:t>
            </a:r>
          </a:p>
          <a:p>
            <a:pPr algn="l"/>
            <a:r>
              <a:rPr lang="en-US" b="0" i="0" u="none" strike="noStrike" dirty="0" err="1">
                <a:solidFill>
                  <a:srgbClr val="24292F"/>
                </a:solidFill>
                <a:effectLst/>
                <a:latin typeface="-apple-system"/>
              </a:rPr>
              <a:t>CoinMetrics</a:t>
            </a:r>
            <a:endParaRPr lang="en-US" b="0" i="0" dirty="0">
              <a:solidFill>
                <a:srgbClr val="24292F"/>
              </a:solidFill>
              <a:effectLst/>
              <a:latin typeface="-apple-system"/>
            </a:endParaRPr>
          </a:p>
          <a:p>
            <a:pPr algn="l"/>
            <a:r>
              <a:rPr lang="en-US" b="1" i="0" dirty="0">
                <a:solidFill>
                  <a:srgbClr val="24292F"/>
                </a:solidFill>
                <a:effectLst/>
                <a:latin typeface="-apple-system"/>
              </a:rPr>
              <a:t>Daily Data</a:t>
            </a:r>
          </a:p>
          <a:p>
            <a:pPr algn="l"/>
            <a:r>
              <a:rPr lang="en-US" b="0" i="0" u="none" strike="noStrike" dirty="0">
                <a:solidFill>
                  <a:srgbClr val="24292F"/>
                </a:solidFill>
                <a:effectLst/>
                <a:latin typeface="-apple-system"/>
              </a:rPr>
              <a:t>Investing.com</a:t>
            </a:r>
            <a:endParaRPr lang="en-US" b="0" i="0" dirty="0">
              <a:solidFill>
                <a:srgbClr val="24292F"/>
              </a:solidFill>
              <a:effectLst/>
              <a:latin typeface="-apple-system"/>
            </a:endParaRPr>
          </a:p>
          <a:p>
            <a:pPr algn="l"/>
            <a:r>
              <a:rPr lang="en-US" b="1" i="0" dirty="0">
                <a:solidFill>
                  <a:srgbClr val="24292F"/>
                </a:solidFill>
                <a:effectLst/>
                <a:latin typeface="-apple-system"/>
              </a:rPr>
              <a:t>Definitions</a:t>
            </a:r>
          </a:p>
          <a:p>
            <a:pPr algn="l"/>
            <a:r>
              <a:rPr lang="en-US" b="0" i="0" u="none" strike="noStrike" dirty="0">
                <a:solidFill>
                  <a:srgbClr val="24292F"/>
                </a:solidFill>
                <a:effectLst/>
                <a:latin typeface="-apple-system"/>
              </a:rPr>
              <a:t>Investopedia</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5</a:t>
            </a:fld>
            <a:endParaRPr lang="en-US"/>
          </a:p>
        </p:txBody>
      </p:sp>
    </p:spTree>
    <p:extLst>
      <p:ext uri="{BB962C8B-B14F-4D97-AF65-F5344CB8AC3E}">
        <p14:creationId xmlns:p14="http://schemas.microsoft.com/office/powerpoint/2010/main" val="249651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6</a:t>
            </a:fld>
            <a:endParaRPr lang="en-US"/>
          </a:p>
        </p:txBody>
      </p:sp>
    </p:spTree>
    <p:extLst>
      <p:ext uri="{BB962C8B-B14F-4D97-AF65-F5344CB8AC3E}">
        <p14:creationId xmlns:p14="http://schemas.microsoft.com/office/powerpoint/2010/main" val="209530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Aaron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Data Preprocessing</a:t>
            </a:r>
            <a:r>
              <a:rPr lang="en-US" b="0" i="0" dirty="0">
                <a:solidFill>
                  <a:srgbClr val="24292F"/>
                </a:solidFill>
                <a:effectLst/>
                <a:latin typeface="-apple-system"/>
              </a:rPr>
              <a:t>: The collected data will be preprocessed to ensure that it is clean, complete, and ready for training. This will involve removing missing values, normalizing the data, and splitting it into training and testing sets.</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Part 1 was identifying all the files that I needed to combine. I found a library that I could use to pull the files into a list. The library was glob below is how I used the library to pull all 5 file.</a:t>
            </a:r>
          </a:p>
          <a:p>
            <a:endParaRPr lang="en-US" b="0" i="0" dirty="0">
              <a:solidFill>
                <a:srgbClr val="24292F"/>
              </a:solidFill>
              <a:effectLst/>
              <a:latin typeface="-apple-system"/>
            </a:endParaRPr>
          </a:p>
          <a:p>
            <a:r>
              <a:rPr lang="en-US" b="0" i="0" dirty="0">
                <a:solidFill>
                  <a:srgbClr val="24292F"/>
                </a:solidFill>
                <a:effectLst/>
                <a:latin typeface="-apple-system"/>
              </a:rPr>
              <a:t>Part 2 was to combine all 5 files into one </a:t>
            </a:r>
            <a:r>
              <a:rPr lang="en-US" b="0" i="0" dirty="0" err="1">
                <a:solidFill>
                  <a:srgbClr val="24292F"/>
                </a:solidFill>
                <a:effectLst/>
                <a:latin typeface="-apple-system"/>
              </a:rPr>
              <a:t>DataFrame</a:t>
            </a:r>
            <a:r>
              <a:rPr lang="en-US" b="0" i="0" dirty="0">
                <a:solidFill>
                  <a:srgbClr val="24292F"/>
                </a:solidFill>
                <a:effectLst/>
                <a:latin typeface="-apple-system"/>
              </a:rPr>
              <a:t>. I had a challenge doing this as most of the files had different number of headers. To solve this I needed to pull in the join parameter and set it to inner. This would only bring in columns from every data set that they all had in common.</a:t>
            </a:r>
          </a:p>
          <a:p>
            <a:endParaRPr lang="en-US" b="0" i="0" dirty="0">
              <a:solidFill>
                <a:srgbClr val="24292F"/>
              </a:solidFill>
              <a:effectLst/>
              <a:latin typeface="-apple-system"/>
            </a:endParaRPr>
          </a:p>
          <a:p>
            <a:r>
              <a:rPr lang="en-US" b="0" i="0" dirty="0">
                <a:solidFill>
                  <a:srgbClr val="24292F"/>
                </a:solidFill>
                <a:effectLst/>
                <a:latin typeface="-apple-system"/>
              </a:rPr>
              <a:t>Convert </a:t>
            </a:r>
            <a:r>
              <a:rPr lang="en-US" b="0" i="0" dirty="0" err="1">
                <a:solidFill>
                  <a:srgbClr val="24292F"/>
                </a:solidFill>
                <a:effectLst/>
                <a:latin typeface="-apple-system"/>
              </a:rPr>
              <a:t>DataTypes</a:t>
            </a:r>
            <a:r>
              <a:rPr lang="en-US" b="0" i="0" dirty="0">
                <a:solidFill>
                  <a:srgbClr val="24292F"/>
                </a:solidFill>
                <a:effectLst/>
                <a:latin typeface="-apple-system"/>
              </a:rPr>
              <a:t> –  Object Time to </a:t>
            </a:r>
            <a:r>
              <a:rPr lang="en-US" b="0" i="0" dirty="0" err="1">
                <a:solidFill>
                  <a:srgbClr val="24292F"/>
                </a:solidFill>
                <a:effectLst/>
                <a:latin typeface="-apple-system"/>
              </a:rPr>
              <a:t>DateTime</a:t>
            </a:r>
            <a:r>
              <a:rPr lang="en-US" b="0" i="0" dirty="0">
                <a:solidFill>
                  <a:srgbClr val="24292F"/>
                </a:solidFill>
                <a:effectLst/>
                <a:latin typeface="-apple-system"/>
              </a:rPr>
              <a:t> </a:t>
            </a:r>
          </a:p>
          <a:p>
            <a:r>
              <a:rPr lang="en-US" b="0" i="0" dirty="0">
                <a:solidFill>
                  <a:srgbClr val="24292F"/>
                </a:solidFill>
                <a:effectLst/>
                <a:latin typeface="-apple-system"/>
              </a:rPr>
              <a:t>Drop NAN values</a:t>
            </a:r>
          </a:p>
          <a:p>
            <a:r>
              <a:rPr lang="en-US" b="0" i="0" dirty="0">
                <a:solidFill>
                  <a:srgbClr val="24292F"/>
                </a:solidFill>
                <a:effectLst/>
                <a:latin typeface="-apple-system"/>
              </a:rPr>
              <a:t>Drop duplicates</a:t>
            </a:r>
          </a:p>
          <a:p>
            <a:r>
              <a:rPr lang="en-US" b="0" i="0" dirty="0">
                <a:solidFill>
                  <a:srgbClr val="24292F"/>
                </a:solidFill>
                <a:effectLst/>
                <a:latin typeface="-apple-system"/>
              </a:rPr>
              <a:t>Export to csv</a:t>
            </a:r>
          </a:p>
          <a:p>
            <a:r>
              <a:rPr lang="en-US" b="0" i="0" dirty="0">
                <a:solidFill>
                  <a:srgbClr val="24292F"/>
                </a:solidFill>
                <a:effectLst/>
                <a:latin typeface="-apple-system"/>
              </a:rPr>
              <a:t>Create new DF with only columns needed: Date, Crypto Name, Price</a:t>
            </a:r>
          </a:p>
          <a:p>
            <a:r>
              <a:rPr lang="en-US" b="0" i="0" dirty="0">
                <a:solidFill>
                  <a:srgbClr val="24292F"/>
                </a:solidFill>
                <a:effectLst/>
                <a:latin typeface="-apple-system"/>
              </a:rPr>
              <a:t>Changing Name to symbol</a:t>
            </a:r>
          </a:p>
          <a:p>
            <a:r>
              <a:rPr lang="en-US" b="0" i="0" dirty="0">
                <a:solidFill>
                  <a:srgbClr val="24292F"/>
                </a:solidFill>
                <a:effectLst/>
                <a:latin typeface="-apple-system"/>
              </a:rPr>
              <a:t>Calculate percentage change values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7</a:t>
            </a:fld>
            <a:endParaRPr lang="en-US"/>
          </a:p>
        </p:txBody>
      </p:sp>
    </p:spTree>
    <p:extLst>
      <p:ext uri="{BB962C8B-B14F-4D97-AF65-F5344CB8AC3E}">
        <p14:creationId xmlns:p14="http://schemas.microsoft.com/office/powerpoint/2010/main" val="207495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Tyler</a:t>
            </a:r>
          </a:p>
          <a:p>
            <a:r>
              <a:rPr lang="en-US" sz="1800" dirty="0">
                <a:solidFill>
                  <a:srgbClr val="0070C0"/>
                </a:solidFill>
                <a:effectLst/>
                <a:latin typeface="Arial" panose="020B0604020202020204" pitchFamily="34" charset="0"/>
                <a:ea typeface="Calibri" panose="020F0502020204030204" pitchFamily="34" charset="0"/>
              </a:rPr>
              <a:t>In addition, we will be able to determine which kind of crypto market the data falls under, whether is it a bull, bear, or neutral market.</a:t>
            </a:r>
          </a:p>
          <a:p>
            <a:endParaRPr lang="en-US" sz="1800" dirty="0">
              <a:solidFill>
                <a:srgbClr val="0070C0"/>
              </a:solidFill>
              <a:effectLst/>
              <a:latin typeface="Arial" panose="020B060402020202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952150E-5FD0-4979-B16F-63AB93BFA1A6}" type="slidenum">
              <a:rPr lang="en-US" smtClean="0"/>
              <a:t>8</a:t>
            </a:fld>
            <a:endParaRPr lang="en-US"/>
          </a:p>
        </p:txBody>
      </p:sp>
    </p:spTree>
    <p:extLst>
      <p:ext uri="{BB962C8B-B14F-4D97-AF65-F5344CB8AC3E}">
        <p14:creationId xmlns:p14="http://schemas.microsoft.com/office/powerpoint/2010/main" val="79599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Tyler</a:t>
            </a:r>
          </a:p>
          <a:p>
            <a:pPr algn="l"/>
            <a:r>
              <a:rPr lang="en-US" b="1" i="0" dirty="0">
                <a:solidFill>
                  <a:srgbClr val="24292F"/>
                </a:solidFill>
                <a:effectLst/>
                <a:latin typeface="-apple-system"/>
              </a:rPr>
              <a:t>Bull Market Criteria:</a:t>
            </a:r>
          </a:p>
          <a:p>
            <a:pPr algn="l">
              <a:buFont typeface="+mj-lt"/>
              <a:buAutoNum type="arabicPeriod"/>
            </a:pPr>
            <a:r>
              <a:rPr lang="en-US" b="0" i="0" dirty="0">
                <a:solidFill>
                  <a:srgbClr val="24292F"/>
                </a:solidFill>
                <a:effectLst/>
                <a:latin typeface="-apple-system"/>
              </a:rPr>
              <a:t>Has Bitcoin price increased by over 70% in the past 3 months, and 150% in the past 6 months?</a:t>
            </a:r>
          </a:p>
          <a:p>
            <a:pPr algn="l">
              <a:buFont typeface="+mj-lt"/>
              <a:buAutoNum type="arabicPeriod"/>
            </a:pPr>
            <a:r>
              <a:rPr lang="en-US" b="0" i="0" dirty="0">
                <a:solidFill>
                  <a:srgbClr val="24292F"/>
                </a:solidFill>
                <a:effectLst/>
                <a:latin typeface="-apple-system"/>
              </a:rPr>
              <a:t>Has the asset in question increased by over 70% in the past 3 months, and over 200% in the past 6 months?</a:t>
            </a:r>
          </a:p>
          <a:p>
            <a:pPr algn="l"/>
            <a:r>
              <a:rPr lang="en-US" b="1" i="0" dirty="0">
                <a:solidFill>
                  <a:srgbClr val="24292F"/>
                </a:solidFill>
                <a:effectLst/>
                <a:latin typeface="-apple-system"/>
              </a:rPr>
              <a:t>Bear Market Criteria:</a:t>
            </a:r>
          </a:p>
          <a:p>
            <a:pPr algn="l">
              <a:buFont typeface="+mj-lt"/>
              <a:buAutoNum type="arabicPeriod"/>
            </a:pPr>
            <a:r>
              <a:rPr lang="en-US" b="0" i="0" dirty="0">
                <a:solidFill>
                  <a:srgbClr val="24292F"/>
                </a:solidFill>
                <a:effectLst/>
                <a:latin typeface="-apple-system"/>
              </a:rPr>
              <a:t>Has Bitcoin price decreased by over 40% in the past 3 months, and 60% in the past 6 months?</a:t>
            </a:r>
          </a:p>
          <a:p>
            <a:pPr algn="l">
              <a:buFont typeface="+mj-lt"/>
              <a:buAutoNum type="arabicPeriod"/>
            </a:pPr>
            <a:r>
              <a:rPr lang="en-US" b="0" i="0" dirty="0">
                <a:solidFill>
                  <a:srgbClr val="24292F"/>
                </a:solidFill>
                <a:effectLst/>
                <a:latin typeface="-apple-system"/>
              </a:rPr>
              <a:t>Has the asset in question decreased by over 40% in the past 3 months and over 60% in the past 6 months? **For the above, if both 1 and 2, then highly likely bull market / bear market. If only 1, then somewhat likely bull market / bear market. If only 2, then it may indicate project growth or failure but not a true bull market / bear market.</a:t>
            </a:r>
          </a:p>
          <a:p>
            <a:pPr algn="l"/>
            <a:r>
              <a:rPr lang="en-US" b="1" i="0" dirty="0">
                <a:solidFill>
                  <a:srgbClr val="24292F"/>
                </a:solidFill>
                <a:effectLst/>
                <a:latin typeface="-apple-system"/>
              </a:rPr>
              <a:t>Neutral Market Criteria:</a:t>
            </a:r>
          </a:p>
          <a:p>
            <a:pPr algn="l">
              <a:buFont typeface="+mj-lt"/>
              <a:buAutoNum type="arabicPeriod"/>
            </a:pPr>
            <a:r>
              <a:rPr lang="en-US" b="0" i="0" dirty="0">
                <a:solidFill>
                  <a:srgbClr val="24292F"/>
                </a:solidFill>
                <a:effectLst/>
                <a:latin typeface="-apple-system"/>
              </a:rPr>
              <a:t>Has Bitcoin price stayed within a 70% range over the past 3 months, and neither increased or decreased more than 150% in the past 6 months?</a:t>
            </a:r>
          </a:p>
          <a:p>
            <a:pPr algn="l">
              <a:buFont typeface="+mj-lt"/>
              <a:buAutoNum type="arabicPeriod"/>
            </a:pPr>
            <a:r>
              <a:rPr lang="en-US" b="0" i="0" dirty="0">
                <a:solidFill>
                  <a:srgbClr val="24292F"/>
                </a:solidFill>
                <a:effectLst/>
                <a:latin typeface="-apple-system"/>
              </a:rPr>
              <a:t>Has the asset in question stayed within a 70% range over the past 3 month, and neither increased or decreased more than 150% in the past 6 months?</a:t>
            </a:r>
          </a:p>
          <a:p>
            <a:pPr algn="l"/>
            <a:r>
              <a:rPr lang="en-US" b="1" i="0" dirty="0">
                <a:solidFill>
                  <a:srgbClr val="24292F"/>
                </a:solidFill>
                <a:effectLst/>
                <a:latin typeface="-apple-system"/>
              </a:rPr>
              <a:t>Too Difficult To Predict Market Type Criteria:</a:t>
            </a:r>
          </a:p>
          <a:p>
            <a:pPr algn="l"/>
            <a:r>
              <a:rPr lang="en-US" b="0" i="0" dirty="0">
                <a:solidFill>
                  <a:srgbClr val="24292F"/>
                </a:solidFill>
                <a:effectLst/>
                <a:latin typeface="-apple-system"/>
              </a:rPr>
              <a:t>If none of the above are true for bull, bear, or neutral market criteria, then it is too difficult to predict the market type.</a:t>
            </a: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9</a:t>
            </a:fld>
            <a:endParaRPr lang="en-US"/>
          </a:p>
        </p:txBody>
      </p:sp>
    </p:spTree>
    <p:extLst>
      <p:ext uri="{BB962C8B-B14F-4D97-AF65-F5344CB8AC3E}">
        <p14:creationId xmlns:p14="http://schemas.microsoft.com/office/powerpoint/2010/main" val="246591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26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2254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80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819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20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4737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55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18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96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0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1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7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2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7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99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3/19/2023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2634436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scherlund.blogspot.com/2018/01/machine-learning-and-higher-education.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hyperlink" Target="https://creativecommons.org/licenses/by-nc/3.0/" TargetMode="External"/><Relationship Id="rId4" Type="http://schemas.openxmlformats.org/officeDocument/2006/relationships/hyperlink" Target="https://freepngimg.com/png/26073-stock-market-graph-up-photo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9/the-fashion-of-the-future-what-will-tech-bring-nex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centralized-or-decentralized-exchange-what-is-the-difference/"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blog.roboforex.com/blog/2020/07/10/how-to-make-money-on-cryptocurrencies/"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eativecommons.org/licenses/by-nd/3.0/" TargetMode="External"/><Relationship Id="rId5" Type="http://schemas.openxmlformats.org/officeDocument/2006/relationships/hyperlink" Target="https://www.quoteinspector.com/images/bitcoin/cryptocurrency-risk-dic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08/how-data-analytics-affecting-our-everyday-lives/"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picserver.org/photo/8835/Cleaning.html"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7/2018-a-bear-market-for-cryptocoin-holders-find-a-brilliant-solution-below/"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D8D-6A92-15FB-1176-05F3F70B2E09}"/>
              </a:ext>
            </a:extLst>
          </p:cNvPr>
          <p:cNvSpPr>
            <a:spLocks noGrp="1"/>
          </p:cNvSpPr>
          <p:nvPr>
            <p:ph type="ctrTitle"/>
          </p:nvPr>
        </p:nvSpPr>
        <p:spPr>
          <a:xfrm>
            <a:off x="5741616" y="2048347"/>
            <a:ext cx="5441285" cy="1675335"/>
          </a:xfrm>
          <a:noFill/>
        </p:spPr>
        <p:txBody>
          <a:bodyPr>
            <a:normAutofit fontScale="90000"/>
          </a:bodyPr>
          <a:lstStyle/>
          <a:p>
            <a:pPr>
              <a:lnSpc>
                <a:spcPct val="90000"/>
              </a:lnSpc>
            </a:pPr>
            <a:r>
              <a:rPr lang="en-US" sz="6000" b="1" i="0" dirty="0">
                <a:ln w="22225">
                  <a:solidFill>
                    <a:srgbClr val="00B050"/>
                  </a:solidFill>
                  <a:prstDash val="solid"/>
                </a:ln>
                <a:solidFill>
                  <a:srgbClr val="92D050"/>
                </a:solidFill>
                <a:effectLst>
                  <a:outerShdw blurRad="50800" dist="38100" dir="16200000" rotWithShape="0">
                    <a:prstClr val="black">
                      <a:alpha val="40000"/>
                    </a:prstClr>
                  </a:outerShdw>
                </a:effectLst>
              </a:rPr>
              <a:t>The Omniscient Crypto Oracle</a:t>
            </a:r>
            <a:endParaRPr lang="en-US" sz="6000" b="1" dirty="0">
              <a:ln w="22225">
                <a:solidFill>
                  <a:srgbClr val="00B050"/>
                </a:solidFill>
                <a:prstDash val="solid"/>
              </a:ln>
              <a:solidFill>
                <a:srgbClr val="92D050"/>
              </a:solidFill>
              <a:effectLst>
                <a:outerShdw blurRad="50800" dist="38100" dir="16200000" rotWithShape="0">
                  <a:prstClr val="black">
                    <a:alpha val="40000"/>
                  </a:prstClr>
                </a:outerShdw>
              </a:effectLst>
            </a:endParaRPr>
          </a:p>
        </p:txBody>
      </p:sp>
      <p:sp>
        <p:nvSpPr>
          <p:cNvPr id="3" name="Subtitle 2">
            <a:extLst>
              <a:ext uri="{FF2B5EF4-FFF2-40B4-BE49-F238E27FC236}">
                <a16:creationId xmlns:a16="http://schemas.microsoft.com/office/drawing/2014/main" id="{97AF58AE-EC88-7F89-F1DD-A241C4FB534C}"/>
              </a:ext>
            </a:extLst>
          </p:cNvPr>
          <p:cNvSpPr>
            <a:spLocks noGrp="1"/>
          </p:cNvSpPr>
          <p:nvPr>
            <p:ph type="subTitle" idx="1"/>
          </p:nvPr>
        </p:nvSpPr>
        <p:spPr>
          <a:xfrm>
            <a:off x="5741615" y="3968689"/>
            <a:ext cx="5441286" cy="592661"/>
          </a:xfrm>
        </p:spPr>
        <p:txBody>
          <a:bodyPr>
            <a:normAutofit/>
          </a:bodyPr>
          <a:lstStyle/>
          <a:p>
            <a:r>
              <a:rPr lang="en-US" dirty="0">
                <a:solidFill>
                  <a:schemeClr val="tx2"/>
                </a:solidFill>
                <a:latin typeface="+mj-lt"/>
              </a:rPr>
              <a:t>Crypto Price Predictor</a:t>
            </a:r>
          </a:p>
        </p:txBody>
      </p:sp>
      <p:pic>
        <p:nvPicPr>
          <p:cNvPr id="5" name="Picture 4">
            <a:extLst>
              <a:ext uri="{FF2B5EF4-FFF2-40B4-BE49-F238E27FC236}">
                <a16:creationId xmlns:a16="http://schemas.microsoft.com/office/drawing/2014/main" id="{574D9329-19E6-1C4C-EBDB-5CB1CFCB5647}"/>
              </a:ext>
            </a:extLst>
          </p:cNvPr>
          <p:cNvPicPr>
            <a:picLocks noChangeAspect="1"/>
          </p:cNvPicPr>
          <p:nvPr/>
        </p:nvPicPr>
        <p:blipFill rotWithShape="1">
          <a:blip r:embed="rId4">
            <a:extLst>
              <a:ext uri="{28A0092B-C50C-407E-A947-70E740481C1C}">
                <a14:useLocalDpi xmlns:a14="http://schemas.microsoft.com/office/drawing/2010/main" val="0"/>
              </a:ext>
            </a:extLst>
          </a:blip>
          <a:srcRect l="9783" r="10983" b="1"/>
          <a:stretch/>
        </p:blipFill>
        <p:spPr>
          <a:xfrm>
            <a:off x="1359619" y="897665"/>
            <a:ext cx="3551912" cy="2733394"/>
          </a:xfrm>
          <a:prstGeom prst="rect">
            <a:avLst/>
          </a:prstGeom>
        </p:spPr>
      </p:pic>
      <p:sp>
        <p:nvSpPr>
          <p:cNvPr id="6" name="Subtitle 2">
            <a:extLst>
              <a:ext uri="{FF2B5EF4-FFF2-40B4-BE49-F238E27FC236}">
                <a16:creationId xmlns:a16="http://schemas.microsoft.com/office/drawing/2014/main" id="{28DE3D15-DCBA-4214-FA6E-FF47A9DAAC16}"/>
              </a:ext>
            </a:extLst>
          </p:cNvPr>
          <p:cNvSpPr txBox="1">
            <a:spLocks/>
          </p:cNvSpPr>
          <p:nvPr/>
        </p:nvSpPr>
        <p:spPr>
          <a:xfrm>
            <a:off x="300329" y="3968689"/>
            <a:ext cx="5441286" cy="16753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2800" b="0" i="0" dirty="0">
                <a:solidFill>
                  <a:srgbClr val="00B050"/>
                </a:solidFill>
                <a:effectLst/>
              </a:rPr>
              <a:t>T</a:t>
            </a:r>
            <a:r>
              <a:rPr lang="en-US" b="0" i="0" dirty="0">
                <a:solidFill>
                  <a:schemeClr val="tx2"/>
                </a:solidFill>
                <a:effectLst/>
              </a:rPr>
              <a:t>yler Fallon</a:t>
            </a:r>
          </a:p>
          <a:p>
            <a:r>
              <a:rPr lang="en-US" sz="2800" b="0" i="0" dirty="0">
                <a:solidFill>
                  <a:srgbClr val="00B050"/>
                </a:solidFill>
                <a:effectLst/>
              </a:rPr>
              <a:t>A</a:t>
            </a:r>
            <a:r>
              <a:rPr lang="en-US" b="0" i="0" dirty="0">
                <a:solidFill>
                  <a:schemeClr val="tx2"/>
                </a:solidFill>
                <a:effectLst/>
              </a:rPr>
              <a:t>aron Horneman</a:t>
            </a:r>
          </a:p>
          <a:p>
            <a:r>
              <a:rPr lang="en-US" sz="2800" b="0" i="0" dirty="0">
                <a:solidFill>
                  <a:srgbClr val="00B050"/>
                </a:solidFill>
                <a:effectLst/>
              </a:rPr>
              <a:t>B</a:t>
            </a:r>
            <a:r>
              <a:rPr lang="en-US" b="0" i="0" dirty="0">
                <a:solidFill>
                  <a:schemeClr val="tx2"/>
                </a:solidFill>
                <a:effectLst/>
              </a:rPr>
              <a:t>obbi Colhour</a:t>
            </a:r>
          </a:p>
          <a:p>
            <a:r>
              <a:rPr lang="en-US" sz="2800" b="0" i="0" dirty="0">
                <a:solidFill>
                  <a:srgbClr val="00B050"/>
                </a:solidFill>
                <a:effectLst/>
              </a:rPr>
              <a:t>D</a:t>
            </a:r>
            <a:r>
              <a:rPr lang="en-US" b="0" i="0" dirty="0">
                <a:solidFill>
                  <a:schemeClr val="tx2"/>
                </a:solidFill>
                <a:effectLst/>
              </a:rPr>
              <a:t>avid Oliver</a:t>
            </a:r>
          </a:p>
        </p:txBody>
      </p:sp>
    </p:spTree>
    <p:extLst>
      <p:ext uri="{BB962C8B-B14F-4D97-AF65-F5344CB8AC3E}">
        <p14:creationId xmlns:p14="http://schemas.microsoft.com/office/powerpoint/2010/main" val="33608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5627914" y="212353"/>
            <a:ext cx="6279746" cy="6080370"/>
          </a:xfrm>
        </p:spPr>
        <p:txBody>
          <a:bodyPr vert="horz" lIns="91440" tIns="45720" rIns="91440" bIns="45720" rtlCol="0" anchor="ctr">
            <a:normAutofit/>
          </a:bodyPr>
          <a:lstStyle/>
          <a:p>
            <a:pPr marL="457200" marR="0">
              <a:lnSpc>
                <a:spcPts val="1800"/>
              </a:lnSpc>
              <a:spcBef>
                <a:spcPts val="0"/>
              </a:spcBef>
              <a:spcAft>
                <a:spcPts val="0"/>
              </a:spcAft>
            </a:pPr>
            <a:r>
              <a:rPr lang="en-US" sz="3000" b="1" dirty="0">
                <a:solidFill>
                  <a:schemeClr val="tx2">
                    <a:lumMod val="90000"/>
                  </a:schemeClr>
                </a:solidFill>
                <a:effectLst/>
                <a:latin typeface="+mj-lt"/>
                <a:ea typeface="Calibri" panose="020F0502020204030204" pitchFamily="34" charset="0"/>
                <a:cs typeface="Times New Roman" panose="02020603050405020304" pitchFamily="18" charset="0"/>
              </a:rPr>
              <a:t>Deep Machine Learning</a:t>
            </a:r>
          </a:p>
          <a:p>
            <a:pPr marL="457200" marR="0">
              <a:lnSpc>
                <a:spcPts val="1800"/>
              </a:lnSpc>
              <a:spcBef>
                <a:spcPts val="0"/>
              </a:spcBef>
              <a:spcAft>
                <a:spcPts val="0"/>
              </a:spcAft>
            </a:pPr>
            <a:endParaRPr lang="en-US" sz="3000" b="1" dirty="0">
              <a:solidFill>
                <a:schemeClr val="tx2">
                  <a:lumMod val="90000"/>
                </a:schemeClr>
              </a:solidFill>
              <a:effectLst/>
              <a:latin typeface="+mj-l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2400" b="1" dirty="0">
              <a:effectLst/>
              <a:latin typeface="+mj-lt"/>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dirty="0">
                <a:effectLst/>
                <a:latin typeface="Calisto MT" panose="02040603050505030304" pitchFamily="18" charset="0"/>
                <a:ea typeface="Calibri" panose="020F0502020204030204" pitchFamily="34" charset="0"/>
                <a:cs typeface="Times New Roman" panose="02020603050405020304" pitchFamily="18" charset="0"/>
              </a:rPr>
              <a:t>Time Series</a:t>
            </a:r>
          </a:p>
          <a:p>
            <a:pPr marL="457200" marR="0" algn="l">
              <a:lnSpc>
                <a:spcPts val="1800"/>
              </a:lnSpc>
              <a:spcBef>
                <a:spcPts val="0"/>
              </a:spcBef>
              <a:spcAft>
                <a:spcPts val="0"/>
              </a:spcAft>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dirty="0">
                <a:effectLst/>
                <a:latin typeface="Calisto MT" panose="02040603050505030304" pitchFamily="18" charset="0"/>
                <a:ea typeface="Calibri" panose="020F0502020204030204" pitchFamily="34" charset="0"/>
                <a:cs typeface="Times New Roman" panose="02020603050405020304" pitchFamily="18" charset="0"/>
              </a:rPr>
              <a:t>Library: </a:t>
            </a:r>
            <a:r>
              <a:rPr lang="en-US" sz="2400" b="0" i="1" dirty="0">
                <a:solidFill>
                  <a:srgbClr val="0070C0"/>
                </a:solidFill>
                <a:effectLst/>
                <a:latin typeface="Calisto MT" panose="02040603050505030304" pitchFamily="18" charset="0"/>
              </a:rPr>
              <a:t>TensorFlow / Keras</a:t>
            </a:r>
          </a:p>
          <a:p>
            <a:pPr marL="800100" marR="0" indent="-342900" algn="l">
              <a:lnSpc>
                <a:spcPts val="1800"/>
              </a:lnSpc>
              <a:spcBef>
                <a:spcPts val="0"/>
              </a:spcBef>
              <a:spcAft>
                <a:spcPts val="0"/>
              </a:spcAft>
              <a:buFont typeface="Arial" panose="020B0604020202020204" pitchFamily="34" charset="0"/>
              <a:buChar char="•"/>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endParaRPr lang="en-US" sz="2400" b="0" i="0" dirty="0">
              <a:effectLst/>
              <a:latin typeface="Calisto MT" panose="0204060305050503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b="0" i="0" dirty="0">
                <a:effectLst/>
                <a:latin typeface="Calisto MT" panose="02040603050505030304" pitchFamily="18" charset="0"/>
              </a:rPr>
              <a:t>Model: </a:t>
            </a:r>
            <a:r>
              <a:rPr lang="en-US" sz="2400" b="0" i="1" dirty="0">
                <a:solidFill>
                  <a:srgbClr val="0070C0"/>
                </a:solidFill>
                <a:effectLst/>
                <a:latin typeface="Calisto MT" panose="02040603050505030304" pitchFamily="18" charset="0"/>
              </a:rPr>
              <a:t>Long Short-Term Memory (LSTM)</a:t>
            </a:r>
          </a:p>
          <a:p>
            <a:pPr marL="457200" marR="0" algn="l">
              <a:lnSpc>
                <a:spcPts val="1800"/>
              </a:lnSpc>
              <a:spcBef>
                <a:spcPts val="0"/>
              </a:spcBef>
              <a:spcAft>
                <a:spcPts val="0"/>
              </a:spcAft>
            </a:pPr>
            <a:endParaRPr lang="en-US" sz="2400" b="0" i="1" dirty="0">
              <a:solidFill>
                <a:srgbClr val="0070C0"/>
              </a:solidFill>
              <a:effectLst/>
              <a:latin typeface="Calisto MT" panose="02040603050505030304" pitchFamily="18" charset="0"/>
            </a:endParaRPr>
          </a:p>
          <a:p>
            <a:pPr marL="457200" marR="0" algn="l">
              <a:lnSpc>
                <a:spcPts val="1800"/>
              </a:lnSpc>
              <a:spcBef>
                <a:spcPts val="0"/>
              </a:spcBef>
              <a:spcAft>
                <a:spcPts val="0"/>
              </a:spcAft>
            </a:pPr>
            <a:endParaRPr lang="en-US" sz="2400" b="0" i="0" dirty="0">
              <a:solidFill>
                <a:srgbClr val="0070C0"/>
              </a:solidFill>
              <a:effectLst/>
              <a:latin typeface="Calisto MT" panose="0204060305050503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b="0" i="0" dirty="0">
                <a:effectLst/>
                <a:latin typeface="Calisto MT" panose="02040603050505030304" pitchFamily="18" charset="0"/>
              </a:rPr>
              <a:t>Loss Metrics:</a:t>
            </a:r>
          </a:p>
          <a:p>
            <a:pPr marL="457200" marR="0" algn="l">
              <a:lnSpc>
                <a:spcPts val="1800"/>
              </a:lnSpc>
              <a:spcBef>
                <a:spcPts val="0"/>
              </a:spcBef>
              <a:spcAft>
                <a:spcPts val="0"/>
              </a:spcAft>
            </a:pPr>
            <a:r>
              <a:rPr lang="en-US" sz="2400" b="0" i="0" dirty="0">
                <a:solidFill>
                  <a:srgbClr val="0070C0"/>
                </a:solidFill>
                <a:effectLst/>
                <a:latin typeface="Calisto MT" panose="02040603050505030304" pitchFamily="18" charset="0"/>
              </a:rPr>
              <a:t> </a:t>
            </a:r>
          </a:p>
          <a:p>
            <a:pPr marL="1257300" lvl="1" indent="-342900">
              <a:lnSpc>
                <a:spcPts val="1800"/>
              </a:lnSpc>
              <a:spcBef>
                <a:spcPts val="0"/>
              </a:spcBef>
              <a:spcAft>
                <a:spcPts val="0"/>
              </a:spcAft>
              <a:buFont typeface="Arial" panose="020B0604020202020204" pitchFamily="34" charset="0"/>
              <a:buChar char="•"/>
            </a:pPr>
            <a:r>
              <a:rPr lang="en-US" sz="2200" b="0" i="1" dirty="0">
                <a:solidFill>
                  <a:srgbClr val="0070C0"/>
                </a:solidFill>
                <a:effectLst/>
                <a:latin typeface="Calisto MT" panose="02040603050505030304" pitchFamily="18" charset="0"/>
              </a:rPr>
              <a:t>Mean Squared Error (MSE)</a:t>
            </a:r>
          </a:p>
          <a:p>
            <a:pPr marL="457200" marR="0" algn="l">
              <a:lnSpc>
                <a:spcPts val="1800"/>
              </a:lnSpc>
              <a:spcBef>
                <a:spcPts val="0"/>
              </a:spcBef>
              <a:spcAft>
                <a:spcPts val="0"/>
              </a:spcAft>
            </a:pPr>
            <a:endParaRPr lang="en-US" sz="2400" b="0" i="1" dirty="0">
              <a:solidFill>
                <a:srgbClr val="0070C0"/>
              </a:solidFill>
              <a:effectLst/>
              <a:latin typeface="Calisto MT" panose="02040603050505030304" pitchFamily="18" charset="0"/>
            </a:endParaRPr>
          </a:p>
          <a:p>
            <a:pPr marL="1257300" lvl="1" indent="-342900">
              <a:lnSpc>
                <a:spcPts val="1800"/>
              </a:lnSpc>
              <a:spcBef>
                <a:spcPts val="0"/>
              </a:spcBef>
              <a:spcAft>
                <a:spcPts val="0"/>
              </a:spcAft>
              <a:buFont typeface="Arial" panose="020B0604020202020204" pitchFamily="34" charset="0"/>
              <a:buChar char="•"/>
            </a:pPr>
            <a:r>
              <a:rPr lang="en-US" sz="2200" b="0" i="1" dirty="0">
                <a:solidFill>
                  <a:srgbClr val="0070C0"/>
                </a:solidFill>
                <a:effectLst/>
                <a:latin typeface="Calisto MT" panose="02040603050505030304" pitchFamily="18" charset="0"/>
              </a:rPr>
              <a:t>Root Mean Squared Error (RMSE)</a:t>
            </a:r>
          </a:p>
          <a:p>
            <a:pPr marL="457200" marR="0" algn="l">
              <a:lnSpc>
                <a:spcPts val="1800"/>
              </a:lnSpc>
              <a:spcBef>
                <a:spcPts val="0"/>
              </a:spcBef>
              <a:spcAft>
                <a:spcPts val="0"/>
              </a:spcAft>
            </a:pPr>
            <a:endParaRPr lang="en-US" sz="2400" i="1" dirty="0">
              <a:solidFill>
                <a:srgbClr val="0070C0"/>
              </a:solidFill>
              <a:effectLst/>
              <a:latin typeface="Calisto MT" panose="02040603050505030304" pitchFamily="18" charset="0"/>
            </a:endParaRPr>
          </a:p>
          <a:p>
            <a:pPr marL="1257300" lvl="1" indent="-342900">
              <a:lnSpc>
                <a:spcPts val="1800"/>
              </a:lnSpc>
              <a:spcBef>
                <a:spcPts val="0"/>
              </a:spcBef>
              <a:spcAft>
                <a:spcPts val="0"/>
              </a:spcAft>
              <a:buFont typeface="Arial" panose="020B0604020202020204" pitchFamily="34" charset="0"/>
              <a:buChar char="•"/>
            </a:pPr>
            <a:r>
              <a:rPr lang="en-US" sz="2200" i="1" dirty="0">
                <a:solidFill>
                  <a:srgbClr val="0070C0"/>
                </a:solidFill>
                <a:effectLst/>
                <a:latin typeface="Calisto MT" panose="02040603050505030304" pitchFamily="18" charset="0"/>
              </a:rPr>
              <a:t>C</a:t>
            </a:r>
            <a:r>
              <a:rPr lang="en-US" sz="2200" b="0" i="1" dirty="0">
                <a:solidFill>
                  <a:srgbClr val="0070C0"/>
                </a:solidFill>
                <a:effectLst/>
                <a:latin typeface="Calisto MT" panose="02040603050505030304" pitchFamily="18" charset="0"/>
              </a:rPr>
              <a:t>oefficient of Determination (R</a:t>
            </a:r>
            <a:r>
              <a:rPr lang="en-US" sz="2200" b="0" i="1" baseline="30000" dirty="0">
                <a:solidFill>
                  <a:srgbClr val="0070C0"/>
                </a:solidFill>
                <a:effectLst/>
                <a:latin typeface="Calisto MT" panose="02040603050505030304" pitchFamily="18" charset="0"/>
              </a:rPr>
              <a:t>2</a:t>
            </a:r>
            <a:r>
              <a:rPr lang="en-US" sz="2200" b="0" i="1" dirty="0">
                <a:solidFill>
                  <a:srgbClr val="0070C0"/>
                </a:solidFill>
                <a:effectLst/>
                <a:latin typeface="Calisto MT" panose="02040603050505030304" pitchFamily="18" charset="0"/>
              </a:rPr>
              <a:t>)</a:t>
            </a:r>
            <a:r>
              <a:rPr lang="en-US" sz="2200" i="1" dirty="0">
                <a:solidFill>
                  <a:srgbClr val="0070C0"/>
                </a:solidFill>
                <a:effectLst/>
                <a:latin typeface="Calisto MT" panose="02040603050505030304" pitchFamily="18" charset="0"/>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400" dirty="0">
              <a:solidFill>
                <a:srgbClr val="0070C0"/>
              </a:solidFill>
              <a:effectLst/>
              <a:latin typeface="Calisto MT" panose="0204060305050503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DACED27-977B-34DD-30C7-FC471F5CDA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9600" y="731518"/>
            <a:ext cx="4950601" cy="4950601"/>
          </a:xfrm>
          <a:prstGeom prst="rect">
            <a:avLst/>
          </a:prstGeom>
        </p:spPr>
      </p:pic>
      <p:sp>
        <p:nvSpPr>
          <p:cNvPr id="11" name="TextBox 10">
            <a:extLst>
              <a:ext uri="{FF2B5EF4-FFF2-40B4-BE49-F238E27FC236}">
                <a16:creationId xmlns:a16="http://schemas.microsoft.com/office/drawing/2014/main" id="{4B7D8419-1294-42BA-13E3-045649D66F71}"/>
              </a:ext>
            </a:extLst>
          </p:cNvPr>
          <p:cNvSpPr txBox="1"/>
          <p:nvPr/>
        </p:nvSpPr>
        <p:spPr>
          <a:xfrm>
            <a:off x="2817000" y="7072200"/>
            <a:ext cx="4147680" cy="230832"/>
          </a:xfrm>
          <a:prstGeom prst="rect">
            <a:avLst/>
          </a:prstGeom>
          <a:noFill/>
        </p:spPr>
        <p:txBody>
          <a:bodyPr wrap="square" rtlCol="0">
            <a:spAutoFit/>
          </a:bodyPr>
          <a:lstStyle/>
          <a:p>
            <a:r>
              <a:rPr lang="en-US" sz="900">
                <a:hlinkClick r:id="rId5" tooltip="https://scherlund.blogspot.com/2018/01/machine-learning-and-higher-education.html"/>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48685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224107"/>
            <a:ext cx="10353762" cy="687070"/>
          </a:xfrm>
        </p:spPr>
        <p:txBody>
          <a:bodyPr>
            <a:normAutofit fontScale="90000"/>
          </a:bodyPr>
          <a:lstStyle/>
          <a:p>
            <a:r>
              <a:rPr lang="en-US" b="1" dirty="0">
                <a:solidFill>
                  <a:schemeClr val="bg2">
                    <a:lumMod val="10000"/>
                    <a:lumOff val="90000"/>
                  </a:schemeClr>
                </a:solidFill>
              </a:rPr>
              <a:t>Model Metric Evaluations</a:t>
            </a:r>
          </a:p>
        </p:txBody>
      </p:sp>
      <p:graphicFrame>
        <p:nvGraphicFramePr>
          <p:cNvPr id="2" name="Table 2">
            <a:extLst>
              <a:ext uri="{FF2B5EF4-FFF2-40B4-BE49-F238E27FC236}">
                <a16:creationId xmlns:a16="http://schemas.microsoft.com/office/drawing/2014/main" id="{53D23664-1D5A-FBA4-BC48-A28E09DD5B3D}"/>
              </a:ext>
            </a:extLst>
          </p:cNvPr>
          <p:cNvGraphicFramePr>
            <a:graphicFrameLocks noGrp="1"/>
          </p:cNvGraphicFramePr>
          <p:nvPr>
            <p:extLst>
              <p:ext uri="{D42A27DB-BD31-4B8C-83A1-F6EECF244321}">
                <p14:modId xmlns:p14="http://schemas.microsoft.com/office/powerpoint/2010/main" val="320203431"/>
              </p:ext>
            </p:extLst>
          </p:nvPr>
        </p:nvGraphicFramePr>
        <p:xfrm>
          <a:off x="264306" y="1135283"/>
          <a:ext cx="11652740" cy="5003123"/>
        </p:xfrm>
        <a:graphic>
          <a:graphicData uri="http://schemas.openxmlformats.org/drawingml/2006/table">
            <a:tbl>
              <a:tblPr firstRow="1" bandRow="1">
                <a:tableStyleId>{5C22544A-7EE6-4342-B048-85BDC9FD1C3A}</a:tableStyleId>
              </a:tblPr>
              <a:tblGrid>
                <a:gridCol w="1664676">
                  <a:extLst>
                    <a:ext uri="{9D8B030D-6E8A-4147-A177-3AD203B41FA5}">
                      <a16:colId xmlns:a16="http://schemas.microsoft.com/office/drawing/2014/main" val="153193842"/>
                    </a:ext>
                  </a:extLst>
                </a:gridCol>
                <a:gridCol w="2602523">
                  <a:extLst>
                    <a:ext uri="{9D8B030D-6E8A-4147-A177-3AD203B41FA5}">
                      <a16:colId xmlns:a16="http://schemas.microsoft.com/office/drawing/2014/main" val="2945434334"/>
                    </a:ext>
                  </a:extLst>
                </a:gridCol>
                <a:gridCol w="2428956">
                  <a:extLst>
                    <a:ext uri="{9D8B030D-6E8A-4147-A177-3AD203B41FA5}">
                      <a16:colId xmlns:a16="http://schemas.microsoft.com/office/drawing/2014/main" val="2828018521"/>
                    </a:ext>
                  </a:extLst>
                </a:gridCol>
                <a:gridCol w="2359143">
                  <a:extLst>
                    <a:ext uri="{9D8B030D-6E8A-4147-A177-3AD203B41FA5}">
                      <a16:colId xmlns:a16="http://schemas.microsoft.com/office/drawing/2014/main" val="3574522233"/>
                    </a:ext>
                  </a:extLst>
                </a:gridCol>
                <a:gridCol w="2597442">
                  <a:extLst>
                    <a:ext uri="{9D8B030D-6E8A-4147-A177-3AD203B41FA5}">
                      <a16:colId xmlns:a16="http://schemas.microsoft.com/office/drawing/2014/main" val="4042072306"/>
                    </a:ext>
                  </a:extLst>
                </a:gridCol>
              </a:tblGrid>
              <a:tr h="904533">
                <a:tc>
                  <a:txBody>
                    <a:bodyPr/>
                    <a:lstStyle/>
                    <a:p>
                      <a:pPr algn="ctr"/>
                      <a:endParaRPr lang="en-US" sz="2200" dirty="0">
                        <a:solidFill>
                          <a:schemeClr val="bg1"/>
                        </a:solidFill>
                      </a:endParaRPr>
                    </a:p>
                  </a:txBody>
                  <a:tcPr/>
                </a:tc>
                <a:tc>
                  <a:txBody>
                    <a:bodyPr/>
                    <a:lstStyle/>
                    <a:p>
                      <a:pPr algn="ctr"/>
                      <a:r>
                        <a:rPr lang="en-US" sz="2400" dirty="0">
                          <a:solidFill>
                            <a:srgbClr val="800000"/>
                          </a:solidFill>
                        </a:rPr>
                        <a:t>MSE – </a:t>
                      </a:r>
                      <a:r>
                        <a:rPr lang="en-US" sz="2000" dirty="0">
                          <a:solidFill>
                            <a:srgbClr val="800000"/>
                          </a:solidFill>
                        </a:rPr>
                        <a:t>Mean Squared Error</a:t>
                      </a:r>
                      <a:endParaRPr lang="en-US" sz="2400" dirty="0">
                        <a:solidFill>
                          <a:srgbClr val="800000"/>
                        </a:solidFill>
                      </a:endParaRPr>
                    </a:p>
                  </a:txBody>
                  <a:tcPr/>
                </a:tc>
                <a:tc>
                  <a:txBody>
                    <a:bodyPr/>
                    <a:lstStyle/>
                    <a:p>
                      <a:pPr algn="ctr"/>
                      <a:r>
                        <a:rPr lang="en-US" sz="2400" dirty="0">
                          <a:solidFill>
                            <a:srgbClr val="800000"/>
                          </a:solidFill>
                        </a:rPr>
                        <a:t>MAE – </a:t>
                      </a:r>
                      <a:r>
                        <a:rPr lang="en-US" sz="2000" dirty="0">
                          <a:solidFill>
                            <a:srgbClr val="800000"/>
                          </a:solidFill>
                        </a:rPr>
                        <a:t>Mean Absolute Error</a:t>
                      </a:r>
                      <a:endParaRPr lang="en-US" sz="2400" dirty="0">
                        <a:solidFill>
                          <a:srgbClr val="800000"/>
                        </a:solidFill>
                      </a:endParaRPr>
                    </a:p>
                  </a:txBody>
                  <a:tcPr/>
                </a:tc>
                <a:tc>
                  <a:txBody>
                    <a:bodyPr/>
                    <a:lstStyle/>
                    <a:p>
                      <a:pPr algn="ctr"/>
                      <a:r>
                        <a:rPr lang="en-US" sz="2400" dirty="0">
                          <a:solidFill>
                            <a:srgbClr val="800000"/>
                          </a:solidFill>
                        </a:rPr>
                        <a:t>R</a:t>
                      </a:r>
                      <a:r>
                        <a:rPr lang="en-US" sz="2400" baseline="30000" dirty="0">
                          <a:solidFill>
                            <a:srgbClr val="800000"/>
                          </a:solidFill>
                        </a:rPr>
                        <a:t>2 </a:t>
                      </a:r>
                      <a:r>
                        <a:rPr lang="en-US" sz="2400" dirty="0">
                          <a:solidFill>
                            <a:srgbClr val="800000"/>
                          </a:solidFill>
                        </a:rPr>
                        <a:t>– </a:t>
                      </a:r>
                      <a:r>
                        <a:rPr lang="en-US" sz="2400" baseline="30000" dirty="0">
                          <a:solidFill>
                            <a:srgbClr val="800000"/>
                          </a:solidFill>
                        </a:rPr>
                        <a:t> </a:t>
                      </a:r>
                      <a:r>
                        <a:rPr lang="en-US" sz="2000" dirty="0">
                          <a:solidFill>
                            <a:srgbClr val="800000"/>
                          </a:solidFill>
                        </a:rPr>
                        <a:t>Coefficient of Determination</a:t>
                      </a:r>
                      <a:endParaRPr lang="en-US" sz="2400" dirty="0">
                        <a:solidFill>
                          <a:srgbClr val="800000"/>
                        </a:solidFill>
                      </a:endParaRPr>
                    </a:p>
                  </a:txBody>
                  <a:tcPr/>
                </a:tc>
                <a:tc>
                  <a:txBody>
                    <a:bodyPr/>
                    <a:lstStyle/>
                    <a:p>
                      <a:pPr algn="ctr"/>
                      <a:r>
                        <a:rPr lang="en-US" sz="2400" dirty="0">
                          <a:solidFill>
                            <a:srgbClr val="800000"/>
                          </a:solidFill>
                        </a:rPr>
                        <a:t>RMSE – </a:t>
                      </a:r>
                      <a:r>
                        <a:rPr lang="en-US" sz="2000" dirty="0">
                          <a:solidFill>
                            <a:srgbClr val="800000"/>
                          </a:solidFill>
                        </a:rPr>
                        <a:t>Root Mean Squared Error</a:t>
                      </a:r>
                      <a:endParaRPr lang="en-US" sz="2400" dirty="0">
                        <a:solidFill>
                          <a:srgbClr val="800000"/>
                        </a:solidFill>
                      </a:endParaRPr>
                    </a:p>
                  </a:txBody>
                  <a:tcPr/>
                </a:tc>
                <a:extLst>
                  <a:ext uri="{0D108BD9-81ED-4DB2-BD59-A6C34878D82A}">
                    <a16:rowId xmlns:a16="http://schemas.microsoft.com/office/drawing/2014/main" val="1697505377"/>
                  </a:ext>
                </a:extLst>
              </a:tr>
              <a:tr h="812421">
                <a:tc>
                  <a:txBody>
                    <a:bodyPr/>
                    <a:lstStyle/>
                    <a:p>
                      <a:pPr algn="ctr"/>
                      <a:r>
                        <a:rPr lang="en-US" sz="2200" dirty="0">
                          <a:solidFill>
                            <a:srgbClr val="00642D"/>
                          </a:solidFill>
                        </a:rPr>
                        <a:t>Bitcoin</a:t>
                      </a:r>
                    </a:p>
                    <a:p>
                      <a:pPr algn="ctr"/>
                      <a:r>
                        <a:rPr lang="en-US" sz="2200" dirty="0">
                          <a:solidFill>
                            <a:srgbClr val="00642D"/>
                          </a:solidFill>
                        </a:rPr>
                        <a:t>(BTC)</a:t>
                      </a:r>
                    </a:p>
                  </a:txBody>
                  <a:tcPr/>
                </a:tc>
                <a:tc>
                  <a:txBody>
                    <a:bodyPr/>
                    <a:lstStyle/>
                    <a:p>
                      <a:pPr algn="ctr"/>
                      <a:r>
                        <a:rPr lang="en-US" sz="2800" b="0" dirty="0"/>
                        <a:t>0.0033</a:t>
                      </a:r>
                      <a:endParaRPr lang="en-US" sz="2800" b="0" dirty="0">
                        <a:solidFill>
                          <a:schemeClr val="bg1"/>
                        </a:solidFill>
                      </a:endParaRPr>
                    </a:p>
                  </a:txBody>
                  <a:tcPr/>
                </a:tc>
                <a:tc>
                  <a:txBody>
                    <a:bodyPr/>
                    <a:lstStyle/>
                    <a:p>
                      <a:pPr algn="ctr"/>
                      <a:r>
                        <a:rPr lang="en-US" sz="2800" b="0" dirty="0"/>
                        <a:t>0.0421</a:t>
                      </a:r>
                      <a:endParaRPr lang="en-US" sz="2800" b="0" dirty="0">
                        <a:solidFill>
                          <a:schemeClr val="bg1"/>
                        </a:solidFill>
                      </a:endParaRPr>
                    </a:p>
                  </a:txBody>
                  <a:tcPr/>
                </a:tc>
                <a:tc>
                  <a:txBody>
                    <a:bodyPr/>
                    <a:lstStyle/>
                    <a:p>
                      <a:pPr algn="ctr"/>
                      <a:r>
                        <a:rPr lang="en-US" sz="2800" b="0" dirty="0"/>
                        <a:t>0.9307</a:t>
                      </a:r>
                      <a:endParaRPr lang="en-US" sz="2800" b="0" dirty="0">
                        <a:solidFill>
                          <a:schemeClr val="bg1"/>
                        </a:solidFill>
                      </a:endParaRPr>
                    </a:p>
                  </a:txBody>
                  <a:tcPr/>
                </a:tc>
                <a:tc>
                  <a:txBody>
                    <a:bodyPr/>
                    <a:lstStyle/>
                    <a:p>
                      <a:pPr algn="ctr"/>
                      <a:r>
                        <a:rPr lang="en-US" sz="2800" b="0" dirty="0"/>
                        <a:t>0.0576</a:t>
                      </a:r>
                      <a:endParaRPr lang="en-US" sz="2800" b="0" dirty="0">
                        <a:solidFill>
                          <a:schemeClr val="bg1"/>
                        </a:solidFill>
                      </a:endParaRPr>
                    </a:p>
                  </a:txBody>
                  <a:tcPr/>
                </a:tc>
                <a:extLst>
                  <a:ext uri="{0D108BD9-81ED-4DB2-BD59-A6C34878D82A}">
                    <a16:rowId xmlns:a16="http://schemas.microsoft.com/office/drawing/2014/main" val="2418841996"/>
                  </a:ext>
                </a:extLst>
              </a:tr>
              <a:tr h="848906">
                <a:tc>
                  <a:txBody>
                    <a:bodyPr/>
                    <a:lstStyle/>
                    <a:p>
                      <a:pPr algn="ctr"/>
                      <a:r>
                        <a:rPr lang="en-US" sz="2200" dirty="0">
                          <a:solidFill>
                            <a:srgbClr val="00642D"/>
                          </a:solidFill>
                        </a:rPr>
                        <a:t>Dogecoin</a:t>
                      </a:r>
                    </a:p>
                    <a:p>
                      <a:pPr algn="ctr"/>
                      <a:r>
                        <a:rPr lang="en-US" sz="2200" dirty="0">
                          <a:solidFill>
                            <a:srgbClr val="00642D"/>
                          </a:solidFill>
                        </a:rPr>
                        <a:t>(Doge)</a:t>
                      </a:r>
                    </a:p>
                  </a:txBody>
                  <a:tcPr/>
                </a:tc>
                <a:tc>
                  <a:txBody>
                    <a:bodyPr/>
                    <a:lstStyle/>
                    <a:p>
                      <a:pPr algn="ctr"/>
                      <a:r>
                        <a:rPr lang="en-US" sz="2800" b="0" dirty="0"/>
                        <a:t>0.0034</a:t>
                      </a:r>
                      <a:endParaRPr lang="en-US" sz="2800" b="0" dirty="0">
                        <a:solidFill>
                          <a:schemeClr val="bg1"/>
                        </a:solidFill>
                      </a:endParaRPr>
                    </a:p>
                  </a:txBody>
                  <a:tcPr/>
                </a:tc>
                <a:tc>
                  <a:txBody>
                    <a:bodyPr/>
                    <a:lstStyle/>
                    <a:p>
                      <a:pPr algn="ctr"/>
                      <a:r>
                        <a:rPr lang="en-US" sz="2800" b="0" dirty="0"/>
                        <a:t>0.0444</a:t>
                      </a:r>
                      <a:endParaRPr lang="en-US" sz="2800" b="0" dirty="0">
                        <a:solidFill>
                          <a:schemeClr val="bg1"/>
                        </a:solidFill>
                      </a:endParaRPr>
                    </a:p>
                  </a:txBody>
                  <a:tcPr/>
                </a:tc>
                <a:tc>
                  <a:txBody>
                    <a:bodyPr/>
                    <a:lstStyle/>
                    <a:p>
                      <a:pPr algn="ctr"/>
                      <a:r>
                        <a:rPr lang="en-US" sz="2800" b="0" dirty="0"/>
                        <a:t>0.7298</a:t>
                      </a:r>
                      <a:endParaRPr lang="en-US" sz="2800" b="0" dirty="0">
                        <a:solidFill>
                          <a:schemeClr val="bg1"/>
                        </a:solidFill>
                      </a:endParaRPr>
                    </a:p>
                  </a:txBody>
                  <a:tcPr/>
                </a:tc>
                <a:tc>
                  <a:txBody>
                    <a:bodyPr/>
                    <a:lstStyle/>
                    <a:p>
                      <a:pPr algn="ctr"/>
                      <a:r>
                        <a:rPr lang="en-US" sz="2800" b="0" dirty="0"/>
                        <a:t>0.0586</a:t>
                      </a:r>
                      <a:endParaRPr lang="en-US" sz="2800" b="0" dirty="0">
                        <a:solidFill>
                          <a:schemeClr val="bg1"/>
                        </a:solidFill>
                      </a:endParaRPr>
                    </a:p>
                  </a:txBody>
                  <a:tcPr/>
                </a:tc>
                <a:extLst>
                  <a:ext uri="{0D108BD9-81ED-4DB2-BD59-A6C34878D82A}">
                    <a16:rowId xmlns:a16="http://schemas.microsoft.com/office/drawing/2014/main" val="66660427"/>
                  </a:ext>
                </a:extLst>
              </a:tr>
              <a:tr h="812421">
                <a:tc>
                  <a:txBody>
                    <a:bodyPr/>
                    <a:lstStyle/>
                    <a:p>
                      <a:pPr algn="ctr"/>
                      <a:r>
                        <a:rPr lang="en-US" sz="2200" dirty="0">
                          <a:solidFill>
                            <a:srgbClr val="00642D"/>
                          </a:solidFill>
                        </a:rPr>
                        <a:t>Ethereum</a:t>
                      </a:r>
                    </a:p>
                    <a:p>
                      <a:pPr algn="ctr"/>
                      <a:r>
                        <a:rPr lang="en-US" sz="2200" dirty="0">
                          <a:solidFill>
                            <a:srgbClr val="00642D"/>
                          </a:solidFill>
                        </a:rPr>
                        <a:t>(ETH)</a:t>
                      </a:r>
                    </a:p>
                  </a:txBody>
                  <a:tcPr/>
                </a:tc>
                <a:tc>
                  <a:txBody>
                    <a:bodyPr/>
                    <a:lstStyle/>
                    <a:p>
                      <a:pPr algn="ctr"/>
                      <a:r>
                        <a:rPr lang="en-US" sz="2800" b="0" dirty="0"/>
                        <a:t>0.0023</a:t>
                      </a:r>
                      <a:endParaRPr lang="en-US" sz="2800" b="0" dirty="0">
                        <a:solidFill>
                          <a:schemeClr val="bg1"/>
                        </a:solidFill>
                      </a:endParaRPr>
                    </a:p>
                  </a:txBody>
                  <a:tcPr/>
                </a:tc>
                <a:tc>
                  <a:txBody>
                    <a:bodyPr/>
                    <a:lstStyle/>
                    <a:p>
                      <a:pPr algn="ctr"/>
                      <a:r>
                        <a:rPr lang="en-US" sz="2800" b="0" dirty="0"/>
                        <a:t>0.0342</a:t>
                      </a:r>
                      <a:endParaRPr lang="en-US" sz="2800" b="0" dirty="0">
                        <a:solidFill>
                          <a:schemeClr val="bg1"/>
                        </a:solidFill>
                      </a:endParaRPr>
                    </a:p>
                  </a:txBody>
                  <a:tcPr/>
                </a:tc>
                <a:tc>
                  <a:txBody>
                    <a:bodyPr/>
                    <a:lstStyle/>
                    <a:p>
                      <a:pPr algn="ctr"/>
                      <a:r>
                        <a:rPr lang="en-US" sz="2800" b="0" dirty="0"/>
                        <a:t>0.9532</a:t>
                      </a:r>
                      <a:endParaRPr lang="en-US" sz="2800" b="0" dirty="0">
                        <a:solidFill>
                          <a:schemeClr val="bg1"/>
                        </a:solidFill>
                      </a:endParaRPr>
                    </a:p>
                  </a:txBody>
                  <a:tcPr/>
                </a:tc>
                <a:tc>
                  <a:txBody>
                    <a:bodyPr/>
                    <a:lstStyle/>
                    <a:p>
                      <a:pPr algn="ctr"/>
                      <a:r>
                        <a:rPr lang="en-US" sz="2800" b="0" dirty="0"/>
                        <a:t>0.0483</a:t>
                      </a:r>
                      <a:endParaRPr lang="en-US" sz="2800" b="0" dirty="0">
                        <a:solidFill>
                          <a:schemeClr val="bg1"/>
                        </a:solidFill>
                      </a:endParaRPr>
                    </a:p>
                  </a:txBody>
                  <a:tcPr/>
                </a:tc>
                <a:extLst>
                  <a:ext uri="{0D108BD9-81ED-4DB2-BD59-A6C34878D82A}">
                    <a16:rowId xmlns:a16="http://schemas.microsoft.com/office/drawing/2014/main" val="278246535"/>
                  </a:ext>
                </a:extLst>
              </a:tr>
              <a:tr h="812421">
                <a:tc>
                  <a:txBody>
                    <a:bodyPr/>
                    <a:lstStyle/>
                    <a:p>
                      <a:pPr algn="ctr"/>
                      <a:r>
                        <a:rPr lang="en-US" sz="2200" dirty="0">
                          <a:solidFill>
                            <a:srgbClr val="00642D"/>
                          </a:solidFill>
                        </a:rPr>
                        <a:t>Litecoin</a:t>
                      </a:r>
                    </a:p>
                    <a:p>
                      <a:pPr algn="ctr"/>
                      <a:r>
                        <a:rPr lang="en-US" sz="2200" dirty="0">
                          <a:solidFill>
                            <a:srgbClr val="00642D"/>
                          </a:solidFill>
                        </a:rPr>
                        <a:t>(LTC)</a:t>
                      </a:r>
                    </a:p>
                  </a:txBody>
                  <a:tcPr/>
                </a:tc>
                <a:tc>
                  <a:txBody>
                    <a:bodyPr/>
                    <a:lstStyle/>
                    <a:p>
                      <a:pPr algn="ctr"/>
                      <a:r>
                        <a:rPr lang="en-US" sz="2800" b="0" dirty="0"/>
                        <a:t>0.0006</a:t>
                      </a:r>
                      <a:endParaRPr lang="en-US" sz="2800" b="0" dirty="0">
                        <a:solidFill>
                          <a:schemeClr val="bg1"/>
                        </a:solidFill>
                      </a:endParaRPr>
                    </a:p>
                  </a:txBody>
                  <a:tcPr/>
                </a:tc>
                <a:tc>
                  <a:txBody>
                    <a:bodyPr/>
                    <a:lstStyle/>
                    <a:p>
                      <a:pPr algn="ctr"/>
                      <a:r>
                        <a:rPr lang="en-US" sz="2800" b="0" dirty="0"/>
                        <a:t>0.0135</a:t>
                      </a:r>
                      <a:endParaRPr lang="en-US" sz="2800" b="0" dirty="0">
                        <a:solidFill>
                          <a:schemeClr val="bg1"/>
                        </a:solidFill>
                      </a:endParaRPr>
                    </a:p>
                  </a:txBody>
                  <a:tcPr/>
                </a:tc>
                <a:tc>
                  <a:txBody>
                    <a:bodyPr/>
                    <a:lstStyle/>
                    <a:p>
                      <a:pPr algn="ctr"/>
                      <a:r>
                        <a:rPr lang="en-US" sz="2800" b="0" dirty="0"/>
                        <a:t>0.9795</a:t>
                      </a:r>
                      <a:endParaRPr lang="en-US" sz="2800" b="0" dirty="0">
                        <a:solidFill>
                          <a:schemeClr val="bg1"/>
                        </a:solidFill>
                      </a:endParaRPr>
                    </a:p>
                  </a:txBody>
                  <a:tcPr/>
                </a:tc>
                <a:tc>
                  <a:txBody>
                    <a:bodyPr/>
                    <a:lstStyle/>
                    <a:p>
                      <a:pPr algn="ctr"/>
                      <a:r>
                        <a:rPr lang="en-US" sz="2800" b="0" dirty="0"/>
                        <a:t>0.0244</a:t>
                      </a:r>
                      <a:endParaRPr lang="en-US" sz="2800" b="0" dirty="0">
                        <a:solidFill>
                          <a:schemeClr val="bg1"/>
                        </a:solidFill>
                      </a:endParaRPr>
                    </a:p>
                  </a:txBody>
                  <a:tcPr/>
                </a:tc>
                <a:extLst>
                  <a:ext uri="{0D108BD9-81ED-4DB2-BD59-A6C34878D82A}">
                    <a16:rowId xmlns:a16="http://schemas.microsoft.com/office/drawing/2014/main" val="1855517686"/>
                  </a:ext>
                </a:extLst>
              </a:tr>
              <a:tr h="812421">
                <a:tc>
                  <a:txBody>
                    <a:bodyPr/>
                    <a:lstStyle/>
                    <a:p>
                      <a:pPr algn="ctr"/>
                      <a:r>
                        <a:rPr lang="en-US" sz="2200" dirty="0">
                          <a:solidFill>
                            <a:srgbClr val="00642D"/>
                          </a:solidFill>
                        </a:rPr>
                        <a:t>Ripple</a:t>
                      </a:r>
                    </a:p>
                    <a:p>
                      <a:pPr algn="ctr"/>
                      <a:r>
                        <a:rPr lang="en-US" sz="2200" dirty="0">
                          <a:solidFill>
                            <a:srgbClr val="00642D"/>
                          </a:solidFill>
                        </a:rPr>
                        <a:t>(XRP)</a:t>
                      </a:r>
                    </a:p>
                  </a:txBody>
                  <a:tcPr/>
                </a:tc>
                <a:tc>
                  <a:txBody>
                    <a:bodyPr/>
                    <a:lstStyle/>
                    <a:p>
                      <a:pPr algn="ctr"/>
                      <a:r>
                        <a:rPr lang="en-US" sz="2800" b="0" dirty="0"/>
                        <a:t>0.0002</a:t>
                      </a:r>
                      <a:endParaRPr lang="en-US" sz="2800" b="0" dirty="0">
                        <a:solidFill>
                          <a:schemeClr val="bg1"/>
                        </a:solidFill>
                      </a:endParaRPr>
                    </a:p>
                  </a:txBody>
                  <a:tcPr/>
                </a:tc>
                <a:tc>
                  <a:txBody>
                    <a:bodyPr/>
                    <a:lstStyle/>
                    <a:p>
                      <a:pPr algn="ctr"/>
                      <a:r>
                        <a:rPr lang="en-US" sz="2800" b="0" dirty="0"/>
                        <a:t>0.0079</a:t>
                      </a:r>
                      <a:endParaRPr lang="en-US" sz="2800" b="0" dirty="0">
                        <a:solidFill>
                          <a:schemeClr val="bg1"/>
                        </a:solidFill>
                      </a:endParaRPr>
                    </a:p>
                  </a:txBody>
                  <a:tcPr/>
                </a:tc>
                <a:tc>
                  <a:txBody>
                    <a:bodyPr/>
                    <a:lstStyle/>
                    <a:p>
                      <a:pPr algn="ctr"/>
                      <a:r>
                        <a:rPr lang="en-US" sz="2800" b="0" dirty="0"/>
                        <a:t>0.9855</a:t>
                      </a:r>
                      <a:endParaRPr lang="en-US" sz="2800" b="0" dirty="0">
                        <a:solidFill>
                          <a:schemeClr val="bg1"/>
                        </a:solidFill>
                      </a:endParaRPr>
                    </a:p>
                  </a:txBody>
                  <a:tcPr/>
                </a:tc>
                <a:tc>
                  <a:txBody>
                    <a:bodyPr/>
                    <a:lstStyle/>
                    <a:p>
                      <a:pPr algn="ctr"/>
                      <a:r>
                        <a:rPr lang="en-US" sz="2800" b="0" dirty="0"/>
                        <a:t>0.0126</a:t>
                      </a:r>
                      <a:endParaRPr lang="en-US" sz="2800" b="0" dirty="0">
                        <a:solidFill>
                          <a:schemeClr val="bg1"/>
                        </a:solidFill>
                      </a:endParaRPr>
                    </a:p>
                  </a:txBody>
                  <a:tcPr/>
                </a:tc>
                <a:extLst>
                  <a:ext uri="{0D108BD9-81ED-4DB2-BD59-A6C34878D82A}">
                    <a16:rowId xmlns:a16="http://schemas.microsoft.com/office/drawing/2014/main" val="845978339"/>
                  </a:ext>
                </a:extLst>
              </a:tr>
            </a:tbl>
          </a:graphicData>
        </a:graphic>
      </p:graphicFrame>
    </p:spTree>
    <p:extLst>
      <p:ext uri="{BB962C8B-B14F-4D97-AF65-F5344CB8AC3E}">
        <p14:creationId xmlns:p14="http://schemas.microsoft.com/office/powerpoint/2010/main" val="67646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a:xfrm>
            <a:off x="919119" y="0"/>
            <a:ext cx="10353762" cy="970450"/>
          </a:xfrm>
        </p:spPr>
        <p:txBody>
          <a:bodyPr/>
          <a:lstStyle/>
          <a:p>
            <a:r>
              <a:rPr lang="en-US" sz="4000" b="1" dirty="0">
                <a:solidFill>
                  <a:schemeClr val="bg2">
                    <a:lumMod val="10000"/>
                    <a:lumOff val="90000"/>
                  </a:schemeClr>
                </a:solidFill>
                <a:effectLst/>
                <a:latin typeface="Calisto MT" panose="02040603050505030304" pitchFamily="18" charset="0"/>
                <a:ea typeface="Calibri" panose="020F0502020204030204" pitchFamily="34" charset="0"/>
              </a:rPr>
              <a:t>Pricing Trends by Weekday</a:t>
            </a:r>
            <a:endParaRPr lang="en-US" b="1" dirty="0">
              <a:solidFill>
                <a:schemeClr val="bg2">
                  <a:lumMod val="10000"/>
                  <a:lumOff val="90000"/>
                </a:schemeClr>
              </a:solidFill>
              <a:latin typeface="Calisto MT" panose="02040603050505030304" pitchFamily="18" charset="0"/>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a:xfrm>
            <a:off x="315686" y="1178390"/>
            <a:ext cx="2887982" cy="4815840"/>
          </a:xfrm>
        </p:spPr>
        <p:txBody>
          <a:bodyPr/>
          <a:lstStyle/>
          <a:p>
            <a:r>
              <a:rPr lang="en-US" dirty="0"/>
              <a:t>Bitcoin (BTC)</a:t>
            </a:r>
          </a:p>
          <a:p>
            <a:endParaRPr lang="en-US" dirty="0"/>
          </a:p>
          <a:p>
            <a:r>
              <a:rPr lang="en-US" dirty="0"/>
              <a:t>Dogecoin (DOGE)</a:t>
            </a:r>
          </a:p>
          <a:p>
            <a:endParaRPr lang="en-US" dirty="0"/>
          </a:p>
          <a:p>
            <a:r>
              <a:rPr lang="en-US" dirty="0"/>
              <a:t>Ethereum (ETH)</a:t>
            </a:r>
          </a:p>
          <a:p>
            <a:endParaRPr lang="en-US" dirty="0"/>
          </a:p>
          <a:p>
            <a:r>
              <a:rPr lang="en-US" dirty="0"/>
              <a:t>Litecoin (LTC)</a:t>
            </a:r>
          </a:p>
          <a:p>
            <a:endParaRPr lang="en-US" dirty="0"/>
          </a:p>
          <a:p>
            <a:r>
              <a:rPr lang="en-US" dirty="0"/>
              <a:t>Ripple (XRP)</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quarter" idx="3"/>
          </p:nvPr>
        </p:nvSpPr>
        <p:spPr>
          <a:xfrm>
            <a:off x="3705878" y="792480"/>
            <a:ext cx="2548952" cy="5273040"/>
          </a:xfrm>
        </p:spPr>
        <p:txBody>
          <a:bodyPr>
            <a:normAutofit/>
          </a:bodyPr>
          <a:lstStyle/>
          <a:p>
            <a:pPr algn="l"/>
            <a:r>
              <a:rPr lang="en-US" sz="2400" b="1" dirty="0">
                <a:solidFill>
                  <a:srgbClr val="FFC000"/>
                </a:solidFill>
              </a:rPr>
              <a:t>Low: </a:t>
            </a:r>
          </a:p>
          <a:p>
            <a:pPr algn="l"/>
            <a:r>
              <a:rPr lang="en-US" sz="2400" dirty="0">
                <a:solidFill>
                  <a:srgbClr val="0070C0"/>
                </a:solidFill>
              </a:rPr>
              <a:t>Tues &amp; Fri</a:t>
            </a:r>
          </a:p>
          <a:p>
            <a:pPr algn="l"/>
            <a:endParaRPr lang="en-US" sz="2400" dirty="0">
              <a:solidFill>
                <a:srgbClr val="0070C0"/>
              </a:solidFill>
            </a:endParaRPr>
          </a:p>
          <a:p>
            <a:pPr algn="l"/>
            <a:r>
              <a:rPr lang="en-US" sz="2400" dirty="0">
                <a:solidFill>
                  <a:srgbClr val="0070C0"/>
                </a:solidFill>
              </a:rPr>
              <a:t>Tues &amp; Thurs</a:t>
            </a:r>
          </a:p>
          <a:p>
            <a:pPr algn="l"/>
            <a:endParaRPr lang="en-US" sz="2400" dirty="0">
              <a:solidFill>
                <a:srgbClr val="0070C0"/>
              </a:solidFill>
            </a:endParaRPr>
          </a:p>
          <a:p>
            <a:pPr algn="l"/>
            <a:r>
              <a:rPr lang="en-US" sz="2400" dirty="0">
                <a:solidFill>
                  <a:srgbClr val="0070C0"/>
                </a:solidFill>
              </a:rPr>
              <a:t>Friday</a:t>
            </a:r>
          </a:p>
          <a:p>
            <a:pPr algn="l"/>
            <a:endParaRPr lang="en-US" sz="2400" dirty="0">
              <a:solidFill>
                <a:srgbClr val="0070C0"/>
              </a:solidFill>
            </a:endParaRPr>
          </a:p>
          <a:p>
            <a:pPr algn="l"/>
            <a:r>
              <a:rPr lang="en-US" sz="2400" dirty="0">
                <a:solidFill>
                  <a:srgbClr val="0070C0"/>
                </a:solidFill>
              </a:rPr>
              <a:t>Mon &amp; Thurs</a:t>
            </a:r>
          </a:p>
          <a:p>
            <a:pPr algn="l"/>
            <a:endParaRPr lang="en-US" sz="2400" dirty="0">
              <a:solidFill>
                <a:srgbClr val="0070C0"/>
              </a:solidFill>
            </a:endParaRPr>
          </a:p>
          <a:p>
            <a:pPr algn="l"/>
            <a:r>
              <a:rPr lang="en-US" sz="2400" dirty="0">
                <a:solidFill>
                  <a:srgbClr val="0070C0"/>
                </a:solidFill>
              </a:rPr>
              <a:t>Mon &amp; Thurs</a:t>
            </a:r>
          </a:p>
        </p:txBody>
      </p:sp>
      <p:sp>
        <p:nvSpPr>
          <p:cNvPr id="24" name="Text Placeholder 3">
            <a:extLst>
              <a:ext uri="{FF2B5EF4-FFF2-40B4-BE49-F238E27FC236}">
                <a16:creationId xmlns:a16="http://schemas.microsoft.com/office/drawing/2014/main" id="{8CE98BC4-065F-F4C2-43F1-8259411A2773}"/>
              </a:ext>
            </a:extLst>
          </p:cNvPr>
          <p:cNvSpPr txBox="1">
            <a:spLocks/>
          </p:cNvSpPr>
          <p:nvPr/>
        </p:nvSpPr>
        <p:spPr>
          <a:xfrm>
            <a:off x="5990427" y="970450"/>
            <a:ext cx="2548952" cy="53049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2400" b="1" dirty="0">
                <a:solidFill>
                  <a:srgbClr val="669900"/>
                </a:solidFill>
              </a:rPr>
              <a:t>High:</a:t>
            </a: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&amp; Fri</a:t>
            </a:r>
          </a:p>
          <a:p>
            <a:pPr algn="l"/>
            <a:endParaRPr lang="en-US" sz="2400" dirty="0">
              <a:solidFill>
                <a:srgbClr val="0070C0"/>
              </a:solidFill>
            </a:endParaRP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Wed, &amp; Sat</a:t>
            </a:r>
          </a:p>
          <a:p>
            <a:pPr algn="l"/>
            <a:endParaRPr lang="en-US" sz="2400" dirty="0">
              <a:solidFill>
                <a:srgbClr val="0070C0"/>
              </a:solidFill>
            </a:endParaRPr>
          </a:p>
          <a:p>
            <a:pPr algn="l"/>
            <a:r>
              <a:rPr lang="en-US" sz="2400" dirty="0">
                <a:solidFill>
                  <a:srgbClr val="0070C0"/>
                </a:solidFill>
              </a:rPr>
              <a:t>Wed</a:t>
            </a:r>
          </a:p>
          <a:p>
            <a:pPr algn="l"/>
            <a:endParaRPr lang="en-US" sz="2400" dirty="0"/>
          </a:p>
          <a:p>
            <a:pPr algn="l"/>
            <a:endParaRPr lang="en-US" sz="2400" dirty="0"/>
          </a:p>
        </p:txBody>
      </p:sp>
      <p:pic>
        <p:nvPicPr>
          <p:cNvPr id="26" name="Picture 25">
            <a:extLst>
              <a:ext uri="{FF2B5EF4-FFF2-40B4-BE49-F238E27FC236}">
                <a16:creationId xmlns:a16="http://schemas.microsoft.com/office/drawing/2014/main" id="{0DFA2D48-E6A4-72F5-01D9-0C3A863F4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4739" y="1054227"/>
            <a:ext cx="3481656" cy="3429431"/>
          </a:xfrm>
          <a:prstGeom prst="rect">
            <a:avLst/>
          </a:prstGeom>
        </p:spPr>
      </p:pic>
      <p:sp>
        <p:nvSpPr>
          <p:cNvPr id="27" name="TextBox 26">
            <a:extLst>
              <a:ext uri="{FF2B5EF4-FFF2-40B4-BE49-F238E27FC236}">
                <a16:creationId xmlns:a16="http://schemas.microsoft.com/office/drawing/2014/main" id="{9B5C7C1A-647F-53F4-97FD-9F08B342A230}"/>
              </a:ext>
            </a:extLst>
          </p:cNvPr>
          <p:cNvSpPr txBox="1"/>
          <p:nvPr/>
        </p:nvSpPr>
        <p:spPr>
          <a:xfrm>
            <a:off x="8110143" y="4252826"/>
            <a:ext cx="3236252" cy="230832"/>
          </a:xfrm>
          <a:prstGeom prst="rect">
            <a:avLst/>
          </a:prstGeom>
          <a:noFill/>
        </p:spPr>
        <p:txBody>
          <a:bodyPr wrap="square" rtlCol="0">
            <a:spAutoFit/>
          </a:bodyPr>
          <a:lstStyle/>
          <a:p>
            <a:r>
              <a:rPr lang="en-US" sz="900" dirty="0">
                <a:hlinkClick r:id="rId4" tooltip="https://freepngimg.com/png/26073-stock-market-graph-up-photos"/>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4550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4A0E28-65CE-AE4C-B8C3-32619B528FB1}"/>
              </a:ext>
            </a:extLst>
          </p:cNvPr>
          <p:cNvSpPr>
            <a:spLocks noGrp="1"/>
          </p:cNvSpPr>
          <p:nvPr>
            <p:ph type="title"/>
          </p:nvPr>
        </p:nvSpPr>
        <p:spPr>
          <a:xfrm>
            <a:off x="1124192" y="350520"/>
            <a:ext cx="6663448" cy="926199"/>
          </a:xfrm>
        </p:spPr>
        <p:txBody>
          <a:bodyPr>
            <a:normAutofit/>
          </a:bodyPr>
          <a:lstStyle/>
          <a:p>
            <a:r>
              <a:rPr lang="en-US" sz="4800" b="1" dirty="0">
                <a:solidFill>
                  <a:srgbClr val="A365D1"/>
                </a:solidFill>
              </a:rPr>
              <a:t>Future Enhancements</a:t>
            </a:r>
          </a:p>
        </p:txBody>
      </p:sp>
      <p:sp>
        <p:nvSpPr>
          <p:cNvPr id="11" name="Text Placeholder 10">
            <a:extLst>
              <a:ext uri="{FF2B5EF4-FFF2-40B4-BE49-F238E27FC236}">
                <a16:creationId xmlns:a16="http://schemas.microsoft.com/office/drawing/2014/main" id="{196B1E9E-7AA7-6C00-4E84-4A04A352E78F}"/>
              </a:ext>
            </a:extLst>
          </p:cNvPr>
          <p:cNvSpPr>
            <a:spLocks noGrp="1"/>
          </p:cNvSpPr>
          <p:nvPr>
            <p:ph type="body" sz="half" idx="2"/>
          </p:nvPr>
        </p:nvSpPr>
        <p:spPr>
          <a:xfrm>
            <a:off x="852835" y="1413879"/>
            <a:ext cx="7605365" cy="4834521"/>
          </a:xfrm>
        </p:spPr>
        <p:txBody>
          <a:bodyPr>
            <a:norm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Link prediction model to AP</a:t>
            </a:r>
            <a:r>
              <a:rPr lang="en-US" altLang="en-US" sz="24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Use Dropout &amp; Early Stopping in Keras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Use other models (RNN, CNN,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Optimize hyperparameters – learning rate, batch si</a:t>
            </a:r>
            <a:r>
              <a:rPr lang="en-US" altLang="en-US" sz="24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Different Loss Function (Mean Absolute Percentage Error)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Try different activation functions (Sigmoid or Tanh)</a:t>
            </a:r>
            <a:endParaRPr kumimoji="0" lang="en-US" altLang="en-US" sz="2400" b="0" i="0" u="none" strike="noStrike" cap="none" normalizeH="0" baseline="0" dirty="0">
              <a:ln>
                <a:noFill/>
              </a:ln>
              <a:solidFill>
                <a:schemeClr val="tx2">
                  <a:lumMod val="90000"/>
                </a:schemeClr>
              </a:solidFill>
              <a:effectLst/>
            </a:endParaRPr>
          </a:p>
          <a:p>
            <a:endParaRPr lang="en-US" dirty="0"/>
          </a:p>
        </p:txBody>
      </p:sp>
      <p:pic>
        <p:nvPicPr>
          <p:cNvPr id="1026" name="Picture 2" descr="Neural-Network Hardware Drives the Latest Machine-Learning Craze |  Electronic Design">
            <a:extLst>
              <a:ext uri="{FF2B5EF4-FFF2-40B4-BE49-F238E27FC236}">
                <a16:creationId xmlns:a16="http://schemas.microsoft.com/office/drawing/2014/main" id="{7856C69F-B2E6-4F8A-7B41-633E5ABCF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430" y="1099185"/>
            <a:ext cx="3971034" cy="22078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3F6494-0D23-3898-74DD-96818005C846}"/>
              </a:ext>
            </a:extLst>
          </p:cNvPr>
          <p:cNvSpPr txBox="1"/>
          <p:nvPr/>
        </p:nvSpPr>
        <p:spPr>
          <a:xfrm>
            <a:off x="7998821" y="3328824"/>
            <a:ext cx="3236252" cy="369332"/>
          </a:xfrm>
          <a:prstGeom prst="rect">
            <a:avLst/>
          </a:prstGeom>
          <a:noFill/>
        </p:spPr>
        <p:txBody>
          <a:bodyPr wrap="square" rtlCol="0">
            <a:spAutoFit/>
          </a:bodyPr>
          <a:lstStyle/>
          <a:p>
            <a:r>
              <a:rPr lang="en-US" sz="900" dirty="0">
                <a:hlinkClick r:id="rId4" tooltip="https://technofaq.org/posts/2020/09/the-fashion-of-the-future-what-will-tech-bring-next/"/>
              </a:rPr>
              <a:t>This Photo</a:t>
            </a:r>
            <a:r>
              <a:rPr lang="en-US" sz="900" dirty="0"/>
              <a:t> by Unknown Author is licensed under </a:t>
            </a:r>
            <a:r>
              <a:rPr lang="en-US" sz="900" dirty="0">
                <a:hlinkClick r:id="rId5" tooltip="https://creativecommons.org/licenses/by-nc-sa/3.0/"/>
              </a:rPr>
              <a:t>CC BY-SA-NC</a:t>
            </a:r>
            <a:endParaRPr lang="en-US" sz="900" dirty="0"/>
          </a:p>
        </p:txBody>
      </p:sp>
    </p:spTree>
    <p:extLst>
      <p:ext uri="{BB962C8B-B14F-4D97-AF65-F5344CB8AC3E}">
        <p14:creationId xmlns:p14="http://schemas.microsoft.com/office/powerpoint/2010/main" val="276063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Demonstration</a:t>
            </a:r>
            <a:endParaRPr lang="en-US" dirty="0">
              <a:solidFill>
                <a:schemeClr val="bg2">
                  <a:lumMod val="10000"/>
                  <a:lumOff val="90000"/>
                </a:schemeClr>
              </a:solidFill>
            </a:endParaRPr>
          </a:p>
        </p:txBody>
      </p:sp>
      <p:sp>
        <p:nvSpPr>
          <p:cNvPr id="3" name="TextBox 2">
            <a:extLst>
              <a:ext uri="{FF2B5EF4-FFF2-40B4-BE49-F238E27FC236}">
                <a16:creationId xmlns:a16="http://schemas.microsoft.com/office/drawing/2014/main" id="{B74D8BC4-1EB6-3A3A-1B2D-7E7EA29E10D3}"/>
              </a:ext>
            </a:extLst>
          </p:cNvPr>
          <p:cNvSpPr txBox="1"/>
          <p:nvPr/>
        </p:nvSpPr>
        <p:spPr>
          <a:xfrm>
            <a:off x="3048000" y="1935480"/>
            <a:ext cx="5425440" cy="369332"/>
          </a:xfrm>
          <a:prstGeom prst="rect">
            <a:avLst/>
          </a:prstGeom>
          <a:noFill/>
        </p:spPr>
        <p:txBody>
          <a:bodyPr wrap="square" rtlCol="0">
            <a:spAutoFit/>
          </a:bodyPr>
          <a:lstStyle/>
          <a:p>
            <a:r>
              <a:rPr lang="en-US" dirty="0">
                <a:solidFill>
                  <a:schemeClr val="tx2"/>
                </a:solidFill>
              </a:rPr>
              <a:t>Insert pic of Dashboard as clickable link</a:t>
            </a:r>
          </a:p>
        </p:txBody>
      </p:sp>
    </p:spTree>
    <p:extLst>
      <p:ext uri="{BB962C8B-B14F-4D97-AF65-F5344CB8AC3E}">
        <p14:creationId xmlns:p14="http://schemas.microsoft.com/office/powerpoint/2010/main" val="30268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841085" cy="4626863"/>
          </a:xfrm>
        </p:spPr>
        <p:txBody>
          <a:bodyPr vert="horz" lIns="91440" tIns="45720" rIns="91440" bIns="45720" rtlCol="0" anchor="ctr">
            <a:normAutofit/>
          </a:bodyPr>
          <a:lstStyle/>
          <a:p>
            <a:r>
              <a:rPr lang="en-US" sz="3200" b="1" dirty="0"/>
              <a:t>Cryptocurrency</a:t>
            </a:r>
          </a:p>
          <a:p>
            <a:endParaRPr lang="en-US" sz="3200" b="1" dirty="0"/>
          </a:p>
          <a:p>
            <a:pPr marL="342900" indent="-342900" algn="l">
              <a:buFont typeface="Arial" panose="020B0604020202020204" pitchFamily="34" charset="0"/>
              <a:buChar char="•"/>
            </a:pPr>
            <a:r>
              <a:rPr lang="en-US" sz="2400" dirty="0">
                <a:solidFill>
                  <a:srgbClr val="0070C0"/>
                </a:solidFill>
              </a:rPr>
              <a:t>Growing market</a:t>
            </a:r>
          </a:p>
          <a:p>
            <a:pPr marL="342900" indent="-342900" algn="l">
              <a:buFont typeface="Arial" panose="020B0604020202020204" pitchFamily="34" charset="0"/>
              <a:buChar char="•"/>
            </a:pPr>
            <a:r>
              <a:rPr lang="en-US" sz="2400" dirty="0">
                <a:solidFill>
                  <a:srgbClr val="0070C0"/>
                </a:solidFill>
              </a:rPr>
              <a:t>Much potential/profit</a:t>
            </a:r>
          </a:p>
          <a:p>
            <a:pPr marL="342900" indent="-342900" algn="l">
              <a:buFont typeface="Arial" panose="020B0604020202020204" pitchFamily="34" charset="0"/>
              <a:buChar char="•"/>
            </a:pPr>
            <a:r>
              <a:rPr lang="en-US" sz="2400" dirty="0">
                <a:solidFill>
                  <a:srgbClr val="0070C0"/>
                </a:solidFill>
              </a:rPr>
              <a:t>Volatile &amp; Hard to Predict</a:t>
            </a:r>
          </a:p>
          <a:p>
            <a:pPr algn="l"/>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74C995B2-4C0F-67B3-F50D-D76619935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3767" y="1595628"/>
            <a:ext cx="6523232" cy="3666743"/>
          </a:xfrm>
          <a:prstGeom prst="rect">
            <a:avLst/>
          </a:prstGeom>
        </p:spPr>
      </p:pic>
      <p:sp>
        <p:nvSpPr>
          <p:cNvPr id="11" name="TextBox 10">
            <a:extLst>
              <a:ext uri="{FF2B5EF4-FFF2-40B4-BE49-F238E27FC236}">
                <a16:creationId xmlns:a16="http://schemas.microsoft.com/office/drawing/2014/main" id="{63A30F2E-CE66-49B2-4EC2-4DA81823AE80}"/>
              </a:ext>
            </a:extLst>
          </p:cNvPr>
          <p:cNvSpPr txBox="1"/>
          <p:nvPr/>
        </p:nvSpPr>
        <p:spPr>
          <a:xfrm>
            <a:off x="5074768" y="5262371"/>
            <a:ext cx="5894524" cy="230832"/>
          </a:xfrm>
          <a:prstGeom prst="rect">
            <a:avLst/>
          </a:prstGeom>
          <a:noFill/>
        </p:spPr>
        <p:txBody>
          <a:bodyPr wrap="square" rtlCol="0">
            <a:spAutoFit/>
          </a:bodyPr>
          <a:lstStyle/>
          <a:p>
            <a:r>
              <a:rPr lang="en-US" sz="900" dirty="0">
                <a:hlinkClick r:id="rId5" tooltip="https://technofaq.org/posts/2018/08/centralized-or-decentralized-exchange-what-is-the-difference/"/>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139136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7239000" y="2885436"/>
            <a:ext cx="4648200" cy="2633146"/>
          </a:xfrm>
        </p:spPr>
        <p:txBody>
          <a:bodyPr vert="horz" lIns="91440" tIns="45720" rIns="91440" bIns="45720" rtlCol="0" anchor="b">
            <a:normAutofit fontScale="90000"/>
          </a:bodyPr>
          <a:lstStyle/>
          <a:p>
            <a:pPr algn="l">
              <a:lnSpc>
                <a:spcPct val="90000"/>
              </a:lnSpc>
            </a:pPr>
            <a:r>
              <a:rPr lang="en-US" sz="4900" b="1" dirty="0">
                <a:solidFill>
                  <a:srgbClr val="669900"/>
                </a:solidFill>
              </a:rPr>
              <a:t>Five Cryptocurrencies:</a:t>
            </a:r>
            <a:br>
              <a:rPr lang="en-US" sz="4000" dirty="0"/>
            </a:br>
            <a:br>
              <a:rPr lang="en-US" sz="4000" dirty="0"/>
            </a:br>
            <a:r>
              <a:rPr lang="en-US" sz="4000" dirty="0"/>
              <a:t>Bitcoin (BTC)</a:t>
            </a:r>
            <a:br>
              <a:rPr lang="en-US" sz="4000" dirty="0"/>
            </a:br>
            <a:r>
              <a:rPr lang="en-US" sz="4000" dirty="0"/>
              <a:t>Dogecoin (DOGE)</a:t>
            </a:r>
            <a:br>
              <a:rPr lang="en-US" sz="4000" dirty="0"/>
            </a:br>
            <a:r>
              <a:rPr lang="en-US" sz="4000" dirty="0"/>
              <a:t>Litecoin (LTC)</a:t>
            </a:r>
            <a:br>
              <a:rPr lang="en-US" sz="4000" dirty="0"/>
            </a:br>
            <a:r>
              <a:rPr lang="en-US" sz="4000" dirty="0"/>
              <a:t>Ripple (XRP)</a:t>
            </a:r>
            <a:br>
              <a:rPr lang="en-US" sz="4000" dirty="0"/>
            </a:br>
            <a:r>
              <a:rPr lang="en-US" sz="4000" dirty="0"/>
              <a:t>Ethereum (ETH)</a:t>
            </a:r>
            <a:br>
              <a:rPr lang="en-US" sz="4000" dirty="0"/>
            </a:br>
            <a:endParaRPr lang="en-US" dirty="0"/>
          </a:p>
        </p:txBody>
      </p:sp>
      <p:pic>
        <p:nvPicPr>
          <p:cNvPr id="15" name="Picture 14" descr="A pile of coins&#10;&#10;Description automatically generated with low confidence">
            <a:extLst>
              <a:ext uri="{FF2B5EF4-FFF2-40B4-BE49-F238E27FC236}">
                <a16:creationId xmlns:a16="http://schemas.microsoft.com/office/drawing/2014/main" id="{8BBC4E26-CF9B-7F2D-4773-E67700ECC46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398" r="18829" b="1"/>
          <a:stretch/>
        </p:blipFill>
        <p:spPr>
          <a:xfrm>
            <a:off x="908049" y="1103298"/>
            <a:ext cx="5562032" cy="3835314"/>
          </a:xfrm>
          <a:prstGeom prst="rect">
            <a:avLst/>
          </a:prstGeom>
        </p:spPr>
      </p:pic>
      <p:sp>
        <p:nvSpPr>
          <p:cNvPr id="16" name="TextBox 15">
            <a:extLst>
              <a:ext uri="{FF2B5EF4-FFF2-40B4-BE49-F238E27FC236}">
                <a16:creationId xmlns:a16="http://schemas.microsoft.com/office/drawing/2014/main" id="{F9CC6CB9-472E-FBE1-D702-5FB945429485}"/>
              </a:ext>
            </a:extLst>
          </p:cNvPr>
          <p:cNvSpPr txBox="1"/>
          <p:nvPr/>
        </p:nvSpPr>
        <p:spPr>
          <a:xfrm>
            <a:off x="1146382" y="4938612"/>
            <a:ext cx="254268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log.roboforex.com/blog/2020/07/10/how-to-make-money-on-cryptocurrenci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584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pPr marL="457200" marR="0" algn="l">
              <a:lnSpc>
                <a:spcPts val="1800"/>
              </a:lnSpc>
              <a:spcBef>
                <a:spcPts val="0"/>
              </a:spcBef>
              <a:spcAft>
                <a:spcPts val="0"/>
              </a:spcAft>
            </a:pPr>
            <a:endParaRPr lang="en-US" sz="2400" dirty="0">
              <a:solidFill>
                <a:srgbClr val="0070C0"/>
              </a:solidFill>
              <a:effectLst/>
              <a:latin typeface="+mj-lt"/>
              <a:ea typeface="Calibri" panose="020F0502020204030204" pitchFamily="34" charset="0"/>
              <a:cs typeface="Times New Roman" panose="02020603050405020304" pitchFamily="18" charset="0"/>
            </a:endParaRPr>
          </a:p>
          <a:p>
            <a:pPr marL="457200" marR="0">
              <a:lnSpc>
                <a:spcPts val="1800"/>
              </a:lnSpc>
              <a:spcBef>
                <a:spcPts val="0"/>
              </a:spcBef>
              <a:spcAft>
                <a:spcPts val="0"/>
              </a:spcAft>
            </a:pPr>
            <a:r>
              <a:rPr lang="en-US" sz="4000" b="1" dirty="0">
                <a:solidFill>
                  <a:schemeClr val="tx2"/>
                </a:solidFill>
                <a:effectLst/>
                <a:latin typeface="+mj-lt"/>
                <a:ea typeface="Calibri" panose="020F0502020204030204" pitchFamily="34" charset="0"/>
                <a:cs typeface="Times New Roman" panose="02020603050405020304" pitchFamily="18" charset="0"/>
              </a:rPr>
              <a:t>Purpose:</a:t>
            </a:r>
          </a:p>
          <a:p>
            <a:pPr marL="457200" marR="0">
              <a:lnSpc>
                <a:spcPts val="1800"/>
              </a:lnSpc>
              <a:spcBef>
                <a:spcPts val="0"/>
              </a:spcBef>
              <a:spcAft>
                <a:spcPts val="0"/>
              </a:spcAft>
            </a:pPr>
            <a:r>
              <a:rPr lang="en-US" sz="4000" b="1" dirty="0">
                <a:solidFill>
                  <a:schemeClr val="tx2"/>
                </a:solidFill>
                <a:effectLst/>
                <a:latin typeface="+mj-lt"/>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800" dirty="0">
              <a:solidFill>
                <a:srgbClr val="0070C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What type of market? </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Is it a good time to invest?</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Is it a good time to sell?  </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Are there any trends that may be relevant?</a:t>
            </a:r>
          </a:p>
        </p:txBody>
      </p:sp>
      <p:pic>
        <p:nvPicPr>
          <p:cNvPr id="3" name="Picture 2" descr="A picture containing text, red&#10;&#10;Description automatically generated">
            <a:extLst>
              <a:ext uri="{FF2B5EF4-FFF2-40B4-BE49-F238E27FC236}">
                <a16:creationId xmlns:a16="http://schemas.microsoft.com/office/drawing/2014/main" id="{377C9555-9A32-EC2C-415E-D64C48743A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5053" y="1264920"/>
            <a:ext cx="6492240" cy="4328160"/>
          </a:xfrm>
          <a:prstGeom prst="rect">
            <a:avLst/>
          </a:prstGeom>
        </p:spPr>
      </p:pic>
      <p:sp>
        <p:nvSpPr>
          <p:cNvPr id="6" name="TextBox 5">
            <a:extLst>
              <a:ext uri="{FF2B5EF4-FFF2-40B4-BE49-F238E27FC236}">
                <a16:creationId xmlns:a16="http://schemas.microsoft.com/office/drawing/2014/main" id="{312A043D-0E5E-82A0-B2CB-26A6B354CD3B}"/>
              </a:ext>
            </a:extLst>
          </p:cNvPr>
          <p:cNvSpPr txBox="1"/>
          <p:nvPr/>
        </p:nvSpPr>
        <p:spPr>
          <a:xfrm>
            <a:off x="952500" y="6858000"/>
            <a:ext cx="10287000" cy="230832"/>
          </a:xfrm>
          <a:prstGeom prst="rect">
            <a:avLst/>
          </a:prstGeom>
          <a:noFill/>
        </p:spPr>
        <p:txBody>
          <a:bodyPr wrap="square" rtlCol="0">
            <a:spAutoFit/>
          </a:bodyPr>
          <a:lstStyle/>
          <a:p>
            <a:r>
              <a:rPr lang="en-US" sz="900">
                <a:hlinkClick r:id="rId5" tooltip="https://www.quoteinspector.com/images/bitcoin/cryptocurrency-risk-dice/"/>
              </a:rPr>
              <a:t>This Photo</a:t>
            </a:r>
            <a:r>
              <a:rPr lang="en-US" sz="900"/>
              <a:t> by Unknown Author is licensed under </a:t>
            </a:r>
            <a:r>
              <a:rPr lang="en-US" sz="900">
                <a:hlinkClick r:id="rId6" tooltip="https://creativecommons.org/licenses/by-nd/3.0/"/>
              </a:rPr>
              <a:t>CC BY-ND</a:t>
            </a:r>
            <a:endParaRPr lang="en-US" sz="900"/>
          </a:p>
        </p:txBody>
      </p:sp>
    </p:spTree>
    <p:extLst>
      <p:ext uri="{BB962C8B-B14F-4D97-AF65-F5344CB8AC3E}">
        <p14:creationId xmlns:p14="http://schemas.microsoft.com/office/powerpoint/2010/main" val="5663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7890668" y="366150"/>
            <a:ext cx="3905092"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4000" b="1" dirty="0">
                <a:solidFill>
                  <a:schemeClr val="tx2"/>
                </a:solidFill>
                <a:effectLst/>
                <a:ea typeface="Calibri" panose="020F0502020204030204" pitchFamily="34" charset="0"/>
                <a:cs typeface="Times New Roman" panose="02020603050405020304" pitchFamily="18" charset="0"/>
              </a:rPr>
              <a:t>Data: </a:t>
            </a:r>
          </a:p>
          <a:p>
            <a:pPr marL="457200" marR="0" algn="l">
              <a:lnSpc>
                <a:spcPts val="1800"/>
              </a:lnSpc>
              <a:spcBef>
                <a:spcPts val="0"/>
              </a:spcBef>
              <a:spcAft>
                <a:spcPts val="0"/>
              </a:spcAft>
            </a:pPr>
            <a:endParaRPr lang="en-US" sz="4000" b="1" dirty="0">
              <a:solidFill>
                <a:schemeClr val="tx2"/>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4000" b="1" dirty="0">
              <a:solidFill>
                <a:schemeClr val="tx2"/>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dirty="0">
                <a:solidFill>
                  <a:srgbClr val="0070C0"/>
                </a:solidFill>
                <a:effectLst/>
              </a:rPr>
              <a:t> API </a:t>
            </a:r>
            <a:r>
              <a:rPr lang="en-US" sz="2400" dirty="0">
                <a:solidFill>
                  <a:srgbClr val="0070C0"/>
                </a:solidFill>
                <a:effectLst/>
              </a:rPr>
              <a:t>R</a:t>
            </a:r>
            <a:r>
              <a:rPr lang="en-US" sz="2400" b="0" i="0" dirty="0">
                <a:solidFill>
                  <a:srgbClr val="0070C0"/>
                </a:solidFill>
                <a:effectLst/>
              </a:rPr>
              <a:t>equests </a:t>
            </a:r>
          </a:p>
          <a:p>
            <a:pPr algn="l">
              <a:buFont typeface="Arial" panose="020B0604020202020204" pitchFamily="34" charset="0"/>
              <a:buChar char="•"/>
            </a:pPr>
            <a:r>
              <a:rPr lang="en-US" sz="2400" b="0" i="0" dirty="0">
                <a:solidFill>
                  <a:srgbClr val="0070C0"/>
                </a:solidFill>
                <a:effectLst/>
              </a:rPr>
              <a:t> Monthly/Daily Time Series (10 YEARS)</a:t>
            </a:r>
          </a:p>
        </p:txBody>
      </p:sp>
      <p:pic>
        <p:nvPicPr>
          <p:cNvPr id="7" name="Picture 6" descr="Diagram&#10;&#10;Description automatically generated">
            <a:extLst>
              <a:ext uri="{FF2B5EF4-FFF2-40B4-BE49-F238E27FC236}">
                <a16:creationId xmlns:a16="http://schemas.microsoft.com/office/drawing/2014/main" id="{DB917B39-953D-9DB3-96F5-38E391D13E5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6941" y="1264920"/>
            <a:ext cx="6816379" cy="3834213"/>
          </a:xfrm>
          <a:prstGeom prst="rect">
            <a:avLst/>
          </a:prstGeom>
        </p:spPr>
      </p:pic>
      <p:sp>
        <p:nvSpPr>
          <p:cNvPr id="8" name="TextBox 7">
            <a:extLst>
              <a:ext uri="{FF2B5EF4-FFF2-40B4-BE49-F238E27FC236}">
                <a16:creationId xmlns:a16="http://schemas.microsoft.com/office/drawing/2014/main" id="{98558CBF-8D10-CC5A-C479-ED759E85F7D5}"/>
              </a:ext>
            </a:extLst>
          </p:cNvPr>
          <p:cNvSpPr txBox="1"/>
          <p:nvPr/>
        </p:nvSpPr>
        <p:spPr>
          <a:xfrm>
            <a:off x="764900" y="5179918"/>
            <a:ext cx="6360869" cy="230832"/>
          </a:xfrm>
          <a:prstGeom prst="rect">
            <a:avLst/>
          </a:prstGeom>
          <a:noFill/>
        </p:spPr>
        <p:txBody>
          <a:bodyPr wrap="square" rtlCol="0">
            <a:spAutoFit/>
          </a:bodyPr>
          <a:lstStyle/>
          <a:p>
            <a:r>
              <a:rPr lang="en-US" sz="900" dirty="0">
                <a:hlinkClick r:id="rId5" tooltip="https://technofaq.org/posts/2017/08/how-data-analytics-affecting-our-everyday-lives/"/>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332328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1452297807"/>
              </p:ext>
            </p:extLst>
          </p:nvPr>
        </p:nvGraphicFramePr>
        <p:xfrm>
          <a:off x="1409346" y="1066619"/>
          <a:ext cx="9362660" cy="5298897"/>
        </p:xfrm>
        <a:graphic>
          <a:graphicData uri="http://schemas.openxmlformats.org/drawingml/2006/table">
            <a:tbl>
              <a:tblPr firstRow="1" bandRow="1">
                <a:tableStyleId>{5C22544A-7EE6-4342-B048-85BDC9FD1C3A}</a:tableStyleId>
              </a:tblPr>
              <a:tblGrid>
                <a:gridCol w="2340665">
                  <a:extLst>
                    <a:ext uri="{9D8B030D-6E8A-4147-A177-3AD203B41FA5}">
                      <a16:colId xmlns:a16="http://schemas.microsoft.com/office/drawing/2014/main" val="1198423160"/>
                    </a:ext>
                  </a:extLst>
                </a:gridCol>
                <a:gridCol w="2340665">
                  <a:extLst>
                    <a:ext uri="{9D8B030D-6E8A-4147-A177-3AD203B41FA5}">
                      <a16:colId xmlns:a16="http://schemas.microsoft.com/office/drawing/2014/main" val="2986914511"/>
                    </a:ext>
                  </a:extLst>
                </a:gridCol>
                <a:gridCol w="2340665">
                  <a:extLst>
                    <a:ext uri="{9D8B030D-6E8A-4147-A177-3AD203B41FA5}">
                      <a16:colId xmlns:a16="http://schemas.microsoft.com/office/drawing/2014/main" val="3262790631"/>
                    </a:ext>
                  </a:extLst>
                </a:gridCol>
                <a:gridCol w="2340665">
                  <a:extLst>
                    <a:ext uri="{9D8B030D-6E8A-4147-A177-3AD203B41FA5}">
                      <a16:colId xmlns:a16="http://schemas.microsoft.com/office/drawing/2014/main" val="1664188810"/>
                    </a:ext>
                  </a:extLst>
                </a:gridCol>
              </a:tblGrid>
              <a:tr h="448467">
                <a:tc>
                  <a:txBody>
                    <a:bodyPr/>
                    <a:lstStyle/>
                    <a:p>
                      <a:pPr algn="ctr"/>
                      <a:r>
                        <a:rPr lang="en-US" dirty="0">
                          <a:solidFill>
                            <a:srgbClr val="00642D"/>
                          </a:solidFill>
                        </a:rPr>
                        <a:t>Software</a:t>
                      </a:r>
                    </a:p>
                  </a:txBody>
                  <a:tcPr/>
                </a:tc>
                <a:tc>
                  <a:txBody>
                    <a:bodyPr/>
                    <a:lstStyle/>
                    <a:p>
                      <a:pPr algn="ctr"/>
                      <a:r>
                        <a:rPr lang="en-US" dirty="0">
                          <a:solidFill>
                            <a:srgbClr val="00642D"/>
                          </a:solidFill>
                        </a:rPr>
                        <a:t>Languages</a:t>
                      </a:r>
                    </a:p>
                  </a:txBody>
                  <a:tcPr/>
                </a:tc>
                <a:tc>
                  <a:txBody>
                    <a:bodyPr/>
                    <a:lstStyle/>
                    <a:p>
                      <a:pPr algn="ctr"/>
                      <a:r>
                        <a:rPr lang="en-US" dirty="0">
                          <a:solidFill>
                            <a:srgbClr val="00642D"/>
                          </a:solidFill>
                        </a:rPr>
                        <a:t>Libraries</a:t>
                      </a:r>
                    </a:p>
                  </a:txBody>
                  <a:tcPr/>
                </a:tc>
                <a:tc>
                  <a:txBody>
                    <a:bodyPr/>
                    <a:lstStyle/>
                    <a:p>
                      <a:pPr algn="ctr"/>
                      <a:r>
                        <a:rPr lang="en-US" dirty="0">
                          <a:solidFill>
                            <a:srgbClr val="00642D"/>
                          </a:solidFill>
                        </a:rPr>
                        <a:t>Sources</a:t>
                      </a:r>
                    </a:p>
                  </a:txBody>
                  <a:tcPr/>
                </a:tc>
                <a:extLst>
                  <a:ext uri="{0D108BD9-81ED-4DB2-BD59-A6C34878D82A}">
                    <a16:rowId xmlns:a16="http://schemas.microsoft.com/office/drawing/2014/main" val="2009616362"/>
                  </a:ext>
                </a:extLst>
              </a:tr>
              <a:tr h="448467">
                <a:tc>
                  <a:txBody>
                    <a:bodyPr/>
                    <a:lstStyle/>
                    <a:p>
                      <a:pPr algn="ctr"/>
                      <a:r>
                        <a:rPr lang="en-US" dirty="0">
                          <a:solidFill>
                            <a:schemeClr val="bg1"/>
                          </a:solidFill>
                        </a:rPr>
                        <a:t>Visual Studio Code</a:t>
                      </a:r>
                    </a:p>
                  </a:txBody>
                  <a:tcPr/>
                </a:tc>
                <a:tc>
                  <a:txBody>
                    <a:bodyPr/>
                    <a:lstStyle/>
                    <a:p>
                      <a:pPr algn="ctr"/>
                      <a:r>
                        <a:rPr lang="en-US" dirty="0">
                          <a:solidFill>
                            <a:schemeClr val="bg1"/>
                          </a:solidFill>
                        </a:rPr>
                        <a:t>Python</a:t>
                      </a:r>
                    </a:p>
                  </a:txBody>
                  <a:tcPr/>
                </a:tc>
                <a:tc>
                  <a:txBody>
                    <a:bodyPr/>
                    <a:lstStyle/>
                    <a:p>
                      <a:pPr algn="ctr"/>
                      <a:r>
                        <a:rPr lang="en-US" sz="1800" b="0" i="0" kern="1200" dirty="0">
                          <a:solidFill>
                            <a:schemeClr val="dk1"/>
                          </a:solidFill>
                          <a:effectLst/>
                          <a:latin typeface="+mn-lt"/>
                          <a:ea typeface="+mn-ea"/>
                          <a:cs typeface="+mn-cs"/>
                        </a:rPr>
                        <a:t>TensorFlow</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Coinmetrics</a:t>
                      </a:r>
                      <a:endParaRPr lang="en-US" dirty="0">
                        <a:solidFill>
                          <a:schemeClr val="bg1"/>
                        </a:solidFill>
                      </a:endParaRPr>
                    </a:p>
                  </a:txBody>
                  <a:tcPr/>
                </a:tc>
                <a:extLst>
                  <a:ext uri="{0D108BD9-81ED-4DB2-BD59-A6C34878D82A}">
                    <a16:rowId xmlns:a16="http://schemas.microsoft.com/office/drawing/2014/main" val="3416111183"/>
                  </a:ext>
                </a:extLst>
              </a:tr>
              <a:tr h="179395">
                <a:tc>
                  <a:txBody>
                    <a:bodyPr/>
                    <a:lstStyle/>
                    <a:p>
                      <a:pPr algn="ctr"/>
                      <a:r>
                        <a:rPr lang="en-US" dirty="0">
                          <a:solidFill>
                            <a:schemeClr val="bg1"/>
                          </a:solidFill>
                        </a:rPr>
                        <a:t>Google </a:t>
                      </a:r>
                      <a:r>
                        <a:rPr lang="en-US" dirty="0" err="1">
                          <a:solidFill>
                            <a:schemeClr val="bg1"/>
                          </a:solidFill>
                        </a:rPr>
                        <a:t>Colab</a:t>
                      </a:r>
                      <a:endParaRPr lang="en-US"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Javascript</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Matplotlib</a:t>
                      </a:r>
                      <a:endParaRPr lang="en-US" dirty="0">
                        <a:solidFill>
                          <a:schemeClr val="bg1"/>
                        </a:solidFill>
                      </a:endParaRPr>
                    </a:p>
                  </a:txBody>
                  <a:tcPr/>
                </a:tc>
                <a:tc>
                  <a:txBody>
                    <a:bodyPr/>
                    <a:lstStyle/>
                    <a:p>
                      <a:pPr algn="ctr"/>
                      <a:r>
                        <a:rPr lang="en-US" dirty="0">
                          <a:solidFill>
                            <a:schemeClr val="bg1"/>
                          </a:solidFill>
                        </a:rPr>
                        <a:t>Investing.com</a:t>
                      </a:r>
                    </a:p>
                  </a:txBody>
                  <a:tcPr/>
                </a:tc>
                <a:extLst>
                  <a:ext uri="{0D108BD9-81ED-4DB2-BD59-A6C34878D82A}">
                    <a16:rowId xmlns:a16="http://schemas.microsoft.com/office/drawing/2014/main" val="2424280642"/>
                  </a:ext>
                </a:extLst>
              </a:tr>
              <a:tr h="448467">
                <a:tc>
                  <a:txBody>
                    <a:bodyPr/>
                    <a:lstStyle/>
                    <a:p>
                      <a:pPr algn="ctr"/>
                      <a:r>
                        <a:rPr lang="en-US" dirty="0" err="1">
                          <a:solidFill>
                            <a:schemeClr val="bg1"/>
                          </a:solidFill>
                        </a:rPr>
                        <a:t>Jupyter</a:t>
                      </a:r>
                      <a:r>
                        <a:rPr lang="en-US" dirty="0">
                          <a:solidFill>
                            <a:schemeClr val="bg1"/>
                          </a:solidFill>
                        </a:rPr>
                        <a:t> Notebook</a:t>
                      </a:r>
                    </a:p>
                  </a:txBody>
                  <a:tcPr/>
                </a:tc>
                <a:tc>
                  <a:txBody>
                    <a:bodyPr/>
                    <a:lstStyle/>
                    <a:p>
                      <a:pPr algn="ctr"/>
                      <a:r>
                        <a:rPr lang="en-US" dirty="0">
                          <a:solidFill>
                            <a:schemeClr val="bg1"/>
                          </a:solidFill>
                        </a:rPr>
                        <a:t>HTML</a:t>
                      </a:r>
                    </a:p>
                  </a:txBody>
                  <a:tcPr/>
                </a:tc>
                <a:tc>
                  <a:txBody>
                    <a:bodyPr/>
                    <a:lstStyle/>
                    <a:p>
                      <a:pPr algn="ctr"/>
                      <a:r>
                        <a:rPr lang="en-US" sz="1800" b="0" i="0" kern="1200" dirty="0">
                          <a:solidFill>
                            <a:schemeClr val="dk1"/>
                          </a:solidFill>
                          <a:effectLst/>
                          <a:latin typeface="+mn-lt"/>
                          <a:ea typeface="+mn-ea"/>
                          <a:cs typeface="+mn-cs"/>
                        </a:rPr>
                        <a:t>glob</a:t>
                      </a:r>
                      <a:endParaRPr lang="en-US" dirty="0">
                        <a:solidFill>
                          <a:schemeClr val="bg1"/>
                        </a:solidFill>
                      </a:endParaRPr>
                    </a:p>
                  </a:txBody>
                  <a:tcPr/>
                </a:tc>
                <a:tc>
                  <a:txBody>
                    <a:bodyPr/>
                    <a:lstStyle/>
                    <a:p>
                      <a:pPr algn="ctr"/>
                      <a:r>
                        <a:rPr lang="en-US" dirty="0">
                          <a:solidFill>
                            <a:schemeClr val="bg1"/>
                          </a:solidFill>
                        </a:rPr>
                        <a:t>Investopedia</a:t>
                      </a:r>
                    </a:p>
                  </a:txBody>
                  <a:tcPr/>
                </a:tc>
                <a:extLst>
                  <a:ext uri="{0D108BD9-81ED-4DB2-BD59-A6C34878D82A}">
                    <a16:rowId xmlns:a16="http://schemas.microsoft.com/office/drawing/2014/main" val="3628490987"/>
                  </a:ext>
                </a:extLst>
              </a:tr>
              <a:tr h="448467">
                <a:tc>
                  <a:txBody>
                    <a:bodyPr/>
                    <a:lstStyle/>
                    <a:p>
                      <a:pPr algn="ctr"/>
                      <a:r>
                        <a:rPr lang="en-US" dirty="0">
                          <a:solidFill>
                            <a:schemeClr val="bg1"/>
                          </a:solidFill>
                        </a:rPr>
                        <a:t>GitHub</a:t>
                      </a:r>
                    </a:p>
                  </a:txBody>
                  <a:tcPr/>
                </a:tc>
                <a:tc>
                  <a:txBody>
                    <a:bodyPr/>
                    <a:lstStyle/>
                    <a:p>
                      <a:pPr algn="ctr"/>
                      <a:r>
                        <a:rPr lang="en-US" dirty="0">
                          <a:solidFill>
                            <a:schemeClr val="bg1"/>
                          </a:solidFill>
                        </a:rPr>
                        <a:t>CSS</a:t>
                      </a:r>
                    </a:p>
                  </a:txBody>
                  <a:tcPr/>
                </a:tc>
                <a:tc>
                  <a:txBody>
                    <a:bodyPr/>
                    <a:lstStyle/>
                    <a:p>
                      <a:pPr algn="ctr"/>
                      <a:r>
                        <a:rPr lang="en-US" sz="1800" b="0" i="0" kern="1200" dirty="0">
                          <a:solidFill>
                            <a:schemeClr val="dk1"/>
                          </a:solidFill>
                          <a:effectLst/>
                          <a:latin typeface="+mn-lt"/>
                          <a:ea typeface="+mn-ea"/>
                          <a:cs typeface="+mn-cs"/>
                        </a:rPr>
                        <a:t>NumPy</a:t>
                      </a:r>
                      <a:endParaRPr lang="en-US" dirty="0">
                        <a:solidFill>
                          <a:schemeClr val="bg1"/>
                        </a:solidFill>
                      </a:endParaRPr>
                    </a:p>
                  </a:txBody>
                  <a:tcPr/>
                </a:tc>
                <a:tc>
                  <a:txBody>
                    <a:bodyPr/>
                    <a:lstStyle/>
                    <a:p>
                      <a:pPr algn="ctr"/>
                      <a:r>
                        <a:rPr lang="en-US" dirty="0">
                          <a:solidFill>
                            <a:schemeClr val="bg1"/>
                          </a:solidFill>
                        </a:rPr>
                        <a:t>Coinbase API</a:t>
                      </a:r>
                    </a:p>
                  </a:txBody>
                  <a:tcPr/>
                </a:tc>
                <a:extLst>
                  <a:ext uri="{0D108BD9-81ED-4DB2-BD59-A6C34878D82A}">
                    <a16:rowId xmlns:a16="http://schemas.microsoft.com/office/drawing/2014/main" val="869746675"/>
                  </a:ext>
                </a:extLst>
              </a:tr>
              <a:tr h="448467">
                <a:tc>
                  <a:txBody>
                    <a:bodyPr/>
                    <a:lstStyle/>
                    <a:p>
                      <a:pPr algn="ctr"/>
                      <a:r>
                        <a:rPr lang="en-US" dirty="0" err="1">
                          <a:solidFill>
                            <a:schemeClr val="bg1"/>
                          </a:solidFill>
                        </a:rPr>
                        <a:t>QuickDBD</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Scikit-learn</a:t>
                      </a:r>
                      <a:endParaRPr lang="en-US" dirty="0">
                        <a:solidFill>
                          <a:schemeClr val="bg1"/>
                        </a:solidFill>
                      </a:endParaRPr>
                    </a:p>
                  </a:txBody>
                  <a:tcPr/>
                </a:tc>
                <a:tc>
                  <a:txBody>
                    <a:bodyPr/>
                    <a:lstStyle/>
                    <a:p>
                      <a:pPr algn="ctr"/>
                      <a:r>
                        <a:rPr lang="en-US" dirty="0">
                          <a:solidFill>
                            <a:schemeClr val="bg1"/>
                          </a:solidFill>
                        </a:rPr>
                        <a:t>Kraken API</a:t>
                      </a:r>
                    </a:p>
                  </a:txBody>
                  <a:tcPr/>
                </a:tc>
                <a:extLst>
                  <a:ext uri="{0D108BD9-81ED-4DB2-BD59-A6C34878D82A}">
                    <a16:rowId xmlns:a16="http://schemas.microsoft.com/office/drawing/2014/main" val="189197037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dirty="0">
                          <a:solidFill>
                            <a:schemeClr val="bg1"/>
                          </a:solidFill>
                        </a:rPr>
                        <a:t>Flask</a:t>
                      </a:r>
                    </a:p>
                  </a:txBody>
                  <a:tcPr/>
                </a:tc>
                <a:tc>
                  <a:txBody>
                    <a:bodyPr/>
                    <a:lstStyle/>
                    <a:p>
                      <a:pPr algn="ctr"/>
                      <a:r>
                        <a:rPr lang="en-US" dirty="0" err="1">
                          <a:solidFill>
                            <a:schemeClr val="bg1"/>
                          </a:solidFill>
                        </a:rPr>
                        <a:t>Coindesk</a:t>
                      </a:r>
                      <a:r>
                        <a:rPr lang="en-US" dirty="0">
                          <a:solidFill>
                            <a:schemeClr val="bg1"/>
                          </a:solidFill>
                        </a:rPr>
                        <a:t> API</a:t>
                      </a:r>
                    </a:p>
                  </a:txBody>
                  <a:tcPr/>
                </a:tc>
                <a:extLst>
                  <a:ext uri="{0D108BD9-81ED-4DB2-BD59-A6C34878D82A}">
                    <a16:rowId xmlns:a16="http://schemas.microsoft.com/office/drawing/2014/main" val="1002181391"/>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Requests</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34544287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Bootstrap</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279897707"/>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Pandas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83011839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Keras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535821609"/>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DateTime</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233224264"/>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1035715" y="148949"/>
            <a:ext cx="10353762" cy="687070"/>
          </a:xfrm>
        </p:spPr>
        <p:txBody>
          <a:bodyPr>
            <a:normAutofit fontScale="90000"/>
          </a:bodyPr>
          <a:lstStyle/>
          <a:p>
            <a:r>
              <a:rPr lang="en-US" b="1" dirty="0">
                <a:solidFill>
                  <a:srgbClr val="FFC000"/>
                </a:solidFill>
              </a:rPr>
              <a:t>Tools &amp; Resources</a:t>
            </a:r>
          </a:p>
        </p:txBody>
      </p:sp>
    </p:spTree>
    <p:extLst>
      <p:ext uri="{BB962C8B-B14F-4D97-AF65-F5344CB8AC3E}">
        <p14:creationId xmlns:p14="http://schemas.microsoft.com/office/powerpoint/2010/main" val="295601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4E155425-387F-6B1C-7128-53EA0C2FA9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6360" y="182685"/>
            <a:ext cx="9833002" cy="6555335"/>
          </a:xfrm>
          <a:prstGeom prst="rect">
            <a:avLst/>
          </a:prstGeom>
        </p:spPr>
      </p:pic>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1722126" y="3429000"/>
            <a:ext cx="5943594" cy="3013363"/>
          </a:xfrm>
        </p:spPr>
        <p:txBody>
          <a:bodyPr vert="horz" lIns="91440" tIns="45720" rIns="91440" bIns="45720" rtlCol="0" anchor="ctr">
            <a:normAutofit lnSpcReduction="10000"/>
          </a:bodyPr>
          <a:lstStyle/>
          <a:p>
            <a:pPr algn="l">
              <a:buFont typeface="Arial" panose="020B0604020202020204" pitchFamily="34" charset="0"/>
              <a:buChar char="•"/>
            </a:pPr>
            <a:r>
              <a:rPr lang="en-US" sz="2000" b="0" i="0" dirty="0">
                <a:solidFill>
                  <a:srgbClr val="0070C0"/>
                </a:solidFill>
                <a:effectLst/>
                <a:latin typeface="-apple-system"/>
              </a:rPr>
              <a:t> Convert CSV to </a:t>
            </a:r>
            <a:r>
              <a:rPr lang="en-US" sz="2000" b="0" i="0" dirty="0" err="1">
                <a:solidFill>
                  <a:srgbClr val="0070C0"/>
                </a:solidFill>
                <a:effectLst/>
                <a:latin typeface="-apple-system"/>
              </a:rPr>
              <a:t>DataFrame</a:t>
            </a:r>
            <a:r>
              <a:rPr lang="en-US" sz="2000" b="0" i="0" dirty="0">
                <a:solidFill>
                  <a:srgbClr val="0070C0"/>
                </a:solidFill>
                <a:effectLst/>
                <a:latin typeface="-apple-system"/>
              </a:rPr>
              <a:t> using Glob</a:t>
            </a:r>
          </a:p>
          <a:p>
            <a:pPr algn="l">
              <a:buFont typeface="Arial" panose="020B0604020202020204" pitchFamily="34" charset="0"/>
              <a:buChar char="•"/>
            </a:pPr>
            <a:r>
              <a:rPr lang="en-US" dirty="0">
                <a:solidFill>
                  <a:srgbClr val="0070C0"/>
                </a:solidFill>
                <a:effectLst/>
                <a:latin typeface="-apple-system"/>
              </a:rPr>
              <a:t> Merge into single </a:t>
            </a:r>
            <a:r>
              <a:rPr lang="en-US" dirty="0" err="1">
                <a:solidFill>
                  <a:srgbClr val="0070C0"/>
                </a:solidFill>
                <a:effectLst/>
                <a:latin typeface="-apple-system"/>
              </a:rPr>
              <a:t>DataFrame</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 Convert </a:t>
            </a:r>
            <a:r>
              <a:rPr lang="en-US" dirty="0" err="1">
                <a:solidFill>
                  <a:srgbClr val="0070C0"/>
                </a:solidFill>
                <a:effectLst/>
                <a:latin typeface="-apple-system"/>
              </a:rPr>
              <a:t>DataTypes</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 Drop </a:t>
            </a:r>
            <a:r>
              <a:rPr lang="en-US" dirty="0" err="1">
                <a:solidFill>
                  <a:srgbClr val="0070C0"/>
                </a:solidFill>
                <a:effectLst/>
                <a:latin typeface="-apple-system"/>
              </a:rPr>
              <a:t>NaN</a:t>
            </a:r>
            <a:r>
              <a:rPr lang="en-US" dirty="0">
                <a:solidFill>
                  <a:srgbClr val="0070C0"/>
                </a:solidFill>
                <a:effectLst/>
                <a:latin typeface="-apple-system"/>
              </a:rPr>
              <a:t> &amp; Duplicates</a:t>
            </a:r>
          </a:p>
          <a:p>
            <a:pPr algn="l">
              <a:buFont typeface="Arial" panose="020B0604020202020204" pitchFamily="34" charset="0"/>
              <a:buChar char="•"/>
            </a:pPr>
            <a:r>
              <a:rPr lang="en-US" dirty="0">
                <a:solidFill>
                  <a:srgbClr val="0070C0"/>
                </a:solidFill>
                <a:effectLst/>
                <a:latin typeface="-apple-system"/>
              </a:rPr>
              <a:t> Export to CSV</a:t>
            </a:r>
          </a:p>
          <a:p>
            <a:pPr algn="l">
              <a:buFont typeface="Arial" panose="020B0604020202020204" pitchFamily="34" charset="0"/>
              <a:buChar char="•"/>
            </a:pPr>
            <a:r>
              <a:rPr lang="en-US" dirty="0">
                <a:solidFill>
                  <a:srgbClr val="0070C0"/>
                </a:solidFill>
                <a:effectLst/>
                <a:latin typeface="-apple-system"/>
              </a:rPr>
              <a:t> Create new </a:t>
            </a:r>
            <a:r>
              <a:rPr lang="en-US" dirty="0" err="1">
                <a:solidFill>
                  <a:srgbClr val="0070C0"/>
                </a:solidFill>
                <a:effectLst/>
                <a:latin typeface="-apple-system"/>
              </a:rPr>
              <a:t>DataFrame</a:t>
            </a:r>
            <a:r>
              <a:rPr lang="en-US" dirty="0">
                <a:solidFill>
                  <a:srgbClr val="0070C0"/>
                </a:solidFill>
                <a:effectLst/>
                <a:latin typeface="-apple-system"/>
              </a:rPr>
              <a:t> w/ selected features</a:t>
            </a:r>
          </a:p>
          <a:p>
            <a:pPr algn="l">
              <a:buFont typeface="Arial" panose="020B0604020202020204" pitchFamily="34" charset="0"/>
              <a:buChar char="•"/>
            </a:pPr>
            <a:r>
              <a:rPr lang="en-US" dirty="0">
                <a:solidFill>
                  <a:srgbClr val="0070C0"/>
                </a:solidFill>
                <a:effectLst/>
                <a:latin typeface="-apple-system"/>
              </a:rPr>
              <a:t> Calculate % Change</a:t>
            </a:r>
            <a:endParaRPr lang="en-US" sz="2000" b="0" i="0" dirty="0">
              <a:solidFill>
                <a:srgbClr val="0070C0"/>
              </a:solidFill>
              <a:effectLst/>
              <a:latin typeface="-apple-system"/>
            </a:endParaRPr>
          </a:p>
          <a:p>
            <a:pPr algn="l">
              <a:buFont typeface="Arial" panose="020B0604020202020204" pitchFamily="34" charset="0"/>
              <a:buChar char="•"/>
            </a:pPr>
            <a:endParaRPr lang="en-US" sz="2000" b="0" i="0" dirty="0">
              <a:solidFill>
                <a:srgbClr val="0070C0"/>
              </a:solidFill>
              <a:effectLst/>
              <a:latin typeface="-apple-system"/>
            </a:endParaRPr>
          </a:p>
        </p:txBody>
      </p:sp>
    </p:spTree>
    <p:extLst>
      <p:ext uri="{BB962C8B-B14F-4D97-AF65-F5344CB8AC3E}">
        <p14:creationId xmlns:p14="http://schemas.microsoft.com/office/powerpoint/2010/main" val="232532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endParaRPr lang="en-US" sz="5400" dirty="0"/>
          </a:p>
        </p:txBody>
      </p:sp>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308511" y="1115568"/>
            <a:ext cx="3256177" cy="4626863"/>
          </a:xfrm>
        </p:spPr>
        <p:txBody>
          <a:bodyPr vert="horz" lIns="91440" tIns="45720" rIns="91440" bIns="45720" rtlCol="0" anchor="ctr">
            <a:normAutofit/>
          </a:bodyPr>
          <a:lstStyle/>
          <a:p>
            <a:r>
              <a:rPr lang="en-US" sz="4000" b="1" dirty="0"/>
              <a:t>Market Type:</a:t>
            </a:r>
          </a:p>
          <a:p>
            <a:endParaRPr lang="en-US" sz="3200" b="1" dirty="0"/>
          </a:p>
          <a:p>
            <a:pPr marL="342900" indent="-342900">
              <a:buFont typeface="Arial" panose="020B0604020202020204" pitchFamily="34" charset="0"/>
              <a:buChar char="•"/>
            </a:pPr>
            <a:r>
              <a:rPr lang="en-US" sz="3200" b="1" dirty="0">
                <a:solidFill>
                  <a:srgbClr val="00B050"/>
                </a:solidFill>
                <a:effectLst/>
                <a:latin typeface="Arial" panose="020B0604020202020204" pitchFamily="34" charset="0"/>
                <a:ea typeface="Calibri" panose="020F0502020204030204" pitchFamily="34" charset="0"/>
              </a:rPr>
              <a:t>Bull</a:t>
            </a:r>
          </a:p>
          <a:p>
            <a:pPr marL="342900" indent="-342900">
              <a:buFont typeface="Arial" panose="020B0604020202020204" pitchFamily="34" charset="0"/>
              <a:buChar char="•"/>
            </a:pPr>
            <a:r>
              <a:rPr lang="en-US" sz="3200" b="1" dirty="0">
                <a:solidFill>
                  <a:srgbClr val="FF0000"/>
                </a:solidFill>
                <a:effectLst/>
                <a:latin typeface="Arial" panose="020B0604020202020204" pitchFamily="34" charset="0"/>
                <a:ea typeface="Calibri" panose="020F0502020204030204" pitchFamily="34" charset="0"/>
              </a:rPr>
              <a:t>Bear</a:t>
            </a:r>
          </a:p>
          <a:p>
            <a:pPr marL="342900" indent="-342900">
              <a:buFont typeface="Arial" panose="020B0604020202020204" pitchFamily="34" charset="0"/>
              <a:buChar char="•"/>
            </a:pPr>
            <a:r>
              <a:rPr lang="en-US" sz="3200" b="1" dirty="0">
                <a:solidFill>
                  <a:srgbClr val="FFC000"/>
                </a:solidFill>
                <a:effectLst/>
                <a:latin typeface="Arial" panose="020B0604020202020204" pitchFamily="34" charset="0"/>
                <a:ea typeface="Calibri" panose="020F0502020204030204" pitchFamily="34" charset="0"/>
              </a:rPr>
              <a:t>Neutral</a:t>
            </a:r>
            <a:endParaRPr lang="en-US" sz="3200" b="1" dirty="0">
              <a:solidFill>
                <a:srgbClr val="FFC000"/>
              </a:solidFill>
            </a:endParaRPr>
          </a:p>
        </p:txBody>
      </p:sp>
      <p:pic>
        <p:nvPicPr>
          <p:cNvPr id="3" name="Picture 2" descr="A picture containing text&#10;&#10;Description automatically generated">
            <a:extLst>
              <a:ext uri="{FF2B5EF4-FFF2-40B4-BE49-F238E27FC236}">
                <a16:creationId xmlns:a16="http://schemas.microsoft.com/office/drawing/2014/main" id="{7FF7375B-6977-1950-7A63-09CE479555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12166" y="159402"/>
            <a:ext cx="8345160" cy="6258870"/>
          </a:xfrm>
          <a:prstGeom prst="rect">
            <a:avLst/>
          </a:prstGeom>
        </p:spPr>
      </p:pic>
      <p:sp>
        <p:nvSpPr>
          <p:cNvPr id="6" name="TextBox 5">
            <a:extLst>
              <a:ext uri="{FF2B5EF4-FFF2-40B4-BE49-F238E27FC236}">
                <a16:creationId xmlns:a16="http://schemas.microsoft.com/office/drawing/2014/main" id="{7F26DA08-7F2D-5E7B-599A-7C1E91344C58}"/>
              </a:ext>
            </a:extLst>
          </p:cNvPr>
          <p:cNvSpPr txBox="1"/>
          <p:nvPr/>
        </p:nvSpPr>
        <p:spPr>
          <a:xfrm>
            <a:off x="3971246" y="6534504"/>
            <a:ext cx="5767111" cy="230832"/>
          </a:xfrm>
          <a:prstGeom prst="rect">
            <a:avLst/>
          </a:prstGeom>
          <a:noFill/>
        </p:spPr>
        <p:txBody>
          <a:bodyPr wrap="square" rtlCol="0">
            <a:spAutoFit/>
          </a:bodyPr>
          <a:lstStyle/>
          <a:p>
            <a:r>
              <a:rPr lang="en-US" sz="900" dirty="0">
                <a:hlinkClick r:id="rId5" tooltip="https://technofaq.org/posts/2018/07/2018-a-bear-market-for-cryptocoin-holders-find-a-brilliant-solution-below/"/>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259118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p:txBody>
          <a:bodyPr/>
          <a:lstStyle/>
          <a:p>
            <a:r>
              <a:rPr lang="en-US" sz="4000" b="1" dirty="0">
                <a:solidFill>
                  <a:schemeClr val="bg2">
                    <a:lumMod val="10000"/>
                    <a:lumOff val="90000"/>
                  </a:schemeClr>
                </a:solidFill>
                <a:effectLst/>
                <a:latin typeface="Calisto MT" panose="02040603050505030304" pitchFamily="18" charset="0"/>
                <a:ea typeface="Calibri" panose="020F0502020204030204" pitchFamily="34" charset="0"/>
              </a:rPr>
              <a:t>Defining Code for Market Type</a:t>
            </a:r>
            <a:endParaRPr lang="en-US" b="1" dirty="0">
              <a:solidFill>
                <a:schemeClr val="bg2">
                  <a:lumMod val="10000"/>
                  <a:lumOff val="90000"/>
                </a:schemeClr>
              </a:solidFill>
              <a:latin typeface="Calisto MT" panose="02040603050505030304" pitchFamily="18" charset="0"/>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p:txBody>
          <a:bodyPr/>
          <a:lstStyle/>
          <a:p>
            <a:r>
              <a:rPr lang="en-US" b="1" dirty="0">
                <a:solidFill>
                  <a:srgbClr val="FF0000"/>
                </a:solidFill>
              </a:rPr>
              <a:t>Bear</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half" idx="15"/>
          </p:nvPr>
        </p:nvSpPr>
        <p:spPr>
          <a:xfrm>
            <a:off x="943435" y="2539093"/>
            <a:ext cx="3300984" cy="3219450"/>
          </a:xfrm>
        </p:spPr>
        <p:txBody>
          <a:bodyPr>
            <a:normAutofit/>
          </a:bodyPr>
          <a:lstStyle/>
          <a:p>
            <a:r>
              <a:rPr lang="en-US" sz="2000" dirty="0"/>
              <a:t>Bitcoin     by over:</a:t>
            </a:r>
          </a:p>
          <a:p>
            <a:r>
              <a:rPr lang="en-US" sz="2000" dirty="0"/>
              <a:t>40% - 3 months</a:t>
            </a:r>
          </a:p>
          <a:p>
            <a:r>
              <a:rPr lang="en-US" sz="2000" dirty="0"/>
              <a:t>60% - 6 months</a:t>
            </a:r>
          </a:p>
          <a:p>
            <a:pPr algn="l"/>
            <a:endParaRPr lang="en-US" sz="2000" dirty="0"/>
          </a:p>
        </p:txBody>
      </p:sp>
      <p:sp>
        <p:nvSpPr>
          <p:cNvPr id="5" name="Text Placeholder 4">
            <a:extLst>
              <a:ext uri="{FF2B5EF4-FFF2-40B4-BE49-F238E27FC236}">
                <a16:creationId xmlns:a16="http://schemas.microsoft.com/office/drawing/2014/main" id="{6F7601F3-F670-CB3A-0110-3CD0604A8F7E}"/>
              </a:ext>
            </a:extLst>
          </p:cNvPr>
          <p:cNvSpPr>
            <a:spLocks noGrp="1"/>
          </p:cNvSpPr>
          <p:nvPr>
            <p:ph type="body" sz="quarter" idx="3"/>
          </p:nvPr>
        </p:nvSpPr>
        <p:spPr/>
        <p:txBody>
          <a:bodyPr/>
          <a:lstStyle/>
          <a:p>
            <a:r>
              <a:rPr lang="en-US" b="1" dirty="0">
                <a:solidFill>
                  <a:srgbClr val="00B050"/>
                </a:solidFill>
              </a:rPr>
              <a:t>Bull</a:t>
            </a:r>
          </a:p>
        </p:txBody>
      </p:sp>
      <p:sp>
        <p:nvSpPr>
          <p:cNvPr id="6" name="Text Placeholder 5">
            <a:extLst>
              <a:ext uri="{FF2B5EF4-FFF2-40B4-BE49-F238E27FC236}">
                <a16:creationId xmlns:a16="http://schemas.microsoft.com/office/drawing/2014/main" id="{1415B215-984B-12CA-0E0C-F2608CA27ECF}"/>
              </a:ext>
            </a:extLst>
          </p:cNvPr>
          <p:cNvSpPr>
            <a:spLocks noGrp="1"/>
          </p:cNvSpPr>
          <p:nvPr>
            <p:ph type="body" sz="half" idx="16"/>
          </p:nvPr>
        </p:nvSpPr>
        <p:spPr/>
        <p:txBody>
          <a:bodyPr/>
          <a:lstStyle/>
          <a:p>
            <a:r>
              <a:rPr lang="en-US" sz="2000" dirty="0"/>
              <a:t>Bitcoin     by over:</a:t>
            </a:r>
          </a:p>
          <a:p>
            <a:r>
              <a:rPr lang="en-US" sz="2000" dirty="0"/>
              <a:t>70% - 3 months</a:t>
            </a:r>
          </a:p>
          <a:p>
            <a:r>
              <a:rPr lang="en-US" sz="2000" dirty="0"/>
              <a:t>150% - 6 months</a:t>
            </a:r>
          </a:p>
          <a:p>
            <a:endParaRPr lang="en-US" dirty="0"/>
          </a:p>
        </p:txBody>
      </p:sp>
      <p:sp>
        <p:nvSpPr>
          <p:cNvPr id="7" name="Text Placeholder 6">
            <a:extLst>
              <a:ext uri="{FF2B5EF4-FFF2-40B4-BE49-F238E27FC236}">
                <a16:creationId xmlns:a16="http://schemas.microsoft.com/office/drawing/2014/main" id="{6926E553-006E-47C0-D516-4FAA69D1F9D5}"/>
              </a:ext>
            </a:extLst>
          </p:cNvPr>
          <p:cNvSpPr>
            <a:spLocks noGrp="1"/>
          </p:cNvSpPr>
          <p:nvPr>
            <p:ph type="body" sz="quarter" idx="13"/>
          </p:nvPr>
        </p:nvSpPr>
        <p:spPr>
          <a:xfrm>
            <a:off x="8097201" y="1885950"/>
            <a:ext cx="3300984" cy="576262"/>
          </a:xfrm>
        </p:spPr>
        <p:txBody>
          <a:bodyPr/>
          <a:lstStyle/>
          <a:p>
            <a:r>
              <a:rPr lang="en-US" b="1" dirty="0">
                <a:solidFill>
                  <a:srgbClr val="FFC000"/>
                </a:solidFill>
              </a:rPr>
              <a:t>Neutral</a:t>
            </a:r>
          </a:p>
        </p:txBody>
      </p:sp>
      <p:sp>
        <p:nvSpPr>
          <p:cNvPr id="8" name="Text Placeholder 7">
            <a:extLst>
              <a:ext uri="{FF2B5EF4-FFF2-40B4-BE49-F238E27FC236}">
                <a16:creationId xmlns:a16="http://schemas.microsoft.com/office/drawing/2014/main" id="{C0D06605-BB08-098D-4A55-76089043C75A}"/>
              </a:ext>
            </a:extLst>
          </p:cNvPr>
          <p:cNvSpPr>
            <a:spLocks noGrp="1"/>
          </p:cNvSpPr>
          <p:nvPr>
            <p:ph type="body" sz="half" idx="17"/>
          </p:nvPr>
        </p:nvSpPr>
        <p:spPr>
          <a:xfrm>
            <a:off x="7966572" y="2571750"/>
            <a:ext cx="3813948" cy="3219450"/>
          </a:xfrm>
        </p:spPr>
        <p:txBody>
          <a:bodyPr/>
          <a:lstStyle/>
          <a:p>
            <a:r>
              <a:rPr lang="en-US" sz="2000" dirty="0"/>
              <a:t>Bitcoin stayed within</a:t>
            </a:r>
          </a:p>
          <a:p>
            <a:r>
              <a:rPr lang="en-US" sz="2000" dirty="0"/>
              <a:t>70% range - 3 months</a:t>
            </a:r>
          </a:p>
          <a:p>
            <a:endParaRPr lang="en-US" sz="2000" dirty="0"/>
          </a:p>
          <a:p>
            <a:r>
              <a:rPr lang="en-US" sz="2000" dirty="0"/>
              <a:t>Bitcoin neither increased/decreased more than:</a:t>
            </a:r>
          </a:p>
          <a:p>
            <a:r>
              <a:rPr lang="en-US" sz="2000" dirty="0"/>
              <a:t>150% - 6 months</a:t>
            </a:r>
          </a:p>
          <a:p>
            <a:endParaRPr lang="en-US" dirty="0"/>
          </a:p>
        </p:txBody>
      </p:sp>
      <p:sp>
        <p:nvSpPr>
          <p:cNvPr id="9" name="Arrow: Down 8">
            <a:extLst>
              <a:ext uri="{FF2B5EF4-FFF2-40B4-BE49-F238E27FC236}">
                <a16:creationId xmlns:a16="http://schemas.microsoft.com/office/drawing/2014/main" id="{C2CCD8F8-7DD1-1291-3050-5AA2ABF5C17E}"/>
              </a:ext>
            </a:extLst>
          </p:cNvPr>
          <p:cNvSpPr/>
          <p:nvPr/>
        </p:nvSpPr>
        <p:spPr>
          <a:xfrm>
            <a:off x="2438392" y="2571750"/>
            <a:ext cx="22860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818EA82B-4AFF-5601-57F4-DF0B719173FF}"/>
              </a:ext>
            </a:extLst>
          </p:cNvPr>
          <p:cNvSpPr/>
          <p:nvPr/>
        </p:nvSpPr>
        <p:spPr>
          <a:xfrm>
            <a:off x="5941422" y="2571750"/>
            <a:ext cx="19812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C69C6-24F0-3797-97A5-60DDBDD887E7}"/>
              </a:ext>
            </a:extLst>
          </p:cNvPr>
          <p:cNvSpPr txBox="1"/>
          <p:nvPr/>
        </p:nvSpPr>
        <p:spPr>
          <a:xfrm>
            <a:off x="831499" y="4654731"/>
            <a:ext cx="6766560" cy="923330"/>
          </a:xfrm>
          <a:prstGeom prst="rect">
            <a:avLst/>
          </a:prstGeom>
          <a:noFill/>
          <a:ln>
            <a:solidFill>
              <a:srgbClr val="7030A0"/>
            </a:solidFill>
          </a:ln>
        </p:spPr>
        <p:txBody>
          <a:bodyPr wrap="square" rtlCol="0">
            <a:spAutoFit/>
          </a:bodyPr>
          <a:lstStyle/>
          <a:p>
            <a:r>
              <a:rPr lang="en-US" b="0" i="0" dirty="0">
                <a:solidFill>
                  <a:schemeClr val="tx2"/>
                </a:solidFill>
                <a:effectLst/>
                <a:latin typeface="-apple-system"/>
              </a:rPr>
              <a:t>If selected crypto only shows trend, but Bitcoin does not, then it may indicate project growth or failure but not a true bull market / bear market.</a:t>
            </a:r>
            <a:endParaRPr lang="en-US" dirty="0">
              <a:solidFill>
                <a:schemeClr val="tx2"/>
              </a:solidFill>
            </a:endParaRPr>
          </a:p>
        </p:txBody>
      </p:sp>
    </p:spTree>
    <p:extLst>
      <p:ext uri="{BB962C8B-B14F-4D97-AF65-F5344CB8AC3E}">
        <p14:creationId xmlns:p14="http://schemas.microsoft.com/office/powerpoint/2010/main" val="197547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341</TotalTime>
  <Words>1864</Words>
  <Application>Microsoft Office PowerPoint</Application>
  <PresentationFormat>Widescreen</PresentationFormat>
  <Paragraphs>292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Calisto MT</vt:lpstr>
      <vt:lpstr>Söhne</vt:lpstr>
      <vt:lpstr>Wingdings 2</vt:lpstr>
      <vt:lpstr>Slate</vt:lpstr>
      <vt:lpstr>The Omniscient Crypto Oracle</vt:lpstr>
      <vt:lpstr>PowerPoint Presentation</vt:lpstr>
      <vt:lpstr>Five Cryptocurrencies:  Bitcoin (BTC) Dogecoin (DOGE) Litecoin (LTC) Ripple (XRP) Ethereum (ETH) </vt:lpstr>
      <vt:lpstr>PowerPoint Presentation</vt:lpstr>
      <vt:lpstr>PowerPoint Presentation</vt:lpstr>
      <vt:lpstr>Tools &amp; Resources</vt:lpstr>
      <vt:lpstr>PowerPoint Presentation</vt:lpstr>
      <vt:lpstr>PowerPoint Presentation</vt:lpstr>
      <vt:lpstr>Defining Code for Market Type</vt:lpstr>
      <vt:lpstr>PowerPoint Presentation</vt:lpstr>
      <vt:lpstr>Model Metric Evaluations</vt:lpstr>
      <vt:lpstr>Pricing Trends by Weekday</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Omniscient Crypto Oracle</dc:title>
  <dc:creator>Bobbi Colhour</dc:creator>
  <cp:lastModifiedBy>David Oliver</cp:lastModifiedBy>
  <cp:revision>9</cp:revision>
  <dcterms:created xsi:type="dcterms:W3CDTF">2023-03-19T20:32:43Z</dcterms:created>
  <dcterms:modified xsi:type="dcterms:W3CDTF">2023-03-20T03:56:52Z</dcterms:modified>
</cp:coreProperties>
</file>