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3" r:id="rId1"/>
  </p:sldMasterIdLst>
  <p:sldIdLst>
    <p:sldId id="256" r:id="rId2"/>
    <p:sldId id="257" r:id="rId3"/>
    <p:sldId id="258" r:id="rId4"/>
    <p:sldId id="259" r:id="rId5"/>
    <p:sldId id="260" r:id="rId6"/>
    <p:sldId id="261" r:id="rId7"/>
    <p:sldId id="262" r:id="rId8"/>
    <p:sldId id="263" r:id="rId9"/>
    <p:sldId id="264" r:id="rId10"/>
    <p:sldId id="272" r:id="rId11"/>
    <p:sldId id="273" r:id="rId12"/>
    <p:sldId id="266" r:id="rId13"/>
    <p:sldId id="267" r:id="rId14"/>
    <p:sldId id="274" r:id="rId15"/>
    <p:sldId id="268" r:id="rId16"/>
    <p:sldId id="269" r:id="rId17"/>
    <p:sldId id="270" r:id="rId18"/>
    <p:sldId id="271" r:id="rId19"/>
    <p:sldId id="275" r:id="rId20"/>
    <p:sldId id="282" r:id="rId21"/>
    <p:sldId id="283" r:id="rId22"/>
    <p:sldId id="284" r:id="rId23"/>
    <p:sldId id="276" r:id="rId24"/>
    <p:sldId id="277" r:id="rId25"/>
    <p:sldId id="285" r:id="rId26"/>
    <p:sldId id="286" r:id="rId27"/>
    <p:sldId id="278" r:id="rId28"/>
    <p:sldId id="279" r:id="rId29"/>
    <p:sldId id="28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11/10/2020</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437735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11/10/2020</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659855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11/10/2020</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3279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11/10/2020</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17493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11/10/2020</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91642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11/10/2020</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29827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11/10/2020</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14802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11/10/2020</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2530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11/10/2020</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691540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11/10/2020</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7061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11/10/2020</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3478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3000">
              <a:schemeClr val="bg1"/>
            </a:gs>
            <a:gs pos="100000">
              <a:schemeClr val="tx2">
                <a:lumMod val="50000"/>
                <a:lumOff val="5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11/10/2020</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858758091"/>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66" r:id="rId6"/>
    <p:sldLayoutId id="2147483862" r:id="rId7"/>
    <p:sldLayoutId id="2147483863" r:id="rId8"/>
    <p:sldLayoutId id="2147483864" r:id="rId9"/>
    <p:sldLayoutId id="2147483865" r:id="rId10"/>
    <p:sldLayoutId id="2147483867"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2D3045-1ACE-4DF4-A285-173A11C321CA}"/>
              </a:ext>
            </a:extLst>
          </p:cNvPr>
          <p:cNvSpPr>
            <a:spLocks noGrp="1"/>
          </p:cNvSpPr>
          <p:nvPr>
            <p:ph type="ctrTitle"/>
          </p:nvPr>
        </p:nvSpPr>
        <p:spPr>
          <a:xfrm>
            <a:off x="4998977" y="665653"/>
            <a:ext cx="5071357" cy="3566160"/>
          </a:xfrm>
        </p:spPr>
        <p:txBody>
          <a:bodyPr anchor="b">
            <a:normAutofit/>
          </a:bodyPr>
          <a:lstStyle/>
          <a:p>
            <a:pPr algn="ctr">
              <a:lnSpc>
                <a:spcPct val="90000"/>
              </a:lnSpc>
            </a:pPr>
            <a:r>
              <a:rPr lang="en-US" sz="6000" dirty="0">
                <a:latin typeface="Arial Rounded MT Bold" panose="020F0704030504030204" pitchFamily="34" charset="0"/>
              </a:rPr>
              <a:t>MLB Starting Pitching Rotations Analysis</a:t>
            </a:r>
          </a:p>
        </p:txBody>
      </p:sp>
      <p:sp>
        <p:nvSpPr>
          <p:cNvPr id="72"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A1422B"/>
          </a:solidFill>
          <a:ln w="38100" cap="rnd">
            <a:solidFill>
              <a:srgbClr val="A1422B"/>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4DAFDEA-E7DE-496C-996D-4DA48B68C404}"/>
              </a:ext>
            </a:extLst>
          </p:cNvPr>
          <p:cNvPicPr>
            <a:picLocks noChangeAspect="1"/>
          </p:cNvPicPr>
          <p:nvPr/>
        </p:nvPicPr>
        <p:blipFill rotWithShape="1">
          <a:blip r:embed="rId2"/>
          <a:srcRect l="19657" r="42143"/>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1769478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6895CB7-8D12-4841-B6DB-05C06B7C300C}"/>
              </a:ext>
            </a:extLst>
          </p:cNvPr>
          <p:cNvPicPr>
            <a:picLocks noChangeAspect="1"/>
          </p:cNvPicPr>
          <p:nvPr/>
        </p:nvPicPr>
        <p:blipFill>
          <a:blip r:embed="rId2"/>
          <a:stretch>
            <a:fillRect/>
          </a:stretch>
        </p:blipFill>
        <p:spPr>
          <a:xfrm>
            <a:off x="1295400" y="0"/>
            <a:ext cx="9601200" cy="6858000"/>
          </a:xfrm>
          <a:prstGeom prst="rect">
            <a:avLst/>
          </a:prstGeom>
        </p:spPr>
      </p:pic>
      <p:sp>
        <p:nvSpPr>
          <p:cNvPr id="3" name="Oval 2">
            <a:extLst>
              <a:ext uri="{FF2B5EF4-FFF2-40B4-BE49-F238E27FC236}">
                <a16:creationId xmlns:a16="http://schemas.microsoft.com/office/drawing/2014/main" id="{0B18BEAA-D136-4145-83E8-729C52867363}"/>
              </a:ext>
            </a:extLst>
          </p:cNvPr>
          <p:cNvSpPr/>
          <p:nvPr/>
        </p:nvSpPr>
        <p:spPr>
          <a:xfrm>
            <a:off x="3552825" y="3019425"/>
            <a:ext cx="390525" cy="40957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9960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0FF8494-826F-4991-AC71-18B68A17C2E2}"/>
              </a:ext>
            </a:extLst>
          </p:cNvPr>
          <p:cNvPicPr>
            <a:picLocks noChangeAspect="1"/>
          </p:cNvPicPr>
          <p:nvPr/>
        </p:nvPicPr>
        <p:blipFill>
          <a:blip r:embed="rId2"/>
          <a:stretch>
            <a:fillRect/>
          </a:stretch>
        </p:blipFill>
        <p:spPr>
          <a:xfrm>
            <a:off x="1295400" y="0"/>
            <a:ext cx="9601200" cy="6858000"/>
          </a:xfrm>
          <a:prstGeom prst="rect">
            <a:avLst/>
          </a:prstGeom>
        </p:spPr>
      </p:pic>
    </p:spTree>
    <p:extLst>
      <p:ext uri="{BB962C8B-B14F-4D97-AF65-F5344CB8AC3E}">
        <p14:creationId xmlns:p14="http://schemas.microsoft.com/office/powerpoint/2010/main" val="2867632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1F91A-795B-4572-9602-11140958C695}"/>
              </a:ext>
            </a:extLst>
          </p:cNvPr>
          <p:cNvSpPr>
            <a:spLocks noGrp="1"/>
          </p:cNvSpPr>
          <p:nvPr>
            <p:ph type="title"/>
          </p:nvPr>
        </p:nvSpPr>
        <p:spPr/>
        <p:txBody>
          <a:bodyPr>
            <a:noAutofit/>
          </a:bodyPr>
          <a:lstStyle/>
          <a:p>
            <a:r>
              <a:rPr lang="en-US" sz="4700" dirty="0">
                <a:latin typeface="Arial Rounded MT Bold" panose="020F0704030504030204" pitchFamily="34" charset="0"/>
              </a:rPr>
              <a:t>Cluster-Wide Means for Key Metrics</a:t>
            </a:r>
          </a:p>
        </p:txBody>
      </p:sp>
      <p:graphicFrame>
        <p:nvGraphicFramePr>
          <p:cNvPr id="4" name="Table 4">
            <a:extLst>
              <a:ext uri="{FF2B5EF4-FFF2-40B4-BE49-F238E27FC236}">
                <a16:creationId xmlns:a16="http://schemas.microsoft.com/office/drawing/2014/main" id="{95B3F2C7-8868-44FF-A986-132F37354BFD}"/>
              </a:ext>
            </a:extLst>
          </p:cNvPr>
          <p:cNvGraphicFramePr>
            <a:graphicFrameLocks noGrp="1"/>
          </p:cNvGraphicFramePr>
          <p:nvPr>
            <p:ph idx="1"/>
            <p:extLst>
              <p:ext uri="{D42A27DB-BD31-4B8C-83A1-F6EECF244321}">
                <p14:modId xmlns:p14="http://schemas.microsoft.com/office/powerpoint/2010/main" val="1135662403"/>
              </p:ext>
            </p:extLst>
          </p:nvPr>
        </p:nvGraphicFramePr>
        <p:xfrm>
          <a:off x="598129" y="2071896"/>
          <a:ext cx="10995741" cy="2380786"/>
        </p:xfrm>
        <a:graphic>
          <a:graphicData uri="http://schemas.openxmlformats.org/drawingml/2006/table">
            <a:tbl>
              <a:tblPr firstRow="1" bandRow="1">
                <a:tableStyleId>{073A0DAA-6AF3-43AB-8588-CEC1D06C72B9}</a:tableStyleId>
              </a:tblPr>
              <a:tblGrid>
                <a:gridCol w="808977">
                  <a:extLst>
                    <a:ext uri="{9D8B030D-6E8A-4147-A177-3AD203B41FA5}">
                      <a16:colId xmlns:a16="http://schemas.microsoft.com/office/drawing/2014/main" val="4170505918"/>
                    </a:ext>
                  </a:extLst>
                </a:gridCol>
                <a:gridCol w="653871">
                  <a:extLst>
                    <a:ext uri="{9D8B030D-6E8A-4147-A177-3AD203B41FA5}">
                      <a16:colId xmlns:a16="http://schemas.microsoft.com/office/drawing/2014/main" val="3932913800"/>
                    </a:ext>
                  </a:extLst>
                </a:gridCol>
                <a:gridCol w="668377">
                  <a:extLst>
                    <a:ext uri="{9D8B030D-6E8A-4147-A177-3AD203B41FA5}">
                      <a16:colId xmlns:a16="http://schemas.microsoft.com/office/drawing/2014/main" val="2381883203"/>
                    </a:ext>
                  </a:extLst>
                </a:gridCol>
                <a:gridCol w="872604">
                  <a:extLst>
                    <a:ext uri="{9D8B030D-6E8A-4147-A177-3AD203B41FA5}">
                      <a16:colId xmlns:a16="http://schemas.microsoft.com/office/drawing/2014/main" val="1288495613"/>
                    </a:ext>
                  </a:extLst>
                </a:gridCol>
                <a:gridCol w="603396">
                  <a:extLst>
                    <a:ext uri="{9D8B030D-6E8A-4147-A177-3AD203B41FA5}">
                      <a16:colId xmlns:a16="http://schemas.microsoft.com/office/drawing/2014/main" val="675866894"/>
                    </a:ext>
                  </a:extLst>
                </a:gridCol>
                <a:gridCol w="538420">
                  <a:extLst>
                    <a:ext uri="{9D8B030D-6E8A-4147-A177-3AD203B41FA5}">
                      <a16:colId xmlns:a16="http://schemas.microsoft.com/office/drawing/2014/main" val="3612828745"/>
                    </a:ext>
                  </a:extLst>
                </a:gridCol>
                <a:gridCol w="556982">
                  <a:extLst>
                    <a:ext uri="{9D8B030D-6E8A-4147-A177-3AD203B41FA5}">
                      <a16:colId xmlns:a16="http://schemas.microsoft.com/office/drawing/2014/main" val="4191424167"/>
                    </a:ext>
                  </a:extLst>
                </a:gridCol>
                <a:gridCol w="556981">
                  <a:extLst>
                    <a:ext uri="{9D8B030D-6E8A-4147-A177-3AD203B41FA5}">
                      <a16:colId xmlns:a16="http://schemas.microsoft.com/office/drawing/2014/main" val="2602804593"/>
                    </a:ext>
                  </a:extLst>
                </a:gridCol>
                <a:gridCol w="547697">
                  <a:extLst>
                    <a:ext uri="{9D8B030D-6E8A-4147-A177-3AD203B41FA5}">
                      <a16:colId xmlns:a16="http://schemas.microsoft.com/office/drawing/2014/main" val="3078772369"/>
                    </a:ext>
                  </a:extLst>
                </a:gridCol>
                <a:gridCol w="589801">
                  <a:extLst>
                    <a:ext uri="{9D8B030D-6E8A-4147-A177-3AD203B41FA5}">
                      <a16:colId xmlns:a16="http://schemas.microsoft.com/office/drawing/2014/main" val="604795710"/>
                    </a:ext>
                  </a:extLst>
                </a:gridCol>
                <a:gridCol w="630315">
                  <a:extLst>
                    <a:ext uri="{9D8B030D-6E8A-4147-A177-3AD203B41FA5}">
                      <a16:colId xmlns:a16="http://schemas.microsoft.com/office/drawing/2014/main" val="440612723"/>
                    </a:ext>
                  </a:extLst>
                </a:gridCol>
                <a:gridCol w="617918">
                  <a:extLst>
                    <a:ext uri="{9D8B030D-6E8A-4147-A177-3AD203B41FA5}">
                      <a16:colId xmlns:a16="http://schemas.microsoft.com/office/drawing/2014/main" val="3047363560"/>
                    </a:ext>
                  </a:extLst>
                </a:gridCol>
                <a:gridCol w="635916">
                  <a:extLst>
                    <a:ext uri="{9D8B030D-6E8A-4147-A177-3AD203B41FA5}">
                      <a16:colId xmlns:a16="http://schemas.microsoft.com/office/drawing/2014/main" val="746696535"/>
                    </a:ext>
                  </a:extLst>
                </a:gridCol>
                <a:gridCol w="654306">
                  <a:extLst>
                    <a:ext uri="{9D8B030D-6E8A-4147-A177-3AD203B41FA5}">
                      <a16:colId xmlns:a16="http://schemas.microsoft.com/office/drawing/2014/main" val="3508828124"/>
                    </a:ext>
                  </a:extLst>
                </a:gridCol>
                <a:gridCol w="654307">
                  <a:extLst>
                    <a:ext uri="{9D8B030D-6E8A-4147-A177-3AD203B41FA5}">
                      <a16:colId xmlns:a16="http://schemas.microsoft.com/office/drawing/2014/main" val="2016648871"/>
                    </a:ext>
                  </a:extLst>
                </a:gridCol>
                <a:gridCol w="689674">
                  <a:extLst>
                    <a:ext uri="{9D8B030D-6E8A-4147-A177-3AD203B41FA5}">
                      <a16:colId xmlns:a16="http://schemas.microsoft.com/office/drawing/2014/main" val="2673689400"/>
                    </a:ext>
                  </a:extLst>
                </a:gridCol>
                <a:gridCol w="716199">
                  <a:extLst>
                    <a:ext uri="{9D8B030D-6E8A-4147-A177-3AD203B41FA5}">
                      <a16:colId xmlns:a16="http://schemas.microsoft.com/office/drawing/2014/main" val="3373839994"/>
                    </a:ext>
                  </a:extLst>
                </a:gridCol>
              </a:tblGrid>
              <a:tr h="697937">
                <a:tc>
                  <a:txBody>
                    <a:bodyPr/>
                    <a:lstStyle/>
                    <a:p>
                      <a:pPr algn="ctr"/>
                      <a:endParaRPr lang="en-US" sz="1200" dirty="0">
                        <a:latin typeface="Arial Rounded MT Bold" panose="020F07040305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Arial Rounded MT Bold" panose="020F0704030504030204" pitchFamily="34" charset="0"/>
                        </a:rPr>
                        <a:t>Strike %</a:t>
                      </a:r>
                    </a:p>
                    <a:p>
                      <a:pPr algn="ctr"/>
                      <a:endParaRPr lang="en-US" sz="1200" dirty="0">
                        <a:latin typeface="Arial Rounded MT Bold" panose="020F0704030504030204" pitchFamily="34" charset="0"/>
                      </a:endParaRPr>
                    </a:p>
                  </a:txBody>
                  <a:tcPr/>
                </a:tc>
                <a:tc>
                  <a:txBody>
                    <a:bodyPr/>
                    <a:lstStyle/>
                    <a:p>
                      <a:pPr algn="ctr"/>
                      <a:r>
                        <a:rPr lang="en-US" sz="1200" dirty="0">
                          <a:latin typeface="Arial Rounded MT Bold" panose="020F0704030504030204" pitchFamily="34" charset="0"/>
                        </a:rPr>
                        <a:t>First-Strike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Arial Rounded MT Bold" panose="020F0704030504030204" pitchFamily="34" charset="0"/>
                        </a:rPr>
                        <a:t>Swing-Strike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Arial Rounded MT Bold" panose="020F0704030504030204" pitchFamily="34" charset="0"/>
                        </a:rPr>
                        <a:t>%</a:t>
                      </a:r>
                    </a:p>
                    <a:p>
                      <a:pPr algn="ctr"/>
                      <a:endParaRPr lang="en-US" sz="1200" dirty="0">
                        <a:latin typeface="Arial Rounded MT Bold" panose="020F0704030504030204" pitchFamily="34" charset="0"/>
                      </a:endParaRPr>
                    </a:p>
                  </a:txBody>
                  <a:tcPr/>
                </a:tc>
                <a:tc>
                  <a:txBody>
                    <a:bodyPr/>
                    <a:lstStyle/>
                    <a:p>
                      <a:pPr algn="ctr"/>
                      <a:r>
                        <a:rPr lang="en-US" sz="1200" dirty="0">
                          <a:latin typeface="Arial Rounded MT Bold" panose="020F0704030504030204" pitchFamily="34" charset="0"/>
                        </a:rPr>
                        <a:t>Pace</a:t>
                      </a:r>
                    </a:p>
                    <a:p>
                      <a:pPr algn="ctr"/>
                      <a:r>
                        <a:rPr lang="en-US" sz="1200" dirty="0">
                          <a:latin typeface="Arial Rounded MT Bold" panose="020F0704030504030204" pitchFamily="34" charset="0"/>
                        </a:rPr>
                        <a:t>(sec)</a:t>
                      </a:r>
                    </a:p>
                  </a:txBody>
                  <a:tcPr/>
                </a:tc>
                <a:tc>
                  <a:txBody>
                    <a:bodyPr/>
                    <a:lstStyle/>
                    <a:p>
                      <a:pPr algn="ctr"/>
                      <a:r>
                        <a:rPr lang="en-US" sz="1200" dirty="0">
                          <a:latin typeface="Arial Rounded MT Bold" panose="020F0704030504030204" pitchFamily="34" charset="0"/>
                        </a:rPr>
                        <a:t>FB %</a:t>
                      </a:r>
                    </a:p>
                  </a:txBody>
                  <a:tcPr/>
                </a:tc>
                <a:tc>
                  <a:txBody>
                    <a:bodyPr/>
                    <a:lstStyle/>
                    <a:p>
                      <a:pPr algn="ctr"/>
                      <a:r>
                        <a:rPr lang="en-US" sz="1200" dirty="0">
                          <a:latin typeface="Arial Rounded MT Bold" panose="020F0704030504030204" pitchFamily="34" charset="0"/>
                        </a:rPr>
                        <a:t>CH %</a:t>
                      </a:r>
                    </a:p>
                  </a:txBody>
                  <a:tcPr/>
                </a:tc>
                <a:tc>
                  <a:txBody>
                    <a:bodyPr/>
                    <a:lstStyle/>
                    <a:p>
                      <a:pPr algn="ctr"/>
                      <a:r>
                        <a:rPr lang="en-US" sz="1200" dirty="0">
                          <a:latin typeface="Arial Rounded MT Bold" panose="020F0704030504030204" pitchFamily="34" charset="0"/>
                        </a:rPr>
                        <a:t>CB %</a:t>
                      </a:r>
                    </a:p>
                  </a:txBody>
                  <a:tcPr/>
                </a:tc>
                <a:tc>
                  <a:txBody>
                    <a:bodyPr/>
                    <a:lstStyle/>
                    <a:p>
                      <a:pPr algn="ctr"/>
                      <a:r>
                        <a:rPr lang="en-US" sz="1200" dirty="0">
                          <a:latin typeface="Arial Rounded MT Bold" panose="020F0704030504030204" pitchFamily="34" charset="0"/>
                        </a:rPr>
                        <a:t>SL %</a:t>
                      </a:r>
                    </a:p>
                  </a:txBody>
                  <a:tcPr/>
                </a:tc>
                <a:tc>
                  <a:txBody>
                    <a:bodyPr/>
                    <a:lstStyle/>
                    <a:p>
                      <a:pPr algn="ctr"/>
                      <a:r>
                        <a:rPr lang="en-US" sz="1200" dirty="0">
                          <a:latin typeface="Arial Rounded MT Bold" panose="020F0704030504030204" pitchFamily="34" charset="0"/>
                        </a:rPr>
                        <a:t>wFB/C </a:t>
                      </a:r>
                    </a:p>
                  </a:txBody>
                  <a:tcPr/>
                </a:tc>
                <a:tc>
                  <a:txBody>
                    <a:bodyPr/>
                    <a:lstStyle/>
                    <a:p>
                      <a:pPr algn="ctr"/>
                      <a:r>
                        <a:rPr lang="en-US" sz="1200" dirty="0">
                          <a:latin typeface="Arial Rounded MT Bold" panose="020F0704030504030204" pitchFamily="34" charset="0"/>
                        </a:rPr>
                        <a:t>wCH/C</a:t>
                      </a:r>
                    </a:p>
                  </a:txBody>
                  <a:tcPr/>
                </a:tc>
                <a:tc>
                  <a:txBody>
                    <a:bodyPr/>
                    <a:lstStyle/>
                    <a:p>
                      <a:pPr algn="ctr"/>
                      <a:r>
                        <a:rPr lang="en-US" sz="1200" dirty="0">
                          <a:latin typeface="Arial Rounded MT Bold" panose="020F0704030504030204" pitchFamily="34" charset="0"/>
                        </a:rPr>
                        <a:t>wCB/C</a:t>
                      </a:r>
                    </a:p>
                  </a:txBody>
                  <a:tcPr/>
                </a:tc>
                <a:tc>
                  <a:txBody>
                    <a:bodyPr/>
                    <a:lstStyle/>
                    <a:p>
                      <a:pPr algn="ctr"/>
                      <a:r>
                        <a:rPr lang="en-US" sz="1200" dirty="0">
                          <a:latin typeface="Arial Rounded MT Bold" panose="020F0704030504030204" pitchFamily="34" charset="0"/>
                        </a:rPr>
                        <a:t>wSL/C</a:t>
                      </a:r>
                    </a:p>
                  </a:txBody>
                  <a:tcPr/>
                </a:tc>
                <a:tc>
                  <a:txBody>
                    <a:bodyPr/>
                    <a:lstStyle/>
                    <a:p>
                      <a:pPr algn="ctr"/>
                      <a:r>
                        <a:rPr lang="en-US" sz="1200" dirty="0">
                          <a:latin typeface="Arial Rounded MT Bold" panose="020F0704030504030204" pitchFamily="34" charset="0"/>
                        </a:rPr>
                        <a:t>FB Velo</a:t>
                      </a:r>
                    </a:p>
                  </a:txBody>
                  <a:tcPr/>
                </a:tc>
                <a:tc>
                  <a:txBody>
                    <a:bodyPr/>
                    <a:lstStyle/>
                    <a:p>
                      <a:pPr algn="ctr"/>
                      <a:r>
                        <a:rPr lang="en-US" sz="1200" dirty="0">
                          <a:latin typeface="Arial Rounded MT Bold" panose="020F0704030504030204" pitchFamily="34" charset="0"/>
                        </a:rPr>
                        <a:t>CH Velo</a:t>
                      </a:r>
                    </a:p>
                  </a:txBody>
                  <a:tcPr/>
                </a:tc>
                <a:tc>
                  <a:txBody>
                    <a:bodyPr/>
                    <a:lstStyle/>
                    <a:p>
                      <a:pPr algn="ctr"/>
                      <a:r>
                        <a:rPr lang="en-US" sz="1200" dirty="0">
                          <a:latin typeface="Arial Rounded MT Bold" panose="020F0704030504030204" pitchFamily="34" charset="0"/>
                        </a:rPr>
                        <a:t>CB Velo</a:t>
                      </a:r>
                    </a:p>
                  </a:txBody>
                  <a:tcPr/>
                </a:tc>
                <a:tc>
                  <a:txBody>
                    <a:bodyPr/>
                    <a:lstStyle/>
                    <a:p>
                      <a:pPr algn="ctr"/>
                      <a:r>
                        <a:rPr lang="en-US" sz="1200" dirty="0">
                          <a:latin typeface="Arial Rounded MT Bold" panose="020F0704030504030204" pitchFamily="34" charset="0"/>
                        </a:rPr>
                        <a:t>SL Velo</a:t>
                      </a:r>
                    </a:p>
                  </a:txBody>
                  <a:tcPr/>
                </a:tc>
                <a:extLst>
                  <a:ext uri="{0D108BD9-81ED-4DB2-BD59-A6C34878D82A}">
                    <a16:rowId xmlns:a16="http://schemas.microsoft.com/office/drawing/2014/main" val="3444760222"/>
                  </a:ext>
                </a:extLst>
              </a:tr>
              <a:tr h="521190">
                <a:tc>
                  <a:txBody>
                    <a:bodyPr/>
                    <a:lstStyle/>
                    <a:p>
                      <a:pPr algn="ctr"/>
                      <a:r>
                        <a:rPr lang="en-US" sz="1200" dirty="0">
                          <a:latin typeface="Arial Rounded MT Bold" panose="020F0704030504030204" pitchFamily="34" charset="0"/>
                        </a:rPr>
                        <a:t>Cluster</a:t>
                      </a:r>
                    </a:p>
                    <a:p>
                      <a:pPr algn="ctr"/>
                      <a:r>
                        <a:rPr lang="en-US" sz="1200" dirty="0">
                          <a:latin typeface="Arial Rounded MT Bold" panose="020F0704030504030204" pitchFamily="34" charset="0"/>
                        </a:rPr>
                        <a:t>1</a:t>
                      </a:r>
                    </a:p>
                  </a:txBody>
                  <a:tcPr/>
                </a:tc>
                <a:tc>
                  <a:txBody>
                    <a:bodyPr/>
                    <a:lstStyle/>
                    <a:p>
                      <a:pPr algn="ctr"/>
                      <a:r>
                        <a:rPr lang="en-US" sz="1200" dirty="0">
                          <a:latin typeface="Arial Rounded MT Bold" panose="020F0704030504030204" pitchFamily="34" charset="0"/>
                        </a:rPr>
                        <a:t>0.44</a:t>
                      </a:r>
                    </a:p>
                  </a:txBody>
                  <a:tcPr/>
                </a:tc>
                <a:tc>
                  <a:txBody>
                    <a:bodyPr/>
                    <a:lstStyle/>
                    <a:p>
                      <a:pPr algn="ctr"/>
                      <a:r>
                        <a:rPr lang="en-US" sz="1200" dirty="0">
                          <a:latin typeface="Arial Rounded MT Bold" panose="020F0704030504030204" pitchFamily="34" charset="0"/>
                        </a:rPr>
                        <a:t>0.61</a:t>
                      </a:r>
                    </a:p>
                  </a:txBody>
                  <a:tcPr/>
                </a:tc>
                <a:tc>
                  <a:txBody>
                    <a:bodyPr/>
                    <a:lstStyle/>
                    <a:p>
                      <a:pPr algn="ctr"/>
                      <a:r>
                        <a:rPr lang="en-US" sz="1200" dirty="0">
                          <a:latin typeface="Arial Rounded MT Bold" panose="020F0704030504030204" pitchFamily="34" charset="0"/>
                        </a:rPr>
                        <a:t>0.10</a:t>
                      </a:r>
                    </a:p>
                  </a:txBody>
                  <a:tcPr/>
                </a:tc>
                <a:tc>
                  <a:txBody>
                    <a:bodyPr/>
                    <a:lstStyle/>
                    <a:p>
                      <a:pPr algn="ctr"/>
                      <a:r>
                        <a:rPr lang="en-US" sz="1200" dirty="0">
                          <a:latin typeface="Arial Rounded MT Bold" panose="020F0704030504030204" pitchFamily="34" charset="0"/>
                        </a:rPr>
                        <a:t>22.9</a:t>
                      </a:r>
                    </a:p>
                  </a:txBody>
                  <a:tcPr/>
                </a:tc>
                <a:tc>
                  <a:txBody>
                    <a:bodyPr/>
                    <a:lstStyle/>
                    <a:p>
                      <a:pPr algn="ctr"/>
                      <a:r>
                        <a:rPr lang="en-US" sz="1200" dirty="0">
                          <a:latin typeface="Arial Rounded MT Bold" panose="020F0704030504030204" pitchFamily="34" charset="0"/>
                        </a:rPr>
                        <a:t>0.56</a:t>
                      </a:r>
                    </a:p>
                  </a:txBody>
                  <a:tcPr/>
                </a:tc>
                <a:tc>
                  <a:txBody>
                    <a:bodyPr/>
                    <a:lstStyle/>
                    <a:p>
                      <a:pPr algn="ctr"/>
                      <a:r>
                        <a:rPr lang="en-US" sz="1200" dirty="0">
                          <a:latin typeface="Arial Rounded MT Bold" panose="020F0704030504030204" pitchFamily="34" charset="0"/>
                        </a:rPr>
                        <a:t>0.12</a:t>
                      </a:r>
                    </a:p>
                  </a:txBody>
                  <a:tcPr/>
                </a:tc>
                <a:tc>
                  <a:txBody>
                    <a:bodyPr/>
                    <a:lstStyle/>
                    <a:p>
                      <a:pPr algn="ctr"/>
                      <a:r>
                        <a:rPr lang="en-US" sz="1200" dirty="0">
                          <a:latin typeface="Arial Rounded MT Bold" panose="020F0704030504030204" pitchFamily="34" charset="0"/>
                        </a:rPr>
                        <a:t>0.12</a:t>
                      </a:r>
                    </a:p>
                  </a:txBody>
                  <a:tcPr/>
                </a:tc>
                <a:tc>
                  <a:txBody>
                    <a:bodyPr/>
                    <a:lstStyle/>
                    <a:p>
                      <a:pPr algn="ctr"/>
                      <a:r>
                        <a:rPr lang="en-US" sz="1200" dirty="0">
                          <a:latin typeface="Arial Rounded MT Bold" panose="020F0704030504030204" pitchFamily="34" charset="0"/>
                        </a:rPr>
                        <a:t>0.17</a:t>
                      </a:r>
                    </a:p>
                  </a:txBody>
                  <a:tcPr/>
                </a:tc>
                <a:tc>
                  <a:txBody>
                    <a:bodyPr/>
                    <a:lstStyle/>
                    <a:p>
                      <a:pPr algn="ctr"/>
                      <a:r>
                        <a:rPr lang="en-US" sz="1200" dirty="0">
                          <a:latin typeface="Arial Rounded MT Bold" panose="020F0704030504030204" pitchFamily="34" charset="0"/>
                        </a:rPr>
                        <a:t>-0.12</a:t>
                      </a:r>
                    </a:p>
                  </a:txBody>
                  <a:tcPr/>
                </a:tc>
                <a:tc>
                  <a:txBody>
                    <a:bodyPr/>
                    <a:lstStyle/>
                    <a:p>
                      <a:pPr algn="ctr"/>
                      <a:r>
                        <a:rPr lang="en-US" sz="1200" dirty="0">
                          <a:latin typeface="Arial Rounded MT Bold" panose="020F0704030504030204" pitchFamily="34" charset="0"/>
                        </a:rPr>
                        <a:t>-0.45</a:t>
                      </a:r>
                    </a:p>
                  </a:txBody>
                  <a:tcPr/>
                </a:tc>
                <a:tc>
                  <a:txBody>
                    <a:bodyPr/>
                    <a:lstStyle/>
                    <a:p>
                      <a:pPr algn="ctr"/>
                      <a:r>
                        <a:rPr lang="en-US" sz="1200" dirty="0">
                          <a:latin typeface="Arial Rounded MT Bold" panose="020F0704030504030204" pitchFamily="34" charset="0"/>
                        </a:rPr>
                        <a:t>-0.33</a:t>
                      </a:r>
                    </a:p>
                  </a:txBody>
                  <a:tcPr/>
                </a:tc>
                <a:tc>
                  <a:txBody>
                    <a:bodyPr/>
                    <a:lstStyle/>
                    <a:p>
                      <a:pPr algn="ctr"/>
                      <a:r>
                        <a:rPr lang="en-US" sz="1200" dirty="0">
                          <a:latin typeface="Arial Rounded MT Bold" panose="020F0704030504030204" pitchFamily="34" charset="0"/>
                        </a:rPr>
                        <a:t>0.40</a:t>
                      </a:r>
                    </a:p>
                  </a:txBody>
                  <a:tcPr/>
                </a:tc>
                <a:tc>
                  <a:txBody>
                    <a:bodyPr/>
                    <a:lstStyle/>
                    <a:p>
                      <a:pPr algn="ctr"/>
                      <a:r>
                        <a:rPr lang="en-US" sz="1200" dirty="0">
                          <a:latin typeface="Arial Rounded MT Bold" panose="020F0704030504030204" pitchFamily="34" charset="0"/>
                        </a:rPr>
                        <a:t>93.00</a:t>
                      </a:r>
                    </a:p>
                  </a:txBody>
                  <a:tcPr/>
                </a:tc>
                <a:tc>
                  <a:txBody>
                    <a:bodyPr/>
                    <a:lstStyle/>
                    <a:p>
                      <a:pPr algn="ctr"/>
                      <a:r>
                        <a:rPr lang="en-US" sz="1200" dirty="0">
                          <a:latin typeface="Arial Rounded MT Bold" panose="020F0704030504030204" pitchFamily="34" charset="0"/>
                        </a:rPr>
                        <a:t>85.29</a:t>
                      </a:r>
                    </a:p>
                  </a:txBody>
                  <a:tcPr/>
                </a:tc>
                <a:tc>
                  <a:txBody>
                    <a:bodyPr/>
                    <a:lstStyle/>
                    <a:p>
                      <a:pPr algn="ctr"/>
                      <a:r>
                        <a:rPr lang="en-US" sz="1200" dirty="0">
                          <a:latin typeface="Arial Rounded MT Bold" panose="020F0704030504030204" pitchFamily="34" charset="0"/>
                        </a:rPr>
                        <a:t>78.53</a:t>
                      </a:r>
                    </a:p>
                  </a:txBody>
                  <a:tcPr/>
                </a:tc>
                <a:tc>
                  <a:txBody>
                    <a:bodyPr/>
                    <a:lstStyle/>
                    <a:p>
                      <a:pPr algn="ctr"/>
                      <a:r>
                        <a:rPr lang="en-US" sz="1200" dirty="0">
                          <a:latin typeface="Arial Rounded MT Bold" panose="020F0704030504030204" pitchFamily="34" charset="0"/>
                        </a:rPr>
                        <a:t>84.82</a:t>
                      </a:r>
                    </a:p>
                  </a:txBody>
                  <a:tcPr/>
                </a:tc>
                <a:extLst>
                  <a:ext uri="{0D108BD9-81ED-4DB2-BD59-A6C34878D82A}">
                    <a16:rowId xmlns:a16="http://schemas.microsoft.com/office/drawing/2014/main" val="1762313884"/>
                  </a:ext>
                </a:extLst>
              </a:tr>
              <a:tr h="514905">
                <a:tc>
                  <a:txBody>
                    <a:bodyPr/>
                    <a:lstStyle/>
                    <a:p>
                      <a:pPr algn="ctr"/>
                      <a:r>
                        <a:rPr lang="en-US" sz="1200" dirty="0">
                          <a:latin typeface="Arial Rounded MT Bold" panose="020F0704030504030204" pitchFamily="34" charset="0"/>
                        </a:rPr>
                        <a:t>Cluster</a:t>
                      </a:r>
                    </a:p>
                    <a:p>
                      <a:pPr algn="ctr"/>
                      <a:r>
                        <a:rPr lang="en-US" sz="1200" dirty="0">
                          <a:latin typeface="Arial Rounded MT Bold" panose="020F0704030504030204" pitchFamily="34" charset="0"/>
                        </a:rPr>
                        <a:t>2</a:t>
                      </a:r>
                    </a:p>
                  </a:txBody>
                  <a:tcPr/>
                </a:tc>
                <a:tc>
                  <a:txBody>
                    <a:bodyPr/>
                    <a:lstStyle/>
                    <a:p>
                      <a:pPr algn="ctr"/>
                      <a:r>
                        <a:rPr lang="en-US" sz="1200" dirty="0">
                          <a:latin typeface="Arial Rounded MT Bold" panose="020F0704030504030204" pitchFamily="34" charset="0"/>
                        </a:rPr>
                        <a:t>0.45</a:t>
                      </a:r>
                    </a:p>
                  </a:txBody>
                  <a:tcPr/>
                </a:tc>
                <a:tc>
                  <a:txBody>
                    <a:bodyPr/>
                    <a:lstStyle/>
                    <a:p>
                      <a:pPr algn="ctr"/>
                      <a:r>
                        <a:rPr lang="en-US" sz="1200" dirty="0">
                          <a:latin typeface="Arial Rounded MT Bold" panose="020F0704030504030204" pitchFamily="34" charset="0"/>
                        </a:rPr>
                        <a:t>0.62</a:t>
                      </a:r>
                    </a:p>
                  </a:txBody>
                  <a:tcPr/>
                </a:tc>
                <a:tc>
                  <a:txBody>
                    <a:bodyPr/>
                    <a:lstStyle/>
                    <a:p>
                      <a:pPr algn="ctr"/>
                      <a:r>
                        <a:rPr lang="en-US" sz="1200" dirty="0">
                          <a:latin typeface="Arial Rounded MT Bold" panose="020F0704030504030204" pitchFamily="34" charset="0"/>
                        </a:rPr>
                        <a:t>0.08</a:t>
                      </a:r>
                    </a:p>
                  </a:txBody>
                  <a:tcPr/>
                </a:tc>
                <a:tc>
                  <a:txBody>
                    <a:bodyPr/>
                    <a:lstStyle/>
                    <a:p>
                      <a:pPr algn="ctr"/>
                      <a:r>
                        <a:rPr lang="en-US" sz="1200" dirty="0">
                          <a:latin typeface="Arial Rounded MT Bold" panose="020F0704030504030204" pitchFamily="34" charset="0"/>
                        </a:rPr>
                        <a:t>21.3</a:t>
                      </a:r>
                    </a:p>
                    <a:p>
                      <a:pPr algn="ctr"/>
                      <a:endParaRPr lang="en-US" sz="1200" dirty="0">
                        <a:latin typeface="Arial Rounded MT Bold" panose="020F0704030504030204" pitchFamily="34" charset="0"/>
                      </a:endParaRPr>
                    </a:p>
                  </a:txBody>
                  <a:tcPr/>
                </a:tc>
                <a:tc>
                  <a:txBody>
                    <a:bodyPr/>
                    <a:lstStyle/>
                    <a:p>
                      <a:pPr algn="ctr"/>
                      <a:r>
                        <a:rPr lang="en-US" sz="1200" dirty="0">
                          <a:latin typeface="Arial Rounded MT Bold" panose="020F0704030504030204" pitchFamily="34" charset="0"/>
                        </a:rPr>
                        <a:t>0.54</a:t>
                      </a:r>
                    </a:p>
                  </a:txBody>
                  <a:tcPr/>
                </a:tc>
                <a:tc>
                  <a:txBody>
                    <a:bodyPr/>
                    <a:lstStyle/>
                    <a:p>
                      <a:pPr algn="ctr"/>
                      <a:r>
                        <a:rPr lang="en-US" sz="1200" dirty="0">
                          <a:latin typeface="Arial Rounded MT Bold" panose="020F0704030504030204" pitchFamily="34" charset="0"/>
                        </a:rPr>
                        <a:t>0.16</a:t>
                      </a:r>
                    </a:p>
                  </a:txBody>
                  <a:tcPr/>
                </a:tc>
                <a:tc>
                  <a:txBody>
                    <a:bodyPr/>
                    <a:lstStyle/>
                    <a:p>
                      <a:pPr algn="ctr"/>
                      <a:r>
                        <a:rPr lang="en-US" sz="1200" dirty="0">
                          <a:latin typeface="Arial Rounded MT Bold" panose="020F0704030504030204" pitchFamily="34" charset="0"/>
                        </a:rPr>
                        <a:t>0.11</a:t>
                      </a:r>
                    </a:p>
                  </a:txBody>
                  <a:tcPr/>
                </a:tc>
                <a:tc>
                  <a:txBody>
                    <a:bodyPr/>
                    <a:lstStyle/>
                    <a:p>
                      <a:pPr algn="ctr"/>
                      <a:r>
                        <a:rPr lang="en-US" sz="1200" dirty="0">
                          <a:latin typeface="Arial Rounded MT Bold" panose="020F0704030504030204" pitchFamily="34" charset="0"/>
                        </a:rPr>
                        <a:t>0.14</a:t>
                      </a:r>
                    </a:p>
                  </a:txBody>
                  <a:tcPr/>
                </a:tc>
                <a:tc>
                  <a:txBody>
                    <a:bodyPr/>
                    <a:lstStyle/>
                    <a:p>
                      <a:pPr algn="ctr"/>
                      <a:r>
                        <a:rPr lang="en-US" sz="1200" dirty="0">
                          <a:latin typeface="Arial Rounded MT Bold" panose="020F0704030504030204" pitchFamily="34" charset="0"/>
                        </a:rPr>
                        <a:t>-0.30</a:t>
                      </a:r>
                    </a:p>
                  </a:txBody>
                  <a:tcPr/>
                </a:tc>
                <a:tc>
                  <a:txBody>
                    <a:bodyPr/>
                    <a:lstStyle/>
                    <a:p>
                      <a:pPr algn="ctr"/>
                      <a:r>
                        <a:rPr lang="en-US" sz="1200" dirty="0">
                          <a:latin typeface="Arial Rounded MT Bold" panose="020F0704030504030204" pitchFamily="34" charset="0"/>
                        </a:rPr>
                        <a:t>-0.31</a:t>
                      </a:r>
                    </a:p>
                  </a:txBody>
                  <a:tcPr/>
                </a:tc>
                <a:tc>
                  <a:txBody>
                    <a:bodyPr/>
                    <a:lstStyle/>
                    <a:p>
                      <a:pPr algn="ctr"/>
                      <a:r>
                        <a:rPr lang="en-US" sz="1200" dirty="0">
                          <a:latin typeface="Arial Rounded MT Bold" panose="020F0704030504030204" pitchFamily="34" charset="0"/>
                        </a:rPr>
                        <a:t>-0.42</a:t>
                      </a:r>
                    </a:p>
                  </a:txBody>
                  <a:tcPr/>
                </a:tc>
                <a:tc>
                  <a:txBody>
                    <a:bodyPr/>
                    <a:lstStyle/>
                    <a:p>
                      <a:pPr algn="ctr"/>
                      <a:r>
                        <a:rPr lang="en-US" sz="1200" dirty="0">
                          <a:latin typeface="Arial Rounded MT Bold" panose="020F0704030504030204" pitchFamily="34" charset="0"/>
                        </a:rPr>
                        <a:t>-0.62</a:t>
                      </a:r>
                    </a:p>
                  </a:txBody>
                  <a:tcPr/>
                </a:tc>
                <a:tc>
                  <a:txBody>
                    <a:bodyPr/>
                    <a:lstStyle/>
                    <a:p>
                      <a:pPr algn="ctr"/>
                      <a:r>
                        <a:rPr lang="en-US" sz="1200" dirty="0">
                          <a:latin typeface="Arial Rounded MT Bold" panose="020F0704030504030204" pitchFamily="34" charset="0"/>
                        </a:rPr>
                        <a:t>89.24</a:t>
                      </a:r>
                    </a:p>
                  </a:txBody>
                  <a:tcPr/>
                </a:tc>
                <a:tc>
                  <a:txBody>
                    <a:bodyPr/>
                    <a:lstStyle/>
                    <a:p>
                      <a:pPr algn="ctr"/>
                      <a:r>
                        <a:rPr lang="en-US" sz="1200" dirty="0">
                          <a:latin typeface="Arial Rounded MT Bold" panose="020F0704030504030204" pitchFamily="34" charset="0"/>
                        </a:rPr>
                        <a:t>80.84</a:t>
                      </a:r>
                    </a:p>
                  </a:txBody>
                  <a:tcPr/>
                </a:tc>
                <a:tc>
                  <a:txBody>
                    <a:bodyPr/>
                    <a:lstStyle/>
                    <a:p>
                      <a:pPr algn="ctr"/>
                      <a:r>
                        <a:rPr lang="en-US" sz="1200" dirty="0">
                          <a:latin typeface="Arial Rounded MT Bold" panose="020F0704030504030204" pitchFamily="34" charset="0"/>
                        </a:rPr>
                        <a:t>74.23</a:t>
                      </a:r>
                    </a:p>
                  </a:txBody>
                  <a:tcPr/>
                </a:tc>
                <a:tc>
                  <a:txBody>
                    <a:bodyPr/>
                    <a:lstStyle/>
                    <a:p>
                      <a:pPr algn="ctr"/>
                      <a:r>
                        <a:rPr lang="en-US" sz="1200" dirty="0">
                          <a:latin typeface="Arial Rounded MT Bold" panose="020F0704030504030204" pitchFamily="34" charset="0"/>
                        </a:rPr>
                        <a:t>81.41</a:t>
                      </a:r>
                    </a:p>
                  </a:txBody>
                  <a:tcPr/>
                </a:tc>
                <a:extLst>
                  <a:ext uri="{0D108BD9-81ED-4DB2-BD59-A6C34878D82A}">
                    <a16:rowId xmlns:a16="http://schemas.microsoft.com/office/drawing/2014/main" val="1827663672"/>
                  </a:ext>
                </a:extLst>
              </a:tr>
              <a:tr h="521731">
                <a:tc>
                  <a:txBody>
                    <a:bodyPr/>
                    <a:lstStyle/>
                    <a:p>
                      <a:pPr algn="ctr"/>
                      <a:r>
                        <a:rPr lang="en-US" sz="1200" dirty="0">
                          <a:latin typeface="Arial Rounded MT Bold" panose="020F0704030504030204" pitchFamily="34" charset="0"/>
                        </a:rPr>
                        <a:t>Cluster 3</a:t>
                      </a:r>
                    </a:p>
                  </a:txBody>
                  <a:tcPr/>
                </a:tc>
                <a:tc>
                  <a:txBody>
                    <a:bodyPr/>
                    <a:lstStyle/>
                    <a:p>
                      <a:pPr algn="ctr"/>
                      <a:r>
                        <a:rPr lang="en-US" sz="1200" dirty="0">
                          <a:latin typeface="Arial Rounded MT Bold" panose="020F0704030504030204" pitchFamily="34" charset="0"/>
                        </a:rPr>
                        <a:t>0.44</a:t>
                      </a:r>
                    </a:p>
                  </a:txBody>
                  <a:tcPr/>
                </a:tc>
                <a:tc>
                  <a:txBody>
                    <a:bodyPr/>
                    <a:lstStyle/>
                    <a:p>
                      <a:pPr algn="ctr"/>
                      <a:r>
                        <a:rPr lang="en-US" sz="1200" dirty="0">
                          <a:latin typeface="Arial Rounded MT Bold" panose="020F0704030504030204" pitchFamily="34" charset="0"/>
                        </a:rPr>
                        <a:t>0.59</a:t>
                      </a:r>
                    </a:p>
                  </a:txBody>
                  <a:tcPr/>
                </a:tc>
                <a:tc>
                  <a:txBody>
                    <a:bodyPr/>
                    <a:lstStyle/>
                    <a:p>
                      <a:pPr algn="ctr"/>
                      <a:r>
                        <a:rPr lang="en-US" sz="1200" dirty="0">
                          <a:latin typeface="Arial Rounded MT Bold" panose="020F0704030504030204" pitchFamily="34" charset="0"/>
                        </a:rPr>
                        <a:t>0.07</a:t>
                      </a:r>
                    </a:p>
                  </a:txBody>
                  <a:tcPr/>
                </a:tc>
                <a:tc>
                  <a:txBody>
                    <a:bodyPr/>
                    <a:lstStyle/>
                    <a:p>
                      <a:pPr algn="ctr"/>
                      <a:r>
                        <a:rPr lang="en-US" sz="1200" dirty="0">
                          <a:latin typeface="Arial Rounded MT Bold" panose="020F0704030504030204" pitchFamily="34" charset="0"/>
                        </a:rPr>
                        <a:t>21.6</a:t>
                      </a:r>
                    </a:p>
                  </a:txBody>
                  <a:tcPr/>
                </a:tc>
                <a:tc>
                  <a:txBody>
                    <a:bodyPr/>
                    <a:lstStyle/>
                    <a:p>
                      <a:pPr algn="ctr"/>
                      <a:r>
                        <a:rPr lang="en-US" sz="1200" dirty="0">
                          <a:latin typeface="Arial Rounded MT Bold" panose="020F0704030504030204" pitchFamily="34" charset="0"/>
                        </a:rPr>
                        <a:t>0.58</a:t>
                      </a:r>
                    </a:p>
                  </a:txBody>
                  <a:tcPr/>
                </a:tc>
                <a:tc>
                  <a:txBody>
                    <a:bodyPr/>
                    <a:lstStyle/>
                    <a:p>
                      <a:pPr algn="ctr"/>
                      <a:r>
                        <a:rPr lang="en-US" sz="1200" dirty="0">
                          <a:latin typeface="Arial Rounded MT Bold" panose="020F0704030504030204" pitchFamily="34" charset="0"/>
                        </a:rPr>
                        <a:t>0.12</a:t>
                      </a:r>
                    </a:p>
                  </a:txBody>
                  <a:tcPr/>
                </a:tc>
                <a:tc>
                  <a:txBody>
                    <a:bodyPr/>
                    <a:lstStyle/>
                    <a:p>
                      <a:pPr algn="ctr"/>
                      <a:r>
                        <a:rPr lang="en-US" sz="1200" dirty="0">
                          <a:latin typeface="Arial Rounded MT Bold" panose="020F0704030504030204" pitchFamily="34" charset="0"/>
                        </a:rPr>
                        <a:t>0.13</a:t>
                      </a:r>
                    </a:p>
                  </a:txBody>
                  <a:tcPr/>
                </a:tc>
                <a:tc>
                  <a:txBody>
                    <a:bodyPr/>
                    <a:lstStyle/>
                    <a:p>
                      <a:pPr algn="ctr"/>
                      <a:r>
                        <a:rPr lang="en-US" sz="1200" dirty="0">
                          <a:latin typeface="Arial Rounded MT Bold" panose="020F0704030504030204" pitchFamily="34" charset="0"/>
                        </a:rPr>
                        <a:t>0.12</a:t>
                      </a:r>
                    </a:p>
                  </a:txBody>
                  <a:tcPr/>
                </a:tc>
                <a:tc>
                  <a:txBody>
                    <a:bodyPr/>
                    <a:lstStyle/>
                    <a:p>
                      <a:pPr algn="ctr"/>
                      <a:r>
                        <a:rPr lang="en-US" sz="1200" dirty="0">
                          <a:latin typeface="Arial Rounded MT Bold" panose="020F0704030504030204" pitchFamily="34" charset="0"/>
                        </a:rPr>
                        <a:t>-0.64</a:t>
                      </a:r>
                    </a:p>
                  </a:txBody>
                  <a:tcPr/>
                </a:tc>
                <a:tc>
                  <a:txBody>
                    <a:bodyPr/>
                    <a:lstStyle/>
                    <a:p>
                      <a:pPr algn="ctr"/>
                      <a:r>
                        <a:rPr lang="en-US" sz="1200" dirty="0">
                          <a:latin typeface="Arial Rounded MT Bold" panose="020F0704030504030204" pitchFamily="34" charset="0"/>
                        </a:rPr>
                        <a:t>-0.89</a:t>
                      </a:r>
                    </a:p>
                  </a:txBody>
                  <a:tcPr/>
                </a:tc>
                <a:tc>
                  <a:txBody>
                    <a:bodyPr/>
                    <a:lstStyle/>
                    <a:p>
                      <a:pPr algn="ctr"/>
                      <a:r>
                        <a:rPr lang="en-US" sz="1200" dirty="0">
                          <a:latin typeface="Arial Rounded MT Bold" panose="020F0704030504030204" pitchFamily="34" charset="0"/>
                        </a:rPr>
                        <a:t>-0.86</a:t>
                      </a:r>
                    </a:p>
                  </a:txBody>
                  <a:tcPr/>
                </a:tc>
                <a:tc>
                  <a:txBody>
                    <a:bodyPr/>
                    <a:lstStyle/>
                    <a:p>
                      <a:pPr algn="ctr"/>
                      <a:r>
                        <a:rPr lang="en-US" sz="1200" dirty="0">
                          <a:latin typeface="Arial Rounded MT Bold" panose="020F0704030504030204" pitchFamily="34" charset="0"/>
                        </a:rPr>
                        <a:t>-0.60</a:t>
                      </a:r>
                    </a:p>
                  </a:txBody>
                  <a:tcPr/>
                </a:tc>
                <a:tc>
                  <a:txBody>
                    <a:bodyPr/>
                    <a:lstStyle/>
                    <a:p>
                      <a:pPr algn="ctr"/>
                      <a:r>
                        <a:rPr lang="en-US" sz="1200" dirty="0">
                          <a:latin typeface="Arial Rounded MT Bold" panose="020F0704030504030204" pitchFamily="34" charset="0"/>
                        </a:rPr>
                        <a:t>91.11</a:t>
                      </a:r>
                    </a:p>
                  </a:txBody>
                  <a:tcPr/>
                </a:tc>
                <a:tc>
                  <a:txBody>
                    <a:bodyPr/>
                    <a:lstStyle/>
                    <a:p>
                      <a:pPr algn="ctr"/>
                      <a:r>
                        <a:rPr lang="en-US" sz="1200" dirty="0">
                          <a:latin typeface="Arial Rounded MT Bold" panose="020F0704030504030204" pitchFamily="34" charset="0"/>
                        </a:rPr>
                        <a:t>83.52</a:t>
                      </a:r>
                    </a:p>
                  </a:txBody>
                  <a:tcPr/>
                </a:tc>
                <a:tc>
                  <a:txBody>
                    <a:bodyPr/>
                    <a:lstStyle/>
                    <a:p>
                      <a:pPr algn="ctr"/>
                      <a:r>
                        <a:rPr lang="en-US" sz="1200" dirty="0">
                          <a:latin typeface="Arial Rounded MT Bold" panose="020F0704030504030204" pitchFamily="34" charset="0"/>
                        </a:rPr>
                        <a:t>77.11</a:t>
                      </a:r>
                    </a:p>
                  </a:txBody>
                  <a:tcPr/>
                </a:tc>
                <a:tc>
                  <a:txBody>
                    <a:bodyPr/>
                    <a:lstStyle/>
                    <a:p>
                      <a:pPr algn="ctr"/>
                      <a:r>
                        <a:rPr lang="en-US" sz="1200" dirty="0">
                          <a:latin typeface="Arial Rounded MT Bold" panose="020F0704030504030204" pitchFamily="34" charset="0"/>
                        </a:rPr>
                        <a:t>84.44</a:t>
                      </a:r>
                    </a:p>
                  </a:txBody>
                  <a:tcPr/>
                </a:tc>
                <a:extLst>
                  <a:ext uri="{0D108BD9-81ED-4DB2-BD59-A6C34878D82A}">
                    <a16:rowId xmlns:a16="http://schemas.microsoft.com/office/drawing/2014/main" val="1223136588"/>
                  </a:ext>
                </a:extLst>
              </a:tr>
            </a:tbl>
          </a:graphicData>
        </a:graphic>
      </p:graphicFrame>
      <p:sp>
        <p:nvSpPr>
          <p:cNvPr id="5" name="TextBox 4">
            <a:extLst>
              <a:ext uri="{FF2B5EF4-FFF2-40B4-BE49-F238E27FC236}">
                <a16:creationId xmlns:a16="http://schemas.microsoft.com/office/drawing/2014/main" id="{1101B4E6-6346-49F6-91F2-F45E779DF428}"/>
              </a:ext>
            </a:extLst>
          </p:cNvPr>
          <p:cNvSpPr txBox="1"/>
          <p:nvPr/>
        </p:nvSpPr>
        <p:spPr>
          <a:xfrm>
            <a:off x="3583618" y="4833890"/>
            <a:ext cx="4669654" cy="1200329"/>
          </a:xfrm>
          <a:prstGeom prst="rect">
            <a:avLst/>
          </a:prstGeom>
          <a:noFill/>
        </p:spPr>
        <p:txBody>
          <a:bodyPr wrap="square" rtlCol="0">
            <a:spAutoFit/>
          </a:bodyPr>
          <a:lstStyle/>
          <a:p>
            <a:r>
              <a:rPr lang="en-US" sz="2400" dirty="0">
                <a:latin typeface="Arial Rounded MT Bold" panose="020F0704030504030204" pitchFamily="34" charset="0"/>
              </a:rPr>
              <a:t>Cluster 1: “Power” Pitchers</a:t>
            </a:r>
          </a:p>
          <a:p>
            <a:r>
              <a:rPr lang="en-US" sz="2400" dirty="0">
                <a:latin typeface="Arial Rounded MT Bold" panose="020F0704030504030204" pitchFamily="34" charset="0"/>
              </a:rPr>
              <a:t>Cluster 2: “Control” Pitchers</a:t>
            </a:r>
          </a:p>
          <a:p>
            <a:r>
              <a:rPr lang="en-US" sz="2400" dirty="0">
                <a:latin typeface="Arial Rounded MT Bold" panose="020F0704030504030204" pitchFamily="34" charset="0"/>
              </a:rPr>
              <a:t>Cluster 3: “Standard” Pitchers</a:t>
            </a:r>
          </a:p>
        </p:txBody>
      </p:sp>
    </p:spTree>
    <p:extLst>
      <p:ext uri="{BB962C8B-B14F-4D97-AF65-F5344CB8AC3E}">
        <p14:creationId xmlns:p14="http://schemas.microsoft.com/office/powerpoint/2010/main" val="3378915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1F91A-795B-4572-9602-11140958C695}"/>
              </a:ext>
            </a:extLst>
          </p:cNvPr>
          <p:cNvSpPr>
            <a:spLocks noGrp="1"/>
          </p:cNvSpPr>
          <p:nvPr>
            <p:ph type="title"/>
          </p:nvPr>
        </p:nvSpPr>
        <p:spPr/>
        <p:txBody>
          <a:bodyPr/>
          <a:lstStyle/>
          <a:p>
            <a:r>
              <a:rPr lang="en-US" dirty="0">
                <a:latin typeface="Arial Rounded MT Bold" panose="020F0704030504030204" pitchFamily="34" charset="0"/>
              </a:rPr>
              <a:t>SP Effectiveness by Cluster</a:t>
            </a:r>
          </a:p>
        </p:txBody>
      </p:sp>
      <p:sp>
        <p:nvSpPr>
          <p:cNvPr id="3" name="Content Placeholder 2">
            <a:extLst>
              <a:ext uri="{FF2B5EF4-FFF2-40B4-BE49-F238E27FC236}">
                <a16:creationId xmlns:a16="http://schemas.microsoft.com/office/drawing/2014/main" id="{AA2F2578-A0F6-48E1-89FE-5B9AC22CB989}"/>
              </a:ext>
            </a:extLst>
          </p:cNvPr>
          <p:cNvSpPr>
            <a:spLocks noGrp="1"/>
          </p:cNvSpPr>
          <p:nvPr>
            <p:ph idx="1"/>
          </p:nvPr>
        </p:nvSpPr>
        <p:spPr/>
        <p:txBody>
          <a:bodyPr/>
          <a:lstStyle/>
          <a:p>
            <a:r>
              <a:rPr lang="en-US" dirty="0">
                <a:latin typeface="Arial Rounded MT Bold" panose="020F0704030504030204" pitchFamily="34" charset="0"/>
              </a:rPr>
              <a:t>After clustering all of the starting pitchers into three distinct clusters, I examined the success of each cluster using the metrics of Skill-Interactive Earned Run Average (SIERA) and Expected Fielding Independent Pitching (xFIP)</a:t>
            </a:r>
          </a:p>
        </p:txBody>
      </p:sp>
    </p:spTree>
    <p:extLst>
      <p:ext uri="{BB962C8B-B14F-4D97-AF65-F5344CB8AC3E}">
        <p14:creationId xmlns:p14="http://schemas.microsoft.com/office/powerpoint/2010/main" val="3578547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1102AD3-AA59-481C-A807-D5B98BE30859}"/>
              </a:ext>
            </a:extLst>
          </p:cNvPr>
          <p:cNvPicPr>
            <a:picLocks noChangeAspect="1"/>
          </p:cNvPicPr>
          <p:nvPr/>
        </p:nvPicPr>
        <p:blipFill>
          <a:blip r:embed="rId2"/>
          <a:stretch>
            <a:fillRect/>
          </a:stretch>
        </p:blipFill>
        <p:spPr>
          <a:xfrm>
            <a:off x="1504950" y="149678"/>
            <a:ext cx="9182100" cy="6558643"/>
          </a:xfrm>
          <a:prstGeom prst="rect">
            <a:avLst/>
          </a:prstGeom>
        </p:spPr>
      </p:pic>
    </p:spTree>
    <p:extLst>
      <p:ext uri="{BB962C8B-B14F-4D97-AF65-F5344CB8AC3E}">
        <p14:creationId xmlns:p14="http://schemas.microsoft.com/office/powerpoint/2010/main" val="1627443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1F91A-795B-4572-9602-11140958C695}"/>
              </a:ext>
            </a:extLst>
          </p:cNvPr>
          <p:cNvSpPr>
            <a:spLocks noGrp="1"/>
          </p:cNvSpPr>
          <p:nvPr>
            <p:ph type="title"/>
          </p:nvPr>
        </p:nvSpPr>
        <p:spPr/>
        <p:txBody>
          <a:bodyPr>
            <a:noAutofit/>
          </a:bodyPr>
          <a:lstStyle/>
          <a:p>
            <a:r>
              <a:rPr lang="en-US" sz="4600" dirty="0">
                <a:latin typeface="Arial Rounded MT Bold" panose="020F0704030504030204" pitchFamily="34" charset="0"/>
              </a:rPr>
              <a:t>Examining Rotations by Composition</a:t>
            </a:r>
          </a:p>
        </p:txBody>
      </p:sp>
      <p:sp>
        <p:nvSpPr>
          <p:cNvPr id="3" name="Content Placeholder 2">
            <a:extLst>
              <a:ext uri="{FF2B5EF4-FFF2-40B4-BE49-F238E27FC236}">
                <a16:creationId xmlns:a16="http://schemas.microsoft.com/office/drawing/2014/main" id="{AA2F2578-A0F6-48E1-89FE-5B9AC22CB989}"/>
              </a:ext>
            </a:extLst>
          </p:cNvPr>
          <p:cNvSpPr>
            <a:spLocks noGrp="1"/>
          </p:cNvSpPr>
          <p:nvPr>
            <p:ph idx="1"/>
          </p:nvPr>
        </p:nvSpPr>
        <p:spPr/>
        <p:txBody>
          <a:bodyPr/>
          <a:lstStyle/>
          <a:p>
            <a:r>
              <a:rPr lang="en-US" dirty="0">
                <a:latin typeface="Arial Rounded MT Bold" panose="020F0704030504030204" pitchFamily="34" charset="0"/>
              </a:rPr>
              <a:t>Now that the k-means clustering has been performed on the dataset of starting pitchers, the next step will be to examine the compositions of different starting pitching rotations based on the three clusters</a:t>
            </a:r>
          </a:p>
        </p:txBody>
      </p:sp>
    </p:spTree>
    <p:extLst>
      <p:ext uri="{BB962C8B-B14F-4D97-AF65-F5344CB8AC3E}">
        <p14:creationId xmlns:p14="http://schemas.microsoft.com/office/powerpoint/2010/main" val="3890111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1F91A-795B-4572-9602-11140958C695}"/>
              </a:ext>
            </a:extLst>
          </p:cNvPr>
          <p:cNvSpPr>
            <a:spLocks noGrp="1"/>
          </p:cNvSpPr>
          <p:nvPr>
            <p:ph type="title"/>
          </p:nvPr>
        </p:nvSpPr>
        <p:spPr/>
        <p:txBody>
          <a:bodyPr/>
          <a:lstStyle/>
          <a:p>
            <a:r>
              <a:rPr lang="en-US" dirty="0">
                <a:latin typeface="Arial Rounded MT Bold" panose="020F0704030504030204" pitchFamily="34" charset="0"/>
              </a:rPr>
              <a:t>Data</a:t>
            </a:r>
          </a:p>
        </p:txBody>
      </p:sp>
      <p:sp>
        <p:nvSpPr>
          <p:cNvPr id="3" name="Content Placeholder 2">
            <a:extLst>
              <a:ext uri="{FF2B5EF4-FFF2-40B4-BE49-F238E27FC236}">
                <a16:creationId xmlns:a16="http://schemas.microsoft.com/office/drawing/2014/main" id="{AA2F2578-A0F6-48E1-89FE-5B9AC22CB989}"/>
              </a:ext>
            </a:extLst>
          </p:cNvPr>
          <p:cNvSpPr>
            <a:spLocks noGrp="1"/>
          </p:cNvSpPr>
          <p:nvPr>
            <p:ph idx="1"/>
          </p:nvPr>
        </p:nvSpPr>
        <p:spPr>
          <a:xfrm>
            <a:off x="838199" y="1929384"/>
            <a:ext cx="10734675" cy="4251960"/>
          </a:xfrm>
        </p:spPr>
        <p:txBody>
          <a:bodyPr>
            <a:normAutofit fontScale="92500"/>
          </a:bodyPr>
          <a:lstStyle/>
          <a:p>
            <a:r>
              <a:rPr lang="en-US" dirty="0">
                <a:latin typeface="Arial Rounded MT Bold" panose="020F0704030504030204" pitchFamily="34" charset="0"/>
              </a:rPr>
              <a:t>I looked at data for all 300 MLB starting pitching rotations from the 2010 season through the 2019 season, and if the rotation consisted of at least five players who pitched at least 100 innings during that time frame, I counted the number of that rotation’s top five starting pitchers (by innings pitched) that fell into each of the three clusters</a:t>
            </a:r>
          </a:p>
          <a:p>
            <a:r>
              <a:rPr lang="en-US" dirty="0">
                <a:latin typeface="Arial Rounded MT Bold" panose="020F0704030504030204" pitchFamily="34" charset="0"/>
              </a:rPr>
              <a:t>I also collected the number of wins, as well as the season-long starting pitching SIERA and xFIP for each of these teams (data was obtained from frangraphs.com and baseball-reference.com)</a:t>
            </a:r>
          </a:p>
        </p:txBody>
      </p:sp>
    </p:spTree>
    <p:extLst>
      <p:ext uri="{BB962C8B-B14F-4D97-AF65-F5344CB8AC3E}">
        <p14:creationId xmlns:p14="http://schemas.microsoft.com/office/powerpoint/2010/main" val="3986321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1F91A-795B-4572-9602-11140958C695}"/>
              </a:ext>
            </a:extLst>
          </p:cNvPr>
          <p:cNvSpPr>
            <a:spLocks noGrp="1"/>
          </p:cNvSpPr>
          <p:nvPr>
            <p:ph type="title"/>
          </p:nvPr>
        </p:nvSpPr>
        <p:spPr/>
        <p:txBody>
          <a:bodyPr>
            <a:noAutofit/>
          </a:bodyPr>
          <a:lstStyle/>
          <a:p>
            <a:r>
              <a:rPr lang="en-US" sz="4500" dirty="0">
                <a:latin typeface="Arial Rounded MT Bold" panose="020F0704030504030204" pitchFamily="34" charset="0"/>
              </a:rPr>
              <a:t>Encoding SP Rotation Compositions</a:t>
            </a:r>
          </a:p>
        </p:txBody>
      </p:sp>
      <p:sp>
        <p:nvSpPr>
          <p:cNvPr id="3" name="Content Placeholder 2">
            <a:extLst>
              <a:ext uri="{FF2B5EF4-FFF2-40B4-BE49-F238E27FC236}">
                <a16:creationId xmlns:a16="http://schemas.microsoft.com/office/drawing/2014/main" id="{AA2F2578-A0F6-48E1-89FE-5B9AC22CB989}"/>
              </a:ext>
            </a:extLst>
          </p:cNvPr>
          <p:cNvSpPr>
            <a:spLocks noGrp="1"/>
          </p:cNvSpPr>
          <p:nvPr>
            <p:ph idx="1"/>
          </p:nvPr>
        </p:nvSpPr>
        <p:spPr/>
        <p:txBody>
          <a:bodyPr>
            <a:normAutofit fontScale="92500"/>
          </a:bodyPr>
          <a:lstStyle/>
          <a:p>
            <a:r>
              <a:rPr lang="en-US" dirty="0">
                <a:latin typeface="Arial Rounded MT Bold" panose="020F0704030504030204" pitchFamily="34" charset="0"/>
              </a:rPr>
              <a:t>After counting the number of each type of pitcher in each starting pitching rotation, I encoded the composition of each rotation using a 3-digit key</a:t>
            </a:r>
          </a:p>
          <a:p>
            <a:r>
              <a:rPr lang="en-US" dirty="0">
                <a:latin typeface="Arial Rounded MT Bold" panose="020F0704030504030204" pitchFamily="34" charset="0"/>
              </a:rPr>
              <a:t>The first digit represented the number of pitchers in the 5-man starting pitching rotation belonging to Cluster 1 (“Power” Pitchers), the second digit represented the number of pitchers in the rotation belonging to Cluster 2 (“Control” Pitchers), and the third digit represented the number of pitchers in the rotation belonging to Cluster 3 (“Standard” Pitchers)</a:t>
            </a:r>
          </a:p>
        </p:txBody>
      </p:sp>
    </p:spTree>
    <p:extLst>
      <p:ext uri="{BB962C8B-B14F-4D97-AF65-F5344CB8AC3E}">
        <p14:creationId xmlns:p14="http://schemas.microsoft.com/office/powerpoint/2010/main" val="247496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1F91A-795B-4572-9602-11140958C695}"/>
              </a:ext>
            </a:extLst>
          </p:cNvPr>
          <p:cNvSpPr>
            <a:spLocks noGrp="1"/>
          </p:cNvSpPr>
          <p:nvPr>
            <p:ph type="title"/>
          </p:nvPr>
        </p:nvSpPr>
        <p:spPr/>
        <p:txBody>
          <a:bodyPr>
            <a:noAutofit/>
          </a:bodyPr>
          <a:lstStyle/>
          <a:p>
            <a:r>
              <a:rPr lang="en-US" sz="4300" dirty="0">
                <a:latin typeface="Arial Rounded MT Bold" panose="020F0704030504030204" pitchFamily="34" charset="0"/>
              </a:rPr>
              <a:t>Grouping SP Rotations by Composition</a:t>
            </a:r>
          </a:p>
        </p:txBody>
      </p:sp>
      <p:sp>
        <p:nvSpPr>
          <p:cNvPr id="3" name="Content Placeholder 2">
            <a:extLst>
              <a:ext uri="{FF2B5EF4-FFF2-40B4-BE49-F238E27FC236}">
                <a16:creationId xmlns:a16="http://schemas.microsoft.com/office/drawing/2014/main" id="{AA2F2578-A0F6-48E1-89FE-5B9AC22CB989}"/>
              </a:ext>
            </a:extLst>
          </p:cNvPr>
          <p:cNvSpPr>
            <a:spLocks noGrp="1"/>
          </p:cNvSpPr>
          <p:nvPr>
            <p:ph idx="1"/>
          </p:nvPr>
        </p:nvSpPr>
        <p:spPr/>
        <p:txBody>
          <a:bodyPr/>
          <a:lstStyle/>
          <a:p>
            <a:r>
              <a:rPr lang="en-US" dirty="0">
                <a:latin typeface="Arial Rounded MT Bold" panose="020F0704030504030204" pitchFamily="34" charset="0"/>
              </a:rPr>
              <a:t>The next step was to group the starting pitching rotations by their 3-digit composition keys</a:t>
            </a:r>
          </a:p>
          <a:p>
            <a:pPr lvl="1"/>
            <a:r>
              <a:rPr lang="en-US" sz="2800" dirty="0">
                <a:latin typeface="Arial Rounded MT Bold" panose="020F0704030504030204" pitchFamily="34" charset="0"/>
              </a:rPr>
              <a:t>Example: A key of “212” means that that starting pitching rotation consists of 2 “Power” pitchers, 1 “Control” pitcher, and 2 “Standard” pitchers</a:t>
            </a:r>
          </a:p>
          <a:p>
            <a:r>
              <a:rPr lang="en-US" dirty="0">
                <a:latin typeface="Arial Rounded MT Bold" panose="020F0704030504030204" pitchFamily="34" charset="0"/>
              </a:rPr>
              <a:t>After this, I removed all starting pitching rotation compositions that occurred less than five times over the past ten seasons</a:t>
            </a:r>
          </a:p>
        </p:txBody>
      </p:sp>
    </p:spTree>
    <p:extLst>
      <p:ext uri="{BB962C8B-B14F-4D97-AF65-F5344CB8AC3E}">
        <p14:creationId xmlns:p14="http://schemas.microsoft.com/office/powerpoint/2010/main" val="942772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1F91A-795B-4572-9602-11140958C695}"/>
              </a:ext>
            </a:extLst>
          </p:cNvPr>
          <p:cNvSpPr>
            <a:spLocks noGrp="1"/>
          </p:cNvSpPr>
          <p:nvPr>
            <p:ph type="title"/>
          </p:nvPr>
        </p:nvSpPr>
        <p:spPr/>
        <p:txBody>
          <a:bodyPr>
            <a:normAutofit/>
          </a:bodyPr>
          <a:lstStyle/>
          <a:p>
            <a:r>
              <a:rPr lang="en-US" sz="3400" dirty="0">
                <a:latin typeface="Arial Rounded MT Bold" panose="020F0704030504030204" pitchFamily="34" charset="0"/>
              </a:rPr>
              <a:t>Measuring Success of SP Rotation Compositions</a:t>
            </a:r>
          </a:p>
        </p:txBody>
      </p:sp>
      <p:sp>
        <p:nvSpPr>
          <p:cNvPr id="3" name="Content Placeholder 2">
            <a:extLst>
              <a:ext uri="{FF2B5EF4-FFF2-40B4-BE49-F238E27FC236}">
                <a16:creationId xmlns:a16="http://schemas.microsoft.com/office/drawing/2014/main" id="{AA2F2578-A0F6-48E1-89FE-5B9AC22CB989}"/>
              </a:ext>
            </a:extLst>
          </p:cNvPr>
          <p:cNvSpPr>
            <a:spLocks noGrp="1"/>
          </p:cNvSpPr>
          <p:nvPr>
            <p:ph idx="1"/>
          </p:nvPr>
        </p:nvSpPr>
        <p:spPr/>
        <p:txBody>
          <a:bodyPr/>
          <a:lstStyle/>
          <a:p>
            <a:r>
              <a:rPr lang="en-US" dirty="0">
                <a:latin typeface="Arial Rounded MT Bold" panose="020F0704030504030204" pitchFamily="34" charset="0"/>
              </a:rPr>
              <a:t>Next, I used team wins, starting pitching SIERA, and starting pitching xFIP to attempt to measure the relative success of each of the different types of starting pitching rotation compositions</a:t>
            </a:r>
          </a:p>
        </p:txBody>
      </p:sp>
    </p:spTree>
    <p:extLst>
      <p:ext uri="{BB962C8B-B14F-4D97-AF65-F5344CB8AC3E}">
        <p14:creationId xmlns:p14="http://schemas.microsoft.com/office/powerpoint/2010/main" val="3299967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1F91A-795B-4572-9602-11140958C695}"/>
              </a:ext>
            </a:extLst>
          </p:cNvPr>
          <p:cNvSpPr>
            <a:spLocks noGrp="1"/>
          </p:cNvSpPr>
          <p:nvPr>
            <p:ph type="title"/>
          </p:nvPr>
        </p:nvSpPr>
        <p:spPr/>
        <p:txBody>
          <a:bodyPr/>
          <a:lstStyle/>
          <a:p>
            <a:r>
              <a:rPr lang="en-US" dirty="0">
                <a:latin typeface="Arial Rounded MT Bold" panose="020F0704030504030204" pitchFamily="34" charset="0"/>
              </a:rPr>
              <a:t>Project Goal</a:t>
            </a:r>
          </a:p>
        </p:txBody>
      </p:sp>
      <p:sp>
        <p:nvSpPr>
          <p:cNvPr id="3" name="Content Placeholder 2">
            <a:extLst>
              <a:ext uri="{FF2B5EF4-FFF2-40B4-BE49-F238E27FC236}">
                <a16:creationId xmlns:a16="http://schemas.microsoft.com/office/drawing/2014/main" id="{AA2F2578-A0F6-48E1-89FE-5B9AC22CB989}"/>
              </a:ext>
            </a:extLst>
          </p:cNvPr>
          <p:cNvSpPr>
            <a:spLocks noGrp="1"/>
          </p:cNvSpPr>
          <p:nvPr>
            <p:ph idx="1"/>
          </p:nvPr>
        </p:nvSpPr>
        <p:spPr/>
        <p:txBody>
          <a:bodyPr/>
          <a:lstStyle/>
          <a:p>
            <a:r>
              <a:rPr lang="en-US" dirty="0">
                <a:latin typeface="Arial Rounded MT Bold" panose="020F0704030504030204" pitchFamily="34" charset="0"/>
              </a:rPr>
              <a:t>The goal of this project was to analyze starting pitching rotations in the MLB to determine which types of rotations have been the most successful over the past ten seasons</a:t>
            </a:r>
          </a:p>
          <a:p>
            <a:r>
              <a:rPr lang="en-US" dirty="0">
                <a:latin typeface="Arial Rounded MT Bold" panose="020F0704030504030204" pitchFamily="34" charset="0"/>
              </a:rPr>
              <a:t>In order to analyze these starting pitching rotations, I decided to examine the different styles of the pitchers that make them up</a:t>
            </a:r>
          </a:p>
        </p:txBody>
      </p:sp>
    </p:spTree>
    <p:extLst>
      <p:ext uri="{BB962C8B-B14F-4D97-AF65-F5344CB8AC3E}">
        <p14:creationId xmlns:p14="http://schemas.microsoft.com/office/powerpoint/2010/main" val="14430795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AAB04B4-15DC-4243-A424-668908B5145B}"/>
              </a:ext>
            </a:extLst>
          </p:cNvPr>
          <p:cNvPicPr>
            <a:picLocks noChangeAspect="1"/>
          </p:cNvPicPr>
          <p:nvPr/>
        </p:nvPicPr>
        <p:blipFill>
          <a:blip r:embed="rId2"/>
          <a:stretch>
            <a:fillRect/>
          </a:stretch>
        </p:blipFill>
        <p:spPr>
          <a:xfrm>
            <a:off x="233362" y="1397000"/>
            <a:ext cx="11725275" cy="3908425"/>
          </a:xfrm>
          <a:prstGeom prst="rect">
            <a:avLst/>
          </a:prstGeom>
        </p:spPr>
      </p:pic>
    </p:spTree>
    <p:extLst>
      <p:ext uri="{BB962C8B-B14F-4D97-AF65-F5344CB8AC3E}">
        <p14:creationId xmlns:p14="http://schemas.microsoft.com/office/powerpoint/2010/main" val="904857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A95658D-A127-48FD-AD73-3DFEC9414903}"/>
              </a:ext>
            </a:extLst>
          </p:cNvPr>
          <p:cNvPicPr>
            <a:picLocks noChangeAspect="1"/>
          </p:cNvPicPr>
          <p:nvPr/>
        </p:nvPicPr>
        <p:blipFill>
          <a:blip r:embed="rId2"/>
          <a:stretch>
            <a:fillRect/>
          </a:stretch>
        </p:blipFill>
        <p:spPr>
          <a:xfrm>
            <a:off x="1958578" y="119062"/>
            <a:ext cx="8274844" cy="6619875"/>
          </a:xfrm>
          <a:prstGeom prst="rect">
            <a:avLst/>
          </a:prstGeom>
        </p:spPr>
      </p:pic>
    </p:spTree>
    <p:extLst>
      <p:ext uri="{BB962C8B-B14F-4D97-AF65-F5344CB8AC3E}">
        <p14:creationId xmlns:p14="http://schemas.microsoft.com/office/powerpoint/2010/main" val="27751957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F496848-A0D6-4569-A94B-D06244F20C8E}"/>
              </a:ext>
            </a:extLst>
          </p:cNvPr>
          <p:cNvPicPr>
            <a:picLocks noChangeAspect="1"/>
          </p:cNvPicPr>
          <p:nvPr/>
        </p:nvPicPr>
        <p:blipFill>
          <a:blip r:embed="rId2"/>
          <a:stretch>
            <a:fillRect/>
          </a:stretch>
        </p:blipFill>
        <p:spPr>
          <a:xfrm>
            <a:off x="1976437" y="133350"/>
            <a:ext cx="8239125" cy="6591300"/>
          </a:xfrm>
          <a:prstGeom prst="rect">
            <a:avLst/>
          </a:prstGeom>
        </p:spPr>
      </p:pic>
    </p:spTree>
    <p:extLst>
      <p:ext uri="{BB962C8B-B14F-4D97-AF65-F5344CB8AC3E}">
        <p14:creationId xmlns:p14="http://schemas.microsoft.com/office/powerpoint/2010/main" val="3111796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1F91A-795B-4572-9602-11140958C695}"/>
              </a:ext>
            </a:extLst>
          </p:cNvPr>
          <p:cNvSpPr>
            <a:spLocks noGrp="1"/>
          </p:cNvSpPr>
          <p:nvPr>
            <p:ph type="title"/>
          </p:nvPr>
        </p:nvSpPr>
        <p:spPr/>
        <p:txBody>
          <a:bodyPr>
            <a:noAutofit/>
          </a:bodyPr>
          <a:lstStyle/>
          <a:p>
            <a:r>
              <a:rPr lang="en-US" sz="3900" dirty="0">
                <a:latin typeface="Arial Rounded MT Bold" panose="020F0704030504030204" pitchFamily="34" charset="0"/>
              </a:rPr>
              <a:t>Average Success by Rotation Composition</a:t>
            </a:r>
          </a:p>
        </p:txBody>
      </p:sp>
      <p:sp>
        <p:nvSpPr>
          <p:cNvPr id="3" name="Content Placeholder 2">
            <a:extLst>
              <a:ext uri="{FF2B5EF4-FFF2-40B4-BE49-F238E27FC236}">
                <a16:creationId xmlns:a16="http://schemas.microsoft.com/office/drawing/2014/main" id="{AA2F2578-A0F6-48E1-89FE-5B9AC22CB989}"/>
              </a:ext>
            </a:extLst>
          </p:cNvPr>
          <p:cNvSpPr>
            <a:spLocks noGrp="1"/>
          </p:cNvSpPr>
          <p:nvPr>
            <p:ph idx="1"/>
          </p:nvPr>
        </p:nvSpPr>
        <p:spPr/>
        <p:txBody>
          <a:bodyPr/>
          <a:lstStyle/>
          <a:p>
            <a:r>
              <a:rPr lang="en-US" dirty="0">
                <a:latin typeface="Arial Rounded MT Bold" panose="020F0704030504030204" pitchFamily="34" charset="0"/>
              </a:rPr>
              <a:t>After examining the data and the corresponding plots, it appears as if on average the starting pitching rotation represented by the key “500” seems to be the most successful, both in terms of team success and starting pitching-specific success</a:t>
            </a:r>
          </a:p>
        </p:txBody>
      </p:sp>
    </p:spTree>
    <p:extLst>
      <p:ext uri="{BB962C8B-B14F-4D97-AF65-F5344CB8AC3E}">
        <p14:creationId xmlns:p14="http://schemas.microsoft.com/office/powerpoint/2010/main" val="27218559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1F91A-795B-4572-9602-11140958C695}"/>
              </a:ext>
            </a:extLst>
          </p:cNvPr>
          <p:cNvSpPr>
            <a:spLocks noGrp="1"/>
          </p:cNvSpPr>
          <p:nvPr>
            <p:ph type="title"/>
          </p:nvPr>
        </p:nvSpPr>
        <p:spPr/>
        <p:txBody>
          <a:bodyPr>
            <a:noAutofit/>
          </a:bodyPr>
          <a:lstStyle/>
          <a:p>
            <a:r>
              <a:rPr lang="en-US" sz="4300" dirty="0">
                <a:latin typeface="Arial Rounded MT Bold" panose="020F0704030504030204" pitchFamily="34" charset="0"/>
              </a:rPr>
              <a:t>Looking Further Into Successful Teams</a:t>
            </a:r>
          </a:p>
        </p:txBody>
      </p:sp>
      <p:sp>
        <p:nvSpPr>
          <p:cNvPr id="3" name="Content Placeholder 2">
            <a:extLst>
              <a:ext uri="{FF2B5EF4-FFF2-40B4-BE49-F238E27FC236}">
                <a16:creationId xmlns:a16="http://schemas.microsoft.com/office/drawing/2014/main" id="{AA2F2578-A0F6-48E1-89FE-5B9AC22CB989}"/>
              </a:ext>
            </a:extLst>
          </p:cNvPr>
          <p:cNvSpPr>
            <a:spLocks noGrp="1"/>
          </p:cNvSpPr>
          <p:nvPr>
            <p:ph idx="1"/>
          </p:nvPr>
        </p:nvSpPr>
        <p:spPr/>
        <p:txBody>
          <a:bodyPr/>
          <a:lstStyle/>
          <a:p>
            <a:r>
              <a:rPr lang="en-US" dirty="0">
                <a:latin typeface="Arial Rounded MT Bold" panose="020F0704030504030204" pitchFamily="34" charset="0"/>
              </a:rPr>
              <a:t>Rather than examining the average success among each of the different starting pitching rotations, I decided to further examine only the most successful teams over the past ten seasons in order to see if there were specific rotation compositions that were more conducive to achieving the highest levels of success</a:t>
            </a:r>
          </a:p>
        </p:txBody>
      </p:sp>
    </p:spTree>
    <p:extLst>
      <p:ext uri="{BB962C8B-B14F-4D97-AF65-F5344CB8AC3E}">
        <p14:creationId xmlns:p14="http://schemas.microsoft.com/office/powerpoint/2010/main" val="39374991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2E0856C-1607-48D3-9324-51160BA34E68}"/>
              </a:ext>
            </a:extLst>
          </p:cNvPr>
          <p:cNvPicPr>
            <a:picLocks noChangeAspect="1"/>
          </p:cNvPicPr>
          <p:nvPr/>
        </p:nvPicPr>
        <p:blipFill>
          <a:blip r:embed="rId2"/>
          <a:stretch>
            <a:fillRect/>
          </a:stretch>
        </p:blipFill>
        <p:spPr>
          <a:xfrm>
            <a:off x="1455420" y="114300"/>
            <a:ext cx="9281160" cy="6629400"/>
          </a:xfrm>
          <a:prstGeom prst="rect">
            <a:avLst/>
          </a:prstGeom>
        </p:spPr>
      </p:pic>
    </p:spTree>
    <p:extLst>
      <p:ext uri="{BB962C8B-B14F-4D97-AF65-F5344CB8AC3E}">
        <p14:creationId xmlns:p14="http://schemas.microsoft.com/office/powerpoint/2010/main" val="16086644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A1D003F-660A-4DCF-8DF5-EE357478892E}"/>
              </a:ext>
            </a:extLst>
          </p:cNvPr>
          <p:cNvPicPr>
            <a:picLocks noChangeAspect="1"/>
          </p:cNvPicPr>
          <p:nvPr/>
        </p:nvPicPr>
        <p:blipFill>
          <a:blip r:embed="rId2"/>
          <a:stretch>
            <a:fillRect/>
          </a:stretch>
        </p:blipFill>
        <p:spPr>
          <a:xfrm>
            <a:off x="1471612" y="125866"/>
            <a:ext cx="9248775" cy="6606268"/>
          </a:xfrm>
          <a:prstGeom prst="rect">
            <a:avLst/>
          </a:prstGeom>
        </p:spPr>
      </p:pic>
    </p:spTree>
    <p:extLst>
      <p:ext uri="{BB962C8B-B14F-4D97-AF65-F5344CB8AC3E}">
        <p14:creationId xmlns:p14="http://schemas.microsoft.com/office/powerpoint/2010/main" val="37386176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1F91A-795B-4572-9602-11140958C695}"/>
              </a:ext>
            </a:extLst>
          </p:cNvPr>
          <p:cNvSpPr>
            <a:spLocks noGrp="1"/>
          </p:cNvSpPr>
          <p:nvPr>
            <p:ph type="title"/>
          </p:nvPr>
        </p:nvSpPr>
        <p:spPr/>
        <p:txBody>
          <a:bodyPr>
            <a:normAutofit/>
          </a:bodyPr>
          <a:lstStyle/>
          <a:p>
            <a:r>
              <a:rPr lang="en-US" sz="3800" dirty="0">
                <a:latin typeface="Arial Rounded MT Bold" panose="020F0704030504030204" pitchFamily="34" charset="0"/>
              </a:rPr>
              <a:t>Compositions of the Most Successful Teams</a:t>
            </a:r>
          </a:p>
        </p:txBody>
      </p:sp>
      <p:sp>
        <p:nvSpPr>
          <p:cNvPr id="3" name="Content Placeholder 2">
            <a:extLst>
              <a:ext uri="{FF2B5EF4-FFF2-40B4-BE49-F238E27FC236}">
                <a16:creationId xmlns:a16="http://schemas.microsoft.com/office/drawing/2014/main" id="{AA2F2578-A0F6-48E1-89FE-5B9AC22CB989}"/>
              </a:ext>
            </a:extLst>
          </p:cNvPr>
          <p:cNvSpPr>
            <a:spLocks noGrp="1"/>
          </p:cNvSpPr>
          <p:nvPr>
            <p:ph idx="1"/>
          </p:nvPr>
        </p:nvSpPr>
        <p:spPr/>
        <p:txBody>
          <a:bodyPr/>
          <a:lstStyle/>
          <a:p>
            <a:r>
              <a:rPr lang="en-US" dirty="0">
                <a:latin typeface="Arial Rounded MT Bold" panose="020F0704030504030204" pitchFamily="34" charset="0"/>
              </a:rPr>
              <a:t>After analyzing these graphs, it can be seen that among the teams which have been the most successful over the past ten seasons, both when it comes to team success and starting-pitching specific success, the starting pitching rotation composition represented by the key “410” is the most frequent</a:t>
            </a:r>
          </a:p>
        </p:txBody>
      </p:sp>
    </p:spTree>
    <p:extLst>
      <p:ext uri="{BB962C8B-B14F-4D97-AF65-F5344CB8AC3E}">
        <p14:creationId xmlns:p14="http://schemas.microsoft.com/office/powerpoint/2010/main" val="27819521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1F91A-795B-4572-9602-11140958C695}"/>
              </a:ext>
            </a:extLst>
          </p:cNvPr>
          <p:cNvSpPr>
            <a:spLocks noGrp="1"/>
          </p:cNvSpPr>
          <p:nvPr>
            <p:ph type="title"/>
          </p:nvPr>
        </p:nvSpPr>
        <p:spPr/>
        <p:txBody>
          <a:bodyPr/>
          <a:lstStyle/>
          <a:p>
            <a:r>
              <a:rPr lang="en-US" dirty="0">
                <a:latin typeface="Arial Rounded MT Bold" panose="020F0704030504030204" pitchFamily="34" charset="0"/>
              </a:rPr>
              <a:t>Final Conclusions</a:t>
            </a:r>
          </a:p>
        </p:txBody>
      </p:sp>
      <p:sp>
        <p:nvSpPr>
          <p:cNvPr id="3" name="Content Placeholder 2">
            <a:extLst>
              <a:ext uri="{FF2B5EF4-FFF2-40B4-BE49-F238E27FC236}">
                <a16:creationId xmlns:a16="http://schemas.microsoft.com/office/drawing/2014/main" id="{AA2F2578-A0F6-48E1-89FE-5B9AC22CB989}"/>
              </a:ext>
            </a:extLst>
          </p:cNvPr>
          <p:cNvSpPr>
            <a:spLocks noGrp="1"/>
          </p:cNvSpPr>
          <p:nvPr>
            <p:ph idx="1"/>
          </p:nvPr>
        </p:nvSpPr>
        <p:spPr/>
        <p:txBody>
          <a:bodyPr/>
          <a:lstStyle/>
          <a:p>
            <a:r>
              <a:rPr lang="en-US" dirty="0">
                <a:latin typeface="Arial Rounded MT Bold" panose="020F0704030504030204" pitchFamily="34" charset="0"/>
              </a:rPr>
              <a:t>Whether we choose to more heavily value average success or proclivity to the highest levels of success, both rotation composition represented by the key “500” and rotation composition represented by the key “410” contain at least 4 starting pitchers belonging to Cluster 1 (“Power” Pitchers)</a:t>
            </a:r>
          </a:p>
        </p:txBody>
      </p:sp>
    </p:spTree>
    <p:extLst>
      <p:ext uri="{BB962C8B-B14F-4D97-AF65-F5344CB8AC3E}">
        <p14:creationId xmlns:p14="http://schemas.microsoft.com/office/powerpoint/2010/main" val="27559993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1F91A-795B-4572-9602-11140958C695}"/>
              </a:ext>
            </a:extLst>
          </p:cNvPr>
          <p:cNvSpPr>
            <a:spLocks noGrp="1"/>
          </p:cNvSpPr>
          <p:nvPr>
            <p:ph type="title"/>
          </p:nvPr>
        </p:nvSpPr>
        <p:spPr/>
        <p:txBody>
          <a:bodyPr/>
          <a:lstStyle/>
          <a:p>
            <a:r>
              <a:rPr lang="en-US" dirty="0">
                <a:latin typeface="Arial Rounded MT Bold" panose="020F0704030504030204" pitchFamily="34" charset="0"/>
              </a:rPr>
              <a:t>Final Conclusions</a:t>
            </a:r>
          </a:p>
        </p:txBody>
      </p:sp>
      <p:sp>
        <p:nvSpPr>
          <p:cNvPr id="3" name="Content Placeholder 2">
            <a:extLst>
              <a:ext uri="{FF2B5EF4-FFF2-40B4-BE49-F238E27FC236}">
                <a16:creationId xmlns:a16="http://schemas.microsoft.com/office/drawing/2014/main" id="{AA2F2578-A0F6-48E1-89FE-5B9AC22CB989}"/>
              </a:ext>
            </a:extLst>
          </p:cNvPr>
          <p:cNvSpPr>
            <a:spLocks noGrp="1"/>
          </p:cNvSpPr>
          <p:nvPr>
            <p:ph idx="1"/>
          </p:nvPr>
        </p:nvSpPr>
        <p:spPr/>
        <p:txBody>
          <a:bodyPr/>
          <a:lstStyle/>
          <a:p>
            <a:r>
              <a:rPr lang="en-US" dirty="0">
                <a:latin typeface="Arial Rounded MT Bold" panose="020F0704030504030204" pitchFamily="34" charset="0"/>
              </a:rPr>
              <a:t>“Power” pitchers seem to be the most valuable for constructing MLB starting pitching rotations because rotations constructed of “Power” pitchers tend to perform the best on average</a:t>
            </a:r>
          </a:p>
          <a:p>
            <a:r>
              <a:rPr lang="en-US" dirty="0">
                <a:latin typeface="Arial Rounded MT Bold" panose="020F0704030504030204" pitchFamily="34" charset="0"/>
              </a:rPr>
              <a:t>However, the presence of a “Control” pitcher in the rotation could increase the team’s and the starting pitching rotation’s ceiling in terms of making them more apt to reaching the highest levels of success</a:t>
            </a:r>
          </a:p>
          <a:p>
            <a:endParaRPr lang="en-US" dirty="0">
              <a:latin typeface="Arial Rounded MT Bold" panose="020F0704030504030204" pitchFamily="34" charset="0"/>
            </a:endParaRPr>
          </a:p>
        </p:txBody>
      </p:sp>
    </p:spTree>
    <p:extLst>
      <p:ext uri="{BB962C8B-B14F-4D97-AF65-F5344CB8AC3E}">
        <p14:creationId xmlns:p14="http://schemas.microsoft.com/office/powerpoint/2010/main" val="4279512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1F91A-795B-4572-9602-11140958C695}"/>
              </a:ext>
            </a:extLst>
          </p:cNvPr>
          <p:cNvSpPr>
            <a:spLocks noGrp="1"/>
          </p:cNvSpPr>
          <p:nvPr>
            <p:ph type="title"/>
          </p:nvPr>
        </p:nvSpPr>
        <p:spPr/>
        <p:txBody>
          <a:bodyPr/>
          <a:lstStyle/>
          <a:p>
            <a:r>
              <a:rPr lang="en-US" dirty="0">
                <a:latin typeface="Arial Rounded MT Bold" panose="020F0704030504030204" pitchFamily="34" charset="0"/>
              </a:rPr>
              <a:t>Clustering SP’s by Style</a:t>
            </a:r>
          </a:p>
        </p:txBody>
      </p:sp>
      <p:sp>
        <p:nvSpPr>
          <p:cNvPr id="3" name="Content Placeholder 2">
            <a:extLst>
              <a:ext uri="{FF2B5EF4-FFF2-40B4-BE49-F238E27FC236}">
                <a16:creationId xmlns:a16="http://schemas.microsoft.com/office/drawing/2014/main" id="{AA2F2578-A0F6-48E1-89FE-5B9AC22CB989}"/>
              </a:ext>
            </a:extLst>
          </p:cNvPr>
          <p:cNvSpPr>
            <a:spLocks noGrp="1"/>
          </p:cNvSpPr>
          <p:nvPr>
            <p:ph idx="1"/>
          </p:nvPr>
        </p:nvSpPr>
        <p:spPr/>
        <p:txBody>
          <a:bodyPr/>
          <a:lstStyle/>
          <a:p>
            <a:r>
              <a:rPr lang="en-US" dirty="0">
                <a:latin typeface="Arial Rounded MT Bold" panose="020F0704030504030204" pitchFamily="34" charset="0"/>
              </a:rPr>
              <a:t>In order to examine the different styles of starting pitcher that have existed in the MLB over the past ten seasons, I decided to use k-means clustering</a:t>
            </a:r>
          </a:p>
        </p:txBody>
      </p:sp>
    </p:spTree>
    <p:extLst>
      <p:ext uri="{BB962C8B-B14F-4D97-AF65-F5344CB8AC3E}">
        <p14:creationId xmlns:p14="http://schemas.microsoft.com/office/powerpoint/2010/main" val="1668729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1F91A-795B-4572-9602-11140958C695}"/>
              </a:ext>
            </a:extLst>
          </p:cNvPr>
          <p:cNvSpPr>
            <a:spLocks noGrp="1"/>
          </p:cNvSpPr>
          <p:nvPr>
            <p:ph type="title"/>
          </p:nvPr>
        </p:nvSpPr>
        <p:spPr/>
        <p:txBody>
          <a:bodyPr/>
          <a:lstStyle/>
          <a:p>
            <a:r>
              <a:rPr lang="en-US" dirty="0">
                <a:latin typeface="Arial Rounded MT Bold" panose="020F0704030504030204" pitchFamily="34" charset="0"/>
              </a:rPr>
              <a:t>Data</a:t>
            </a:r>
          </a:p>
        </p:txBody>
      </p:sp>
      <p:sp>
        <p:nvSpPr>
          <p:cNvPr id="3" name="Content Placeholder 2">
            <a:extLst>
              <a:ext uri="{FF2B5EF4-FFF2-40B4-BE49-F238E27FC236}">
                <a16:creationId xmlns:a16="http://schemas.microsoft.com/office/drawing/2014/main" id="{AA2F2578-A0F6-48E1-89FE-5B9AC22CB989}"/>
              </a:ext>
            </a:extLst>
          </p:cNvPr>
          <p:cNvSpPr>
            <a:spLocks noGrp="1"/>
          </p:cNvSpPr>
          <p:nvPr>
            <p:ph idx="1"/>
          </p:nvPr>
        </p:nvSpPr>
        <p:spPr/>
        <p:txBody>
          <a:bodyPr>
            <a:normAutofit fontScale="92500" lnSpcReduction="20000"/>
          </a:bodyPr>
          <a:lstStyle/>
          <a:p>
            <a:r>
              <a:rPr lang="en-US" dirty="0">
                <a:latin typeface="Arial Rounded MT Bold" panose="020F0704030504030204" pitchFamily="34" charset="0"/>
              </a:rPr>
              <a:t>In order to perform k-means clustering on MLB starting pitchers from the last ten seasons, I decided to only use features that were representative of the pitcher’s style of pitching, while attempting to exclude features that only measured his “success”</a:t>
            </a:r>
          </a:p>
          <a:p>
            <a:r>
              <a:rPr lang="en-US" dirty="0">
                <a:latin typeface="Arial Rounded MT Bold" panose="020F0704030504030204" pitchFamily="34" charset="0"/>
              </a:rPr>
              <a:t>This included metrics such as Effective Velocity, Average Velocity per type of pitch (Fastball, Curveball, etc..), percentage of time throwing each pitch type (Fastball%, Curveball%, etc..), Pace, Strike Percentage, First-Strike Percentage, Standardized Runs Saved per type of pitch, and others</a:t>
            </a:r>
          </a:p>
        </p:txBody>
      </p:sp>
    </p:spTree>
    <p:extLst>
      <p:ext uri="{BB962C8B-B14F-4D97-AF65-F5344CB8AC3E}">
        <p14:creationId xmlns:p14="http://schemas.microsoft.com/office/powerpoint/2010/main" val="3220706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1F91A-795B-4572-9602-11140958C695}"/>
              </a:ext>
            </a:extLst>
          </p:cNvPr>
          <p:cNvSpPr>
            <a:spLocks noGrp="1"/>
          </p:cNvSpPr>
          <p:nvPr>
            <p:ph type="title"/>
          </p:nvPr>
        </p:nvSpPr>
        <p:spPr/>
        <p:txBody>
          <a:bodyPr/>
          <a:lstStyle/>
          <a:p>
            <a:r>
              <a:rPr lang="en-US" dirty="0">
                <a:latin typeface="Arial Rounded MT Bold" panose="020F0704030504030204" pitchFamily="34" charset="0"/>
              </a:rPr>
              <a:t>Data</a:t>
            </a:r>
          </a:p>
        </p:txBody>
      </p:sp>
      <p:sp>
        <p:nvSpPr>
          <p:cNvPr id="3" name="Content Placeholder 2">
            <a:extLst>
              <a:ext uri="{FF2B5EF4-FFF2-40B4-BE49-F238E27FC236}">
                <a16:creationId xmlns:a16="http://schemas.microsoft.com/office/drawing/2014/main" id="{AA2F2578-A0F6-48E1-89FE-5B9AC22CB989}"/>
              </a:ext>
            </a:extLst>
          </p:cNvPr>
          <p:cNvSpPr>
            <a:spLocks noGrp="1"/>
          </p:cNvSpPr>
          <p:nvPr>
            <p:ph idx="1"/>
          </p:nvPr>
        </p:nvSpPr>
        <p:spPr/>
        <p:txBody>
          <a:bodyPr/>
          <a:lstStyle/>
          <a:p>
            <a:r>
              <a:rPr lang="en-US" dirty="0">
                <a:latin typeface="Arial Rounded MT Bold" panose="020F0704030504030204" pitchFamily="34" charset="0"/>
              </a:rPr>
              <a:t>I gathered the selected data for all MLB pitchers who pitched at least 100 total innings from the start of the 2010 season through the end of the 2019 season (data was obtained from fangraphs.com)</a:t>
            </a:r>
          </a:p>
          <a:p>
            <a:endParaRPr lang="en-US" dirty="0">
              <a:latin typeface="Arial Rounded MT Bold" panose="020F0704030504030204" pitchFamily="34" charset="0"/>
            </a:endParaRPr>
          </a:p>
          <a:p>
            <a:endParaRPr lang="en-US" dirty="0">
              <a:latin typeface="Arial Rounded MT Bold" panose="020F0704030504030204" pitchFamily="34" charset="0"/>
            </a:endParaRPr>
          </a:p>
        </p:txBody>
      </p:sp>
    </p:spTree>
    <p:extLst>
      <p:ext uri="{BB962C8B-B14F-4D97-AF65-F5344CB8AC3E}">
        <p14:creationId xmlns:p14="http://schemas.microsoft.com/office/powerpoint/2010/main" val="1425449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1F91A-795B-4572-9602-11140958C695}"/>
              </a:ext>
            </a:extLst>
          </p:cNvPr>
          <p:cNvSpPr>
            <a:spLocks noGrp="1"/>
          </p:cNvSpPr>
          <p:nvPr>
            <p:ph type="title"/>
          </p:nvPr>
        </p:nvSpPr>
        <p:spPr/>
        <p:txBody>
          <a:bodyPr/>
          <a:lstStyle/>
          <a:p>
            <a:r>
              <a:rPr lang="en-US" dirty="0">
                <a:latin typeface="Arial Rounded MT Bold" panose="020F0704030504030204" pitchFamily="34" charset="0"/>
              </a:rPr>
              <a:t>Missing Data</a:t>
            </a:r>
          </a:p>
        </p:txBody>
      </p:sp>
      <p:sp>
        <p:nvSpPr>
          <p:cNvPr id="3" name="Content Placeholder 2">
            <a:extLst>
              <a:ext uri="{FF2B5EF4-FFF2-40B4-BE49-F238E27FC236}">
                <a16:creationId xmlns:a16="http://schemas.microsoft.com/office/drawing/2014/main" id="{AA2F2578-A0F6-48E1-89FE-5B9AC22CB989}"/>
              </a:ext>
            </a:extLst>
          </p:cNvPr>
          <p:cNvSpPr>
            <a:spLocks noGrp="1"/>
          </p:cNvSpPr>
          <p:nvPr>
            <p:ph idx="1"/>
          </p:nvPr>
        </p:nvSpPr>
        <p:spPr/>
        <p:txBody>
          <a:bodyPr/>
          <a:lstStyle/>
          <a:p>
            <a:r>
              <a:rPr lang="en-US" dirty="0">
                <a:latin typeface="Arial Rounded MT Bold" panose="020F0704030504030204" pitchFamily="34" charset="0"/>
              </a:rPr>
              <a:t>Because not all MLB starting pitchers throw the same types of pitches, there were quite a few missing values in the data for metrics that were pitch type dependent, such as Standardized Runs saved per type pitch and Average Velocity per type of pitch</a:t>
            </a:r>
          </a:p>
          <a:p>
            <a:r>
              <a:rPr lang="en-US" dirty="0">
                <a:latin typeface="Arial Rounded MT Bold" panose="020F0704030504030204" pitchFamily="34" charset="0"/>
              </a:rPr>
              <a:t>I believed these were important features to use in the clustering, so rather than get rid of them, I decided to find a way to impute these missing values</a:t>
            </a:r>
          </a:p>
          <a:p>
            <a:pPr marL="0" indent="0">
              <a:buNone/>
            </a:pPr>
            <a:endParaRPr lang="en-US" dirty="0">
              <a:latin typeface="Arial Rounded MT Bold" panose="020F0704030504030204" pitchFamily="34" charset="0"/>
            </a:endParaRPr>
          </a:p>
        </p:txBody>
      </p:sp>
    </p:spTree>
    <p:extLst>
      <p:ext uri="{BB962C8B-B14F-4D97-AF65-F5344CB8AC3E}">
        <p14:creationId xmlns:p14="http://schemas.microsoft.com/office/powerpoint/2010/main" val="3117499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1F91A-795B-4572-9602-11140958C695}"/>
              </a:ext>
            </a:extLst>
          </p:cNvPr>
          <p:cNvSpPr>
            <a:spLocks noGrp="1"/>
          </p:cNvSpPr>
          <p:nvPr>
            <p:ph type="title"/>
          </p:nvPr>
        </p:nvSpPr>
        <p:spPr/>
        <p:txBody>
          <a:bodyPr/>
          <a:lstStyle/>
          <a:p>
            <a:r>
              <a:rPr lang="en-US" dirty="0">
                <a:latin typeface="Arial Rounded MT Bold" panose="020F0704030504030204" pitchFamily="34" charset="0"/>
              </a:rPr>
              <a:t>Imputation via MICE</a:t>
            </a:r>
          </a:p>
        </p:txBody>
      </p:sp>
      <p:sp>
        <p:nvSpPr>
          <p:cNvPr id="3" name="Content Placeholder 2">
            <a:extLst>
              <a:ext uri="{FF2B5EF4-FFF2-40B4-BE49-F238E27FC236}">
                <a16:creationId xmlns:a16="http://schemas.microsoft.com/office/drawing/2014/main" id="{AA2F2578-A0F6-48E1-89FE-5B9AC22CB989}"/>
              </a:ext>
            </a:extLst>
          </p:cNvPr>
          <p:cNvSpPr>
            <a:spLocks noGrp="1"/>
          </p:cNvSpPr>
          <p:nvPr>
            <p:ph idx="1"/>
          </p:nvPr>
        </p:nvSpPr>
        <p:spPr/>
        <p:txBody>
          <a:bodyPr/>
          <a:lstStyle/>
          <a:p>
            <a:r>
              <a:rPr lang="en-US" dirty="0">
                <a:latin typeface="Arial Rounded MT Bold" panose="020F0704030504030204" pitchFamily="34" charset="0"/>
              </a:rPr>
              <a:t>MICE stands for Multivariate Imputation by Chained Equations, and it is a way to assign values to the missing values in the data based off other values in the data</a:t>
            </a:r>
          </a:p>
          <a:p>
            <a:r>
              <a:rPr lang="en-US" dirty="0">
                <a:latin typeface="Arial Rounded MT Bold" panose="020F0704030504030204" pitchFamily="34" charset="0"/>
              </a:rPr>
              <a:t>MICE assumes that the data is “Missing at Random”</a:t>
            </a:r>
          </a:p>
          <a:p>
            <a:r>
              <a:rPr lang="en-US" dirty="0">
                <a:latin typeface="Arial Rounded MT Bold" panose="020F0704030504030204" pitchFamily="34" charset="0"/>
              </a:rPr>
              <a:t>While some may argue that this is not the case, I am going to make the assumption that certain pitchers being able to throw Sinkers rather than Cutters, or vice versa, is a random occurrence and not the result of other attributes</a:t>
            </a:r>
          </a:p>
        </p:txBody>
      </p:sp>
    </p:spTree>
    <p:extLst>
      <p:ext uri="{BB962C8B-B14F-4D97-AF65-F5344CB8AC3E}">
        <p14:creationId xmlns:p14="http://schemas.microsoft.com/office/powerpoint/2010/main" val="3124151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1F91A-795B-4572-9602-11140958C695}"/>
              </a:ext>
            </a:extLst>
          </p:cNvPr>
          <p:cNvSpPr>
            <a:spLocks noGrp="1"/>
          </p:cNvSpPr>
          <p:nvPr>
            <p:ph type="title"/>
          </p:nvPr>
        </p:nvSpPr>
        <p:spPr/>
        <p:txBody>
          <a:bodyPr/>
          <a:lstStyle/>
          <a:p>
            <a:r>
              <a:rPr lang="en-US" dirty="0">
                <a:latin typeface="Arial Rounded MT Bold" panose="020F0704030504030204" pitchFamily="34" charset="0"/>
              </a:rPr>
              <a:t>Standardization</a:t>
            </a:r>
          </a:p>
        </p:txBody>
      </p:sp>
      <p:sp>
        <p:nvSpPr>
          <p:cNvPr id="3" name="Content Placeholder 2">
            <a:extLst>
              <a:ext uri="{FF2B5EF4-FFF2-40B4-BE49-F238E27FC236}">
                <a16:creationId xmlns:a16="http://schemas.microsoft.com/office/drawing/2014/main" id="{AA2F2578-A0F6-48E1-89FE-5B9AC22CB989}"/>
              </a:ext>
            </a:extLst>
          </p:cNvPr>
          <p:cNvSpPr>
            <a:spLocks noGrp="1"/>
          </p:cNvSpPr>
          <p:nvPr>
            <p:ph idx="1"/>
          </p:nvPr>
        </p:nvSpPr>
        <p:spPr/>
        <p:txBody>
          <a:bodyPr/>
          <a:lstStyle/>
          <a:p>
            <a:r>
              <a:rPr lang="en-US" dirty="0">
                <a:latin typeface="Arial Rounded MT Bold" panose="020F0704030504030204" pitchFamily="34" charset="0"/>
              </a:rPr>
              <a:t>After performing missing value imputation on the dataset, I standardized the data to make sure that all features were given the same weight during k-means clustering</a:t>
            </a:r>
          </a:p>
          <a:p>
            <a:endParaRPr lang="en-US" dirty="0">
              <a:latin typeface="Arial Rounded MT Bold" panose="020F0704030504030204" pitchFamily="34" charset="0"/>
            </a:endParaRPr>
          </a:p>
        </p:txBody>
      </p:sp>
    </p:spTree>
    <p:extLst>
      <p:ext uri="{BB962C8B-B14F-4D97-AF65-F5344CB8AC3E}">
        <p14:creationId xmlns:p14="http://schemas.microsoft.com/office/powerpoint/2010/main" val="3317578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1F91A-795B-4572-9602-11140958C695}"/>
              </a:ext>
            </a:extLst>
          </p:cNvPr>
          <p:cNvSpPr>
            <a:spLocks noGrp="1"/>
          </p:cNvSpPr>
          <p:nvPr>
            <p:ph type="title"/>
          </p:nvPr>
        </p:nvSpPr>
        <p:spPr/>
        <p:txBody>
          <a:bodyPr/>
          <a:lstStyle/>
          <a:p>
            <a:r>
              <a:rPr lang="en-US" dirty="0">
                <a:latin typeface="Arial Rounded MT Bold" panose="020F0704030504030204" pitchFamily="34" charset="0"/>
              </a:rPr>
              <a:t>Choosing k</a:t>
            </a:r>
          </a:p>
        </p:txBody>
      </p:sp>
      <p:sp>
        <p:nvSpPr>
          <p:cNvPr id="3" name="Content Placeholder 2">
            <a:extLst>
              <a:ext uri="{FF2B5EF4-FFF2-40B4-BE49-F238E27FC236}">
                <a16:creationId xmlns:a16="http://schemas.microsoft.com/office/drawing/2014/main" id="{AA2F2578-A0F6-48E1-89FE-5B9AC22CB989}"/>
              </a:ext>
            </a:extLst>
          </p:cNvPr>
          <p:cNvSpPr>
            <a:spLocks noGrp="1"/>
          </p:cNvSpPr>
          <p:nvPr>
            <p:ph idx="1"/>
          </p:nvPr>
        </p:nvSpPr>
        <p:spPr/>
        <p:txBody>
          <a:bodyPr/>
          <a:lstStyle/>
          <a:p>
            <a:r>
              <a:rPr lang="en-US" dirty="0">
                <a:latin typeface="Arial Rounded MT Bold" panose="020F0704030504030204" pitchFamily="34" charset="0"/>
              </a:rPr>
              <a:t>In order to choose the optimal value of k for k-means clustering, I used both the Elbow Method, which measures total within-cluster sum of squares, and Silhouette Analysis, which measures how far apart clusters are from each other</a:t>
            </a:r>
          </a:p>
        </p:txBody>
      </p:sp>
    </p:spTree>
    <p:extLst>
      <p:ext uri="{BB962C8B-B14F-4D97-AF65-F5344CB8AC3E}">
        <p14:creationId xmlns:p14="http://schemas.microsoft.com/office/powerpoint/2010/main" val="2078689207"/>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159</TotalTime>
  <Words>1278</Words>
  <Application>Microsoft Office PowerPoint</Application>
  <PresentationFormat>Widescreen</PresentationFormat>
  <Paragraphs>124</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Arial Rounded MT Bold</vt:lpstr>
      <vt:lpstr>The Hand Bold</vt:lpstr>
      <vt:lpstr>The Serif Hand Black</vt:lpstr>
      <vt:lpstr>SketchyVTI</vt:lpstr>
      <vt:lpstr>MLB Starting Pitching Rotations Analysis</vt:lpstr>
      <vt:lpstr>Project Goal</vt:lpstr>
      <vt:lpstr>Clustering SP’s by Style</vt:lpstr>
      <vt:lpstr>Data</vt:lpstr>
      <vt:lpstr>Data</vt:lpstr>
      <vt:lpstr>Missing Data</vt:lpstr>
      <vt:lpstr>Imputation via MICE</vt:lpstr>
      <vt:lpstr>Standardization</vt:lpstr>
      <vt:lpstr>Choosing k</vt:lpstr>
      <vt:lpstr>PowerPoint Presentation</vt:lpstr>
      <vt:lpstr>PowerPoint Presentation</vt:lpstr>
      <vt:lpstr>Cluster-Wide Means for Key Metrics</vt:lpstr>
      <vt:lpstr>SP Effectiveness by Cluster</vt:lpstr>
      <vt:lpstr>PowerPoint Presentation</vt:lpstr>
      <vt:lpstr>Examining Rotations by Composition</vt:lpstr>
      <vt:lpstr>Data</vt:lpstr>
      <vt:lpstr>Encoding SP Rotation Compositions</vt:lpstr>
      <vt:lpstr>Grouping SP Rotations by Composition</vt:lpstr>
      <vt:lpstr>Measuring Success of SP Rotation Compositions</vt:lpstr>
      <vt:lpstr>PowerPoint Presentation</vt:lpstr>
      <vt:lpstr>PowerPoint Presentation</vt:lpstr>
      <vt:lpstr>PowerPoint Presentation</vt:lpstr>
      <vt:lpstr>Average Success by Rotation Composition</vt:lpstr>
      <vt:lpstr>Looking Further Into Successful Teams</vt:lpstr>
      <vt:lpstr>PowerPoint Presentation</vt:lpstr>
      <vt:lpstr>PowerPoint Presentation</vt:lpstr>
      <vt:lpstr>Compositions of the Most Successful Teams</vt:lpstr>
      <vt:lpstr>Final Conclusions</vt:lpstr>
      <vt:lpstr>Final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MLB Starting Pitching Rotations Analysis</dc:title>
  <dc:creator>Fuelling, Tyler</dc:creator>
  <cp:lastModifiedBy>Fuelling, Tyler</cp:lastModifiedBy>
  <cp:revision>23</cp:revision>
  <dcterms:created xsi:type="dcterms:W3CDTF">2020-11-10T09:03:34Z</dcterms:created>
  <dcterms:modified xsi:type="dcterms:W3CDTF">2020-11-10T11:49:09Z</dcterms:modified>
</cp:coreProperties>
</file>