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WPMZMHBwLTzI8Px2GZbus3aQ5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983b954a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983b954a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FLAIR V DR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983b954a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983b954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Daily Return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983b954a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983b954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Cum. Daily Return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82fc96ee7_0_3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82fc96ee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FLAIR V TEXTBLOB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983b954a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983b954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FLAIR V DAILY RETURN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82fc96ee7_0_3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82fc96ee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983b954a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983b954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983b954a0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983b954a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82fc96ee7_0_3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82fc96ee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82fc96ee7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82fc96ee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82fc96ee7_0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82fc96ee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9ea8b458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9ea8b4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82fc96ee7_0_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82fc96ee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82fc96ee7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82fc96ee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82fc96ee7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82fc96ee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983b954a0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983b954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82fc96ee7_0_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82fc96ee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Daily Return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983b954a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983b954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Cum. Return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983b954a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983b954a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Textblob V FLAIR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82fc96ee7_0_279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282fc96ee7_0_279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g1282fc96ee7_0_279"/>
          <p:cNvCxnSpPr/>
          <p:nvPr/>
        </p:nvCxnSpPr>
        <p:spPr>
          <a:xfrm>
            <a:off x="977625" y="2980467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1282fc96ee7_0_279"/>
          <p:cNvSpPr txBox="1"/>
          <p:nvPr>
            <p:ph type="ctrTitle"/>
          </p:nvPr>
        </p:nvSpPr>
        <p:spPr>
          <a:xfrm>
            <a:off x="840800" y="182400"/>
            <a:ext cx="10524000" cy="247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4" name="Google Shape;14;g1282fc96ee7_0_279"/>
          <p:cNvSpPr txBox="1"/>
          <p:nvPr>
            <p:ph idx="1" type="subTitle"/>
          </p:nvPr>
        </p:nvSpPr>
        <p:spPr>
          <a:xfrm>
            <a:off x="840800" y="4304500"/>
            <a:ext cx="10524000" cy="1698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g1282fc96ee7_0_2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2fc96ee7_0_326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282fc96ee7_0_326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282fc96ee7_0_326"/>
          <p:cNvSpPr txBox="1"/>
          <p:nvPr>
            <p:ph hasCustomPrompt="1" type="title"/>
          </p:nvPr>
        </p:nvSpPr>
        <p:spPr>
          <a:xfrm>
            <a:off x="782300" y="1805050"/>
            <a:ext cx="106275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1282fc96ee7_0_326"/>
          <p:cNvSpPr txBox="1"/>
          <p:nvPr>
            <p:ph idx="1" type="body"/>
          </p:nvPr>
        </p:nvSpPr>
        <p:spPr>
          <a:xfrm>
            <a:off x="782300" y="3957850"/>
            <a:ext cx="106275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g1282fc96ee7_0_3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82fc96ee7_0_3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282fc96ee7_0_286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g1282fc96ee7_0_286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g1282fc96ee7_0_286"/>
          <p:cNvSpPr txBox="1"/>
          <p:nvPr>
            <p:ph type="title"/>
          </p:nvPr>
        </p:nvSpPr>
        <p:spPr>
          <a:xfrm>
            <a:off x="679400" y="2561800"/>
            <a:ext cx="10833300" cy="173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g1282fc96ee7_0_2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282fc96ee7_0_291"/>
          <p:cNvSpPr/>
          <p:nvPr/>
        </p:nvSpPr>
        <p:spPr>
          <a:xfrm>
            <a:off x="-167" y="6727600"/>
            <a:ext cx="12192000" cy="1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g1282fc96ee7_0_291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g1282fc96ee7_0_291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5" name="Google Shape;25;g1282fc96ee7_0_291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g1282fc96ee7_0_2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g1282fc96ee7_0_297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g1282fc96ee7_0_297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0" name="Google Shape;30;g1282fc96ee7_0_297"/>
          <p:cNvSpPr txBox="1"/>
          <p:nvPr>
            <p:ph idx="1" type="body"/>
          </p:nvPr>
        </p:nvSpPr>
        <p:spPr>
          <a:xfrm>
            <a:off x="415600" y="1890600"/>
            <a:ext cx="53331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1282fc96ee7_0_297"/>
          <p:cNvSpPr txBox="1"/>
          <p:nvPr>
            <p:ph idx="2" type="body"/>
          </p:nvPr>
        </p:nvSpPr>
        <p:spPr>
          <a:xfrm>
            <a:off x="6443200" y="1890600"/>
            <a:ext cx="53331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1282fc96ee7_0_2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282fc96ee7_0_303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5" name="Google Shape;35;g1282fc96ee7_0_3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g1282fc96ee7_0_306"/>
          <p:cNvCxnSpPr/>
          <p:nvPr/>
        </p:nvCxnSpPr>
        <p:spPr>
          <a:xfrm>
            <a:off x="548058" y="1890363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g1282fc96ee7_0_30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g1282fc96ee7_0_306"/>
          <p:cNvSpPr txBox="1"/>
          <p:nvPr>
            <p:ph idx="1" type="body"/>
          </p:nvPr>
        </p:nvSpPr>
        <p:spPr>
          <a:xfrm>
            <a:off x="415600" y="2187133"/>
            <a:ext cx="3744000" cy="39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g1282fc96ee7_0_3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282fc96ee7_0_311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1282fc96ee7_0_311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1282fc96ee7_0_311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5" name="Google Shape;45;g1282fc96ee7_0_3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82fc96ee7_0_316"/>
          <p:cNvSpPr/>
          <p:nvPr/>
        </p:nvSpPr>
        <p:spPr>
          <a:xfrm>
            <a:off x="6096000" y="-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g1282fc96ee7_0_316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g1282fc96ee7_0_316"/>
          <p:cNvSpPr txBox="1"/>
          <p:nvPr>
            <p:ph type="title"/>
          </p:nvPr>
        </p:nvSpPr>
        <p:spPr>
          <a:xfrm>
            <a:off x="354000" y="1446167"/>
            <a:ext cx="5393700" cy="2276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0" name="Google Shape;50;g1282fc96ee7_0_316"/>
          <p:cNvSpPr txBox="1"/>
          <p:nvPr>
            <p:ph idx="1" type="subTitle"/>
          </p:nvPr>
        </p:nvSpPr>
        <p:spPr>
          <a:xfrm>
            <a:off x="354000" y="3793600"/>
            <a:ext cx="5393700" cy="18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g1282fc96ee7_0_31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g1282fc96ee7_0_3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82fc96ee7_0_323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5" name="Google Shape;55;g1282fc96ee7_0_3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82fc96ee7_0_275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g1282fc96ee7_0_275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282fc96ee7_0_2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alpaca.com" TargetMode="External"/><Relationship Id="rId4" Type="http://schemas.openxmlformats.org/officeDocument/2006/relationships/hyperlink" Target="https://www.analyticsvidhya.com/blog/2021/08/granger-causality-in-time-series-explained-using-chicken-and-egg-problem/" TargetMode="External"/><Relationship Id="rId5" Type="http://schemas.openxmlformats.org/officeDocument/2006/relationships/hyperlink" Target="https://www.sciencedirect.com/science/article/pii/S2666285X2100008X" TargetMode="External"/><Relationship Id="rId6" Type="http://schemas.openxmlformats.org/officeDocument/2006/relationships/hyperlink" Target="https://www.kaggle.com/datasets/stefanoleone992/rotten-tomatoes-movies-and-critic-reviews-dataset?select=rotten_tomatoes_movies.csv" TargetMode="External"/><Relationship Id="rId7" Type="http://schemas.openxmlformats.org/officeDocument/2006/relationships/hyperlink" Target="https://www.researchgate.net/publication/282049046_The_Effects_of_Twitter_Sentiment_on_Stock_Price_Retur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840800" y="999475"/>
            <a:ext cx="105240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NLPs: Movie Reviews &amp; Stock Prices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840800" y="4304500"/>
            <a:ext cx="105240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By: Tyler Gehbauer, Gurpratap Singh, Nelson Lubinda, Nitish Arora, Demi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983b954a0_0_30"/>
          <p:cNvSpPr txBox="1"/>
          <p:nvPr>
            <p:ph type="title"/>
          </p:nvPr>
        </p:nvSpPr>
        <p:spPr>
          <a:xfrm>
            <a:off x="321850" y="-8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Flair v Daily Return (Disney)</a:t>
            </a:r>
            <a:endParaRPr/>
          </a:p>
        </p:txBody>
      </p:sp>
      <p:sp>
        <p:nvSpPr>
          <p:cNvPr id="126" name="Google Shape;126;g12983b954a0_0_30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g12983b954a0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8253"/>
            <a:ext cx="12192000" cy="579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983b954a0_0_1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Daily Return (Netflix)</a:t>
            </a:r>
            <a:endParaRPr/>
          </a:p>
        </p:txBody>
      </p:sp>
      <p:sp>
        <p:nvSpPr>
          <p:cNvPr id="133" name="Google Shape;133;g12983b954a0_0_1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g12983b954a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525" y="1310363"/>
            <a:ext cx="8304251" cy="53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983b954a0_0_13"/>
          <p:cNvSpPr txBox="1"/>
          <p:nvPr>
            <p:ph type="title"/>
          </p:nvPr>
        </p:nvSpPr>
        <p:spPr>
          <a:xfrm>
            <a:off x="281650" y="242492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Cumulative Return (Netflix)</a:t>
            </a:r>
            <a:endParaRPr/>
          </a:p>
        </p:txBody>
      </p:sp>
      <p:sp>
        <p:nvSpPr>
          <p:cNvPr id="140" name="Google Shape;140;g12983b954a0_0_13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g12983b954a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600" y="1197325"/>
            <a:ext cx="6202800" cy="5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82fc96ee7_0_374"/>
          <p:cNvSpPr txBox="1"/>
          <p:nvPr>
            <p:ph type="title"/>
          </p:nvPr>
        </p:nvSpPr>
        <p:spPr>
          <a:xfrm>
            <a:off x="321825" y="21551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Flair v TextBlob (Netflix)</a:t>
            </a:r>
            <a:endParaRPr/>
          </a:p>
        </p:txBody>
      </p:sp>
      <p:sp>
        <p:nvSpPr>
          <p:cNvPr id="147" name="Google Shape;147;g1282fc96ee7_0_374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1282fc96ee7_0_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463" y="1075625"/>
            <a:ext cx="7942975" cy="569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983b954a0_0_6"/>
          <p:cNvSpPr txBox="1"/>
          <p:nvPr>
            <p:ph type="title"/>
          </p:nvPr>
        </p:nvSpPr>
        <p:spPr>
          <a:xfrm>
            <a:off x="308450" y="-8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Flair V Daily Return (Netflix)</a:t>
            </a:r>
            <a:endParaRPr/>
          </a:p>
        </p:txBody>
      </p:sp>
      <p:sp>
        <p:nvSpPr>
          <p:cNvPr id="154" name="Google Shape;154;g12983b954a0_0_6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g12983b954a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105"/>
            <a:ext cx="12192000" cy="5982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82fc96ee7_0_359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Daily Return (Universal)</a:t>
            </a:r>
            <a:endParaRPr/>
          </a:p>
        </p:txBody>
      </p:sp>
      <p:sp>
        <p:nvSpPr>
          <p:cNvPr id="161" name="Google Shape;161;g1282fc96ee7_0_359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1282fc96ee7_0_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50" y="1357075"/>
            <a:ext cx="9913605" cy="47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983b954a0_0_42"/>
          <p:cNvSpPr txBox="1"/>
          <p:nvPr>
            <p:ph type="title"/>
          </p:nvPr>
        </p:nvSpPr>
        <p:spPr>
          <a:xfrm>
            <a:off x="415600" y="17811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Cumulative Return (Universal)</a:t>
            </a:r>
            <a:endParaRPr/>
          </a:p>
        </p:txBody>
      </p:sp>
      <p:sp>
        <p:nvSpPr>
          <p:cNvPr id="168" name="Google Shape;168;g12983b954a0_0_42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g12983b954a0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038213"/>
            <a:ext cx="8572500" cy="58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83b954a0_0_52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Flair v Daily Return (Universal)</a:t>
            </a:r>
            <a:endParaRPr/>
          </a:p>
        </p:txBody>
      </p:sp>
      <p:sp>
        <p:nvSpPr>
          <p:cNvPr id="175" name="Google Shape;175;g12983b954a0_0_52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g12983b954a0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25" y="1601100"/>
            <a:ext cx="10093151" cy="47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82fc96ee7_0_379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182" name="Google Shape;182;g1282fc96ee7_0_379"/>
          <p:cNvSpPr txBox="1"/>
          <p:nvPr>
            <p:ph idx="1" type="body"/>
          </p:nvPr>
        </p:nvSpPr>
        <p:spPr>
          <a:xfrm>
            <a:off x="415600" y="1595725"/>
            <a:ext cx="5384100" cy="488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By Using the Granger Causality method, we determined a 2D array with 2 columns as the main argument.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We were able to get a P-Value and </a:t>
            </a:r>
            <a:r>
              <a:rPr lang="en-US" sz="2000"/>
              <a:t>depending</a:t>
            </a:r>
            <a:r>
              <a:rPr lang="en-US" sz="2000"/>
              <a:t> if it was above or below a certain </a:t>
            </a:r>
            <a:r>
              <a:rPr lang="en-US" sz="2000"/>
              <a:t>threshold</a:t>
            </a:r>
            <a:r>
              <a:rPr lang="en-US" sz="2000"/>
              <a:t>, we can  prove if our </a:t>
            </a:r>
            <a:r>
              <a:rPr lang="en-US" sz="2000"/>
              <a:t>hypothesis</a:t>
            </a:r>
            <a:r>
              <a:rPr lang="en-US" sz="2000"/>
              <a:t> of critic </a:t>
            </a:r>
            <a:r>
              <a:rPr lang="en-US" sz="2000"/>
              <a:t>consensus</a:t>
            </a:r>
            <a:r>
              <a:rPr lang="en-US" sz="2000"/>
              <a:t> impacting stock price value is </a:t>
            </a:r>
            <a:r>
              <a:rPr lang="en-US" sz="2000"/>
              <a:t>correct</a:t>
            </a:r>
            <a:r>
              <a:rPr lang="en-US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Therefore, the P value was above .05, which overall states critic consensus does NOT affect stock price</a:t>
            </a:r>
            <a:endParaRPr sz="2000"/>
          </a:p>
        </p:txBody>
      </p:sp>
      <p:pic>
        <p:nvPicPr>
          <p:cNvPr id="183" name="Google Shape;183;g1282fc96ee7_0_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275" y="1903792"/>
            <a:ext cx="52482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282fc96ee7_0_379"/>
          <p:cNvSpPr txBox="1"/>
          <p:nvPr/>
        </p:nvSpPr>
        <p:spPr>
          <a:xfrm>
            <a:off x="6332713" y="4570800"/>
            <a:ext cx="4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Example: Universal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82fc96ee7_0_384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282fc96ee7_0_384"/>
          <p:cNvSpPr txBox="1"/>
          <p:nvPr>
            <p:ph idx="1" type="body"/>
          </p:nvPr>
        </p:nvSpPr>
        <p:spPr>
          <a:xfrm>
            <a:off x="415600" y="1890400"/>
            <a:ext cx="52368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As stated before, critic </a:t>
            </a:r>
            <a:r>
              <a:rPr lang="en-US"/>
              <a:t>consensus</a:t>
            </a:r>
            <a:r>
              <a:rPr lang="en-US"/>
              <a:t> overall does not impact stock price as much as we thought it would for each of the 3 major companies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After compiling all this </a:t>
            </a:r>
            <a:r>
              <a:rPr lang="en-US"/>
              <a:t>data</a:t>
            </a:r>
            <a:r>
              <a:rPr lang="en-US"/>
              <a:t>, we would have liked to also see how audience consensus also affects stock price value as well.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We also wanted to look at more companies and also see if </a:t>
            </a:r>
            <a:r>
              <a:rPr lang="en-US"/>
              <a:t>independent</a:t>
            </a:r>
            <a:r>
              <a:rPr lang="en-US"/>
              <a:t> movie companies can be included. </a:t>
            </a:r>
            <a:endParaRPr/>
          </a:p>
        </p:txBody>
      </p:sp>
      <p:pic>
        <p:nvPicPr>
          <p:cNvPr id="191" name="Google Shape;191;g1282fc96ee7_0_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500" y="1632779"/>
            <a:ext cx="6234802" cy="4716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82fc96ee7_0_334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5" name="Google Shape;75;g1282fc96ee7_0_334"/>
          <p:cNvSpPr txBox="1"/>
          <p:nvPr>
            <p:ph idx="1" type="body"/>
          </p:nvPr>
        </p:nvSpPr>
        <p:spPr>
          <a:xfrm>
            <a:off x="415600" y="16627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u="sng"/>
              <a:t>All of us in this group love movies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Instead of analyzing movies, we wanted to analyze the statistics and data behind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Specifically, how critic consensus effects movie performance and how that can tie into stock price.</a:t>
            </a:r>
            <a:endParaRPr/>
          </a:p>
        </p:txBody>
      </p:sp>
      <p:pic>
        <p:nvPicPr>
          <p:cNvPr id="76" name="Google Shape;76;g1282fc96ee7_0_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575" y="3865575"/>
            <a:ext cx="4102850" cy="27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9ea8b4586_0_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97" name="Google Shape;197;g129ea8b4586_0_0"/>
          <p:cNvSpPr txBox="1"/>
          <p:nvPr>
            <p:ph idx="1" type="body"/>
          </p:nvPr>
        </p:nvSpPr>
        <p:spPr>
          <a:xfrm>
            <a:off x="415600" y="1537825"/>
            <a:ext cx="11360700" cy="519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2154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4"/>
              <a:buChar char="●"/>
            </a:pPr>
            <a:r>
              <a:rPr lang="en-US" sz="1463">
                <a:uFill>
                  <a:noFill/>
                </a:uFill>
                <a:hlinkClick r:id="rId3"/>
              </a:rPr>
              <a:t>www.alpaca.com</a:t>
            </a:r>
            <a:br>
              <a:rPr lang="en-US" sz="1463"/>
            </a:br>
            <a:endParaRPr sz="1463"/>
          </a:p>
          <a:p>
            <a:pPr indent="-32154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4"/>
              <a:buChar char="●"/>
            </a:pPr>
            <a:r>
              <a:rPr lang="en-US" sz="1463">
                <a:uFill>
                  <a:noFill/>
                </a:uFill>
                <a:hlinkClick r:id="rId4"/>
              </a:rPr>
              <a:t>https://www.analyticsvidhya.com/blog/2021/08/granger-causality-in-time-series-explained-using-chicken-and-egg-problem/</a:t>
            </a:r>
            <a:br>
              <a:rPr lang="en-US" sz="1463"/>
            </a:br>
            <a:endParaRPr sz="1463"/>
          </a:p>
          <a:p>
            <a:pPr indent="-32154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4"/>
              <a:buChar char="●"/>
            </a:pPr>
            <a:r>
              <a:rPr lang="en-US" sz="1463">
                <a:uFill>
                  <a:noFill/>
                </a:uFill>
                <a:hlinkClick r:id="rId5"/>
              </a:rPr>
              <a:t>https://www.sciencedirect.com/science/article/pii/S2666285X2100008X</a:t>
            </a:r>
            <a:br>
              <a:rPr lang="en-US" sz="1463"/>
            </a:br>
            <a:endParaRPr sz="1463"/>
          </a:p>
          <a:p>
            <a:pPr indent="-32154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4"/>
              <a:buChar char="●"/>
            </a:pPr>
            <a:r>
              <a:rPr lang="en-US" sz="1463">
                <a:uFill>
                  <a:noFill/>
                </a:uFill>
                <a:hlinkClick r:id="rId6"/>
              </a:rPr>
              <a:t>https://www.kaggle.com/datasets/stefanoleone992/rotten-tomatoes-movies-and-critic-reviews-dataset?select=rotten_tomatoes_movies.csv</a:t>
            </a:r>
            <a:br>
              <a:rPr lang="en-US" sz="1463" u="sng"/>
            </a:br>
            <a:endParaRPr sz="1463" u="sng"/>
          </a:p>
          <a:p>
            <a:pPr indent="-32154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4"/>
              <a:buChar char="●"/>
            </a:pPr>
            <a:r>
              <a:rPr lang="en-US" sz="1463">
                <a:uFill>
                  <a:noFill/>
                </a:uFill>
                <a:hlinkClick r:id="rId7"/>
              </a:rPr>
              <a:t>https://www.researchgate.net/publication/282049046_The_Effects_of_Twitter_Sentiment_on_Stock_Price_Returns</a:t>
            </a:r>
            <a:endParaRPr sz="1463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63"/>
          </a:p>
          <a:p>
            <a:pPr indent="-321541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64"/>
              <a:buChar char="●"/>
            </a:pPr>
            <a:r>
              <a:rPr lang="en-US" sz="1463"/>
              <a:t>https://www.analyticsvidhya.com/blog/2021/08/granger-causality-in-time-series-explained-using-chicken-and-egg-problem/</a:t>
            </a:r>
            <a:endParaRPr sz="1463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2fc96ee7_0_339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Summary and Goals</a:t>
            </a:r>
            <a:endParaRPr/>
          </a:p>
        </p:txBody>
      </p:sp>
      <p:sp>
        <p:nvSpPr>
          <p:cNvPr id="82" name="Google Shape;82;g1282fc96ee7_0_339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For our project, we decided to look at box office data and critic </a:t>
            </a:r>
            <a:r>
              <a:rPr lang="en-US"/>
              <a:t>consensus for 3 major motion picture companies: Netflix, Disney, Universal (Comcast)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With all this data, we then used NLP (Natural Language Processing)  and machine learning to predict future trends in stock prices for each of these companies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We believe by doing so, we can establish a framework for </a:t>
            </a:r>
            <a:r>
              <a:rPr lang="en-US"/>
              <a:t>future</a:t>
            </a:r>
            <a:r>
              <a:rPr lang="en-US"/>
              <a:t> financial tech </a:t>
            </a:r>
            <a:r>
              <a:rPr lang="en-US"/>
              <a:t>enthusiasts who are interested in building their own fintech model.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82fc96ee7_0_344"/>
          <p:cNvSpPr txBox="1"/>
          <p:nvPr>
            <p:ph type="title"/>
          </p:nvPr>
        </p:nvSpPr>
        <p:spPr>
          <a:xfrm>
            <a:off x="415600" y="537142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Techniques and Libraries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282fc96ee7_0_344"/>
          <p:cNvSpPr txBox="1"/>
          <p:nvPr>
            <p:ph idx="1" type="body"/>
          </p:nvPr>
        </p:nvSpPr>
        <p:spPr>
          <a:xfrm>
            <a:off x="415600" y="1714475"/>
            <a:ext cx="59736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decided to use </a:t>
            </a:r>
            <a:r>
              <a:rPr lang="en-US"/>
              <a:t>multiple</a:t>
            </a:r>
            <a:r>
              <a:rPr lang="en-US"/>
              <a:t> </a:t>
            </a:r>
            <a:r>
              <a:rPr lang="en-US"/>
              <a:t>libraries</a:t>
            </a:r>
            <a:r>
              <a:rPr lang="en-US"/>
              <a:t> that have not been covered in our course yet: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Granger </a:t>
            </a:r>
            <a:r>
              <a:rPr lang="en-US"/>
              <a:t>Causality</a:t>
            </a:r>
            <a:r>
              <a:rPr lang="en-US"/>
              <a:t> Test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Flair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VADER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CIRCLIFY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Text2Blob (</a:t>
            </a:r>
            <a:r>
              <a:rPr lang="en-US"/>
              <a:t>specifically to</a:t>
            </a:r>
            <a:r>
              <a:rPr lang="en-US"/>
              <a:t> return polarity and subjectivity)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g1282fc96ee7_0_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375" y="2243954"/>
            <a:ext cx="5498001" cy="3142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82fc96ee7_0_349"/>
          <p:cNvSpPr txBox="1"/>
          <p:nvPr>
            <p:ph type="title"/>
          </p:nvPr>
        </p:nvSpPr>
        <p:spPr>
          <a:xfrm>
            <a:off x="415650" y="2998942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983b954a0_0_62"/>
          <p:cNvSpPr txBox="1"/>
          <p:nvPr>
            <p:ph type="title"/>
          </p:nvPr>
        </p:nvSpPr>
        <p:spPr>
          <a:xfrm>
            <a:off x="576325" y="309551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82fc96ee7_0_354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Daily Return (Disney)</a:t>
            </a:r>
            <a:endParaRPr/>
          </a:p>
        </p:txBody>
      </p:sp>
      <p:sp>
        <p:nvSpPr>
          <p:cNvPr id="105" name="Google Shape;105;g1282fc96ee7_0_354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g1282fc96ee7_0_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900" y="1413250"/>
            <a:ext cx="8997125" cy="528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983b954a0_0_20"/>
          <p:cNvSpPr txBox="1"/>
          <p:nvPr>
            <p:ph type="title"/>
          </p:nvPr>
        </p:nvSpPr>
        <p:spPr>
          <a:xfrm>
            <a:off x="415600" y="197492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Cumulative Return (Disney)</a:t>
            </a:r>
            <a:endParaRPr/>
          </a:p>
        </p:txBody>
      </p:sp>
      <p:sp>
        <p:nvSpPr>
          <p:cNvPr id="112" name="Google Shape;112;g12983b954a0_0_20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g12983b954a0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873" y="1057600"/>
            <a:ext cx="6540150" cy="58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983b954a0_0_25"/>
          <p:cNvSpPr txBox="1"/>
          <p:nvPr>
            <p:ph type="title"/>
          </p:nvPr>
        </p:nvSpPr>
        <p:spPr>
          <a:xfrm>
            <a:off x="415600" y="148717"/>
            <a:ext cx="11360700" cy="86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Flair v TextBlob (Disney)</a:t>
            </a:r>
            <a:endParaRPr/>
          </a:p>
        </p:txBody>
      </p:sp>
      <p:sp>
        <p:nvSpPr>
          <p:cNvPr id="119" name="Google Shape;119;g12983b954a0_0_25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g12983b954a0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313" y="1008824"/>
            <a:ext cx="8373363" cy="5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2022-05-07T15:52:06Z</dcterms:created>
  <dc:creator>Microsoft account</dc:creator>
</cp:coreProperties>
</file>