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WPMZMHBwLTzI8Px2GZbus3aQ5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983b954a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983b954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FLAIR V DR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983b954a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983b954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Daily Return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83b954a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83b954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Cum. Daily Return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2fc96ee7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2fc96ee7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FLAIR V TEXTBLOB</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83b954a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83b954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FLAIR V DAILY RETURN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82fc96ee7_0_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82fc96ee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983b954a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983b954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983b954a0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983b954a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82fc96ee7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82fc96ee7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2fc96ee7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2fc96ee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82fc96ee7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82fc96ee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9ea8b45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9ea8b4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82fc96ee7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82fc96ee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82fc96ee7_0_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82fc96ee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2fc96ee7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2fc96ee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83b954a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83b954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82fc96ee7_0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82fc96ee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Daily Return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983b954a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983b954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Cum. Return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983b954a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983b954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Textblob V FLAIR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282fc96ee7_0_279"/>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1282fc96ee7_0_279"/>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2" name="Google Shape;12;g1282fc96ee7_0_279"/>
          <p:cNvCxnSpPr/>
          <p:nvPr/>
        </p:nvCxnSpPr>
        <p:spPr>
          <a:xfrm>
            <a:off x="977625" y="2980467"/>
            <a:ext cx="513600" cy="0"/>
          </a:xfrm>
          <a:prstGeom prst="straightConnector1">
            <a:avLst/>
          </a:prstGeom>
          <a:noFill/>
          <a:ln cap="flat" cmpd="sng" w="28575">
            <a:solidFill>
              <a:schemeClr val="dk1"/>
            </a:solidFill>
            <a:prstDash val="solid"/>
            <a:round/>
            <a:headEnd len="sm" w="sm" type="none"/>
            <a:tailEnd len="sm" w="sm" type="none"/>
          </a:ln>
        </p:spPr>
      </p:cxnSp>
      <p:sp>
        <p:nvSpPr>
          <p:cNvPr id="13" name="Google Shape;13;g1282fc96ee7_0_279"/>
          <p:cNvSpPr txBox="1"/>
          <p:nvPr>
            <p:ph type="ctrTitle"/>
          </p:nvPr>
        </p:nvSpPr>
        <p:spPr>
          <a:xfrm>
            <a:off x="840800" y="182400"/>
            <a:ext cx="10524000" cy="2471700"/>
          </a:xfrm>
          <a:prstGeom prst="rect">
            <a:avLst/>
          </a:prstGeom>
        </p:spPr>
        <p:txBody>
          <a:bodyPr anchorCtr="0" anchor="b" bIns="121900" lIns="121900" spcFirstLastPara="1" rIns="121900" wrap="square" tIns="121900">
            <a:normAutofit/>
          </a:bodyPr>
          <a:lstStyle>
            <a:lvl1pPr lvl="0">
              <a:spcBef>
                <a:spcPts val="130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4" name="Google Shape;14;g1282fc96ee7_0_279"/>
          <p:cNvSpPr txBox="1"/>
          <p:nvPr>
            <p:ph idx="1" type="subTitle"/>
          </p:nvPr>
        </p:nvSpPr>
        <p:spPr>
          <a:xfrm>
            <a:off x="840800" y="4304500"/>
            <a:ext cx="10524000" cy="1698900"/>
          </a:xfrm>
          <a:prstGeom prst="rect">
            <a:avLst/>
          </a:prstGeom>
        </p:spPr>
        <p:txBody>
          <a:bodyPr anchorCtr="0" anchor="b" bIns="121900" lIns="121900" spcFirstLastPara="1" rIns="121900" wrap="square" tIns="121900">
            <a:normAutofit/>
          </a:bodyPr>
          <a:lstStyle>
            <a:lvl1pPr lvl="0">
              <a:lnSpc>
                <a:spcPct val="100000"/>
              </a:lnSpc>
              <a:spcBef>
                <a:spcPts val="1300"/>
              </a:spcBef>
              <a:spcAft>
                <a:spcPts val="0"/>
              </a:spcAft>
              <a:buClr>
                <a:schemeClr val="accent6"/>
              </a:buClr>
              <a:buSzPts val="3200"/>
              <a:buNone/>
              <a:defRPr sz="3200">
                <a:solidFill>
                  <a:schemeClr val="accent6"/>
                </a:solidFill>
              </a:defRPr>
            </a:lvl1pPr>
            <a:lvl2pPr lvl="1">
              <a:lnSpc>
                <a:spcPct val="100000"/>
              </a:lnSpc>
              <a:spcBef>
                <a:spcPts val="0"/>
              </a:spcBef>
              <a:spcAft>
                <a:spcPts val="0"/>
              </a:spcAft>
              <a:buClr>
                <a:schemeClr val="accent6"/>
              </a:buClr>
              <a:buSzPts val="3200"/>
              <a:buNone/>
              <a:defRPr sz="3200">
                <a:solidFill>
                  <a:schemeClr val="accent6"/>
                </a:solidFill>
              </a:defRPr>
            </a:lvl2pPr>
            <a:lvl3pPr lvl="2">
              <a:lnSpc>
                <a:spcPct val="100000"/>
              </a:lnSpc>
              <a:spcBef>
                <a:spcPts val="0"/>
              </a:spcBef>
              <a:spcAft>
                <a:spcPts val="0"/>
              </a:spcAft>
              <a:buClr>
                <a:schemeClr val="accent6"/>
              </a:buClr>
              <a:buSzPts val="3200"/>
              <a:buNone/>
              <a:defRPr sz="3200">
                <a:solidFill>
                  <a:schemeClr val="accent6"/>
                </a:solidFill>
              </a:defRPr>
            </a:lvl3pPr>
            <a:lvl4pPr lvl="3">
              <a:lnSpc>
                <a:spcPct val="100000"/>
              </a:lnSpc>
              <a:spcBef>
                <a:spcPts val="0"/>
              </a:spcBef>
              <a:spcAft>
                <a:spcPts val="0"/>
              </a:spcAft>
              <a:buClr>
                <a:schemeClr val="accent6"/>
              </a:buClr>
              <a:buSzPts val="3200"/>
              <a:buNone/>
              <a:defRPr sz="3200">
                <a:solidFill>
                  <a:schemeClr val="accent6"/>
                </a:solidFill>
              </a:defRPr>
            </a:lvl4pPr>
            <a:lvl5pPr lvl="4">
              <a:lnSpc>
                <a:spcPct val="100000"/>
              </a:lnSpc>
              <a:spcBef>
                <a:spcPts val="0"/>
              </a:spcBef>
              <a:spcAft>
                <a:spcPts val="0"/>
              </a:spcAft>
              <a:buClr>
                <a:schemeClr val="accent6"/>
              </a:buClr>
              <a:buSzPts val="3200"/>
              <a:buNone/>
              <a:defRPr sz="3200">
                <a:solidFill>
                  <a:schemeClr val="accent6"/>
                </a:solidFill>
              </a:defRPr>
            </a:lvl5pPr>
            <a:lvl6pPr lvl="5">
              <a:lnSpc>
                <a:spcPct val="100000"/>
              </a:lnSpc>
              <a:spcBef>
                <a:spcPts val="0"/>
              </a:spcBef>
              <a:spcAft>
                <a:spcPts val="0"/>
              </a:spcAft>
              <a:buClr>
                <a:schemeClr val="accent6"/>
              </a:buClr>
              <a:buSzPts val="3200"/>
              <a:buNone/>
              <a:defRPr sz="3200">
                <a:solidFill>
                  <a:schemeClr val="accent6"/>
                </a:solidFill>
              </a:defRPr>
            </a:lvl6pPr>
            <a:lvl7pPr lvl="6">
              <a:lnSpc>
                <a:spcPct val="100000"/>
              </a:lnSpc>
              <a:spcBef>
                <a:spcPts val="0"/>
              </a:spcBef>
              <a:spcAft>
                <a:spcPts val="0"/>
              </a:spcAft>
              <a:buClr>
                <a:schemeClr val="accent6"/>
              </a:buClr>
              <a:buSzPts val="3200"/>
              <a:buNone/>
              <a:defRPr sz="3200">
                <a:solidFill>
                  <a:schemeClr val="accent6"/>
                </a:solidFill>
              </a:defRPr>
            </a:lvl7pPr>
            <a:lvl8pPr lvl="7">
              <a:lnSpc>
                <a:spcPct val="100000"/>
              </a:lnSpc>
              <a:spcBef>
                <a:spcPts val="0"/>
              </a:spcBef>
              <a:spcAft>
                <a:spcPts val="0"/>
              </a:spcAft>
              <a:buClr>
                <a:schemeClr val="accent6"/>
              </a:buClr>
              <a:buSzPts val="3200"/>
              <a:buNone/>
              <a:defRPr sz="3200">
                <a:solidFill>
                  <a:schemeClr val="accent6"/>
                </a:solidFill>
              </a:defRPr>
            </a:lvl8pPr>
            <a:lvl9pPr lvl="8">
              <a:lnSpc>
                <a:spcPct val="100000"/>
              </a:lnSpc>
              <a:spcBef>
                <a:spcPts val="0"/>
              </a:spcBef>
              <a:spcAft>
                <a:spcPts val="0"/>
              </a:spcAft>
              <a:buClr>
                <a:schemeClr val="accent6"/>
              </a:buClr>
              <a:buSzPts val="3200"/>
              <a:buNone/>
              <a:defRPr sz="3200">
                <a:solidFill>
                  <a:schemeClr val="accent6"/>
                </a:solidFill>
              </a:defRPr>
            </a:lvl9pPr>
          </a:lstStyle>
          <a:p/>
        </p:txBody>
      </p:sp>
      <p:sp>
        <p:nvSpPr>
          <p:cNvPr id="15" name="Google Shape;15;g1282fc96ee7_0_2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1282fc96ee7_0_326"/>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282fc96ee7_0_326"/>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282fc96ee7_0_326"/>
          <p:cNvSpPr txBox="1"/>
          <p:nvPr>
            <p:ph hasCustomPrompt="1" type="title"/>
          </p:nvPr>
        </p:nvSpPr>
        <p:spPr>
          <a:xfrm>
            <a:off x="782300" y="1805050"/>
            <a:ext cx="106275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6"/>
              </a:buClr>
              <a:buSzPts val="14400"/>
              <a:buNone/>
              <a:defRPr sz="14400">
                <a:solidFill>
                  <a:schemeClr val="accent6"/>
                </a:solidFill>
              </a:defRPr>
            </a:lvl1pPr>
            <a:lvl2pPr lvl="1" algn="ctr">
              <a:spcBef>
                <a:spcPts val="0"/>
              </a:spcBef>
              <a:spcAft>
                <a:spcPts val="0"/>
              </a:spcAft>
              <a:buClr>
                <a:schemeClr val="accent6"/>
              </a:buClr>
              <a:buSzPts val="14400"/>
              <a:buNone/>
              <a:defRPr sz="14400">
                <a:solidFill>
                  <a:schemeClr val="accent6"/>
                </a:solidFill>
              </a:defRPr>
            </a:lvl2pPr>
            <a:lvl3pPr lvl="2" algn="ctr">
              <a:spcBef>
                <a:spcPts val="0"/>
              </a:spcBef>
              <a:spcAft>
                <a:spcPts val="0"/>
              </a:spcAft>
              <a:buClr>
                <a:schemeClr val="accent6"/>
              </a:buClr>
              <a:buSzPts val="14400"/>
              <a:buNone/>
              <a:defRPr sz="14400">
                <a:solidFill>
                  <a:schemeClr val="accent6"/>
                </a:solidFill>
              </a:defRPr>
            </a:lvl3pPr>
            <a:lvl4pPr lvl="3" algn="ctr">
              <a:spcBef>
                <a:spcPts val="0"/>
              </a:spcBef>
              <a:spcAft>
                <a:spcPts val="0"/>
              </a:spcAft>
              <a:buClr>
                <a:schemeClr val="accent6"/>
              </a:buClr>
              <a:buSzPts val="14400"/>
              <a:buNone/>
              <a:defRPr sz="14400">
                <a:solidFill>
                  <a:schemeClr val="accent6"/>
                </a:solidFill>
              </a:defRPr>
            </a:lvl4pPr>
            <a:lvl5pPr lvl="4" algn="ctr">
              <a:spcBef>
                <a:spcPts val="0"/>
              </a:spcBef>
              <a:spcAft>
                <a:spcPts val="0"/>
              </a:spcAft>
              <a:buClr>
                <a:schemeClr val="accent6"/>
              </a:buClr>
              <a:buSzPts val="14400"/>
              <a:buNone/>
              <a:defRPr sz="14400">
                <a:solidFill>
                  <a:schemeClr val="accent6"/>
                </a:solidFill>
              </a:defRPr>
            </a:lvl5pPr>
            <a:lvl6pPr lvl="5" algn="ctr">
              <a:spcBef>
                <a:spcPts val="0"/>
              </a:spcBef>
              <a:spcAft>
                <a:spcPts val="0"/>
              </a:spcAft>
              <a:buClr>
                <a:schemeClr val="accent6"/>
              </a:buClr>
              <a:buSzPts val="14400"/>
              <a:buNone/>
              <a:defRPr sz="14400">
                <a:solidFill>
                  <a:schemeClr val="accent6"/>
                </a:solidFill>
              </a:defRPr>
            </a:lvl6pPr>
            <a:lvl7pPr lvl="6" algn="ctr">
              <a:spcBef>
                <a:spcPts val="0"/>
              </a:spcBef>
              <a:spcAft>
                <a:spcPts val="0"/>
              </a:spcAft>
              <a:buClr>
                <a:schemeClr val="accent6"/>
              </a:buClr>
              <a:buSzPts val="14400"/>
              <a:buNone/>
              <a:defRPr sz="14400">
                <a:solidFill>
                  <a:schemeClr val="accent6"/>
                </a:solidFill>
              </a:defRPr>
            </a:lvl7pPr>
            <a:lvl8pPr lvl="7" algn="ctr">
              <a:spcBef>
                <a:spcPts val="0"/>
              </a:spcBef>
              <a:spcAft>
                <a:spcPts val="0"/>
              </a:spcAft>
              <a:buClr>
                <a:schemeClr val="accent6"/>
              </a:buClr>
              <a:buSzPts val="14400"/>
              <a:buNone/>
              <a:defRPr sz="14400">
                <a:solidFill>
                  <a:schemeClr val="accent6"/>
                </a:solidFill>
              </a:defRPr>
            </a:lvl8pPr>
            <a:lvl9pPr lvl="8" algn="ctr">
              <a:spcBef>
                <a:spcPts val="0"/>
              </a:spcBef>
              <a:spcAft>
                <a:spcPts val="0"/>
              </a:spcAft>
              <a:buClr>
                <a:schemeClr val="accent6"/>
              </a:buClr>
              <a:buSzPts val="14400"/>
              <a:buNone/>
              <a:defRPr sz="14400">
                <a:solidFill>
                  <a:schemeClr val="accent6"/>
                </a:solidFill>
              </a:defRPr>
            </a:lvl9pPr>
          </a:lstStyle>
          <a:p>
            <a:r>
              <a:t>xx%</a:t>
            </a:r>
          </a:p>
        </p:txBody>
      </p:sp>
      <p:sp>
        <p:nvSpPr>
          <p:cNvPr id="60" name="Google Shape;60;g1282fc96ee7_0_326"/>
          <p:cNvSpPr txBox="1"/>
          <p:nvPr>
            <p:ph idx="1" type="body"/>
          </p:nvPr>
        </p:nvSpPr>
        <p:spPr>
          <a:xfrm>
            <a:off x="782300" y="3957850"/>
            <a:ext cx="106275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1" name="Google Shape;61;g1282fc96ee7_0_3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1282fc96ee7_0_3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g1282fc96ee7_0_286"/>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282fc96ee7_0_286"/>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282fc96ee7_0_286"/>
          <p:cNvSpPr txBox="1"/>
          <p:nvPr>
            <p:ph type="title"/>
          </p:nvPr>
        </p:nvSpPr>
        <p:spPr>
          <a:xfrm>
            <a:off x="679400" y="2561800"/>
            <a:ext cx="10833300" cy="1734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g1282fc96ee7_0_2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g1282fc96ee7_0_291"/>
          <p:cNvSpPr/>
          <p:nvPr/>
        </p:nvSpPr>
        <p:spPr>
          <a:xfrm>
            <a:off x="-167" y="6727600"/>
            <a:ext cx="12192000" cy="1305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3" name="Google Shape;23;g1282fc96ee7_0_291"/>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24" name="Google Shape;24;g1282fc96ee7_0_291"/>
          <p:cNvSpPr txBox="1"/>
          <p:nvPr>
            <p:ph type="title"/>
          </p:nvPr>
        </p:nvSpPr>
        <p:spPr>
          <a:xfrm>
            <a:off x="415600" y="496967"/>
            <a:ext cx="11360700" cy="860100"/>
          </a:xfrm>
          <a:prstGeom prst="rect">
            <a:avLst/>
          </a:prstGeom>
        </p:spPr>
        <p:txBody>
          <a:bodyPr anchorCtr="0" anchor="t" bIns="121900" lIns="121900" spcFirstLastPara="1" rIns="121900" wrap="square" tIns="12190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25" name="Google Shape;25;g1282fc96ee7_0_291"/>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6" name="Google Shape;26;g1282fc96ee7_0_29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g1282fc96ee7_0_297"/>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29" name="Google Shape;29;g1282fc96ee7_0_297"/>
          <p:cNvSpPr txBox="1"/>
          <p:nvPr>
            <p:ph type="title"/>
          </p:nvPr>
        </p:nvSpPr>
        <p:spPr>
          <a:xfrm>
            <a:off x="415600" y="496967"/>
            <a:ext cx="11360700" cy="860100"/>
          </a:xfrm>
          <a:prstGeom prst="rect">
            <a:avLst/>
          </a:prstGeom>
        </p:spPr>
        <p:txBody>
          <a:bodyPr anchorCtr="0" anchor="t" bIns="121900" lIns="121900" spcFirstLastPara="1" rIns="121900" wrap="square" tIns="12190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0" name="Google Shape;30;g1282fc96ee7_0_297"/>
          <p:cNvSpPr txBox="1"/>
          <p:nvPr>
            <p:ph idx="1" type="body"/>
          </p:nvPr>
        </p:nvSpPr>
        <p:spPr>
          <a:xfrm>
            <a:off x="415600" y="1890600"/>
            <a:ext cx="5333100" cy="4201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282fc96ee7_0_297"/>
          <p:cNvSpPr txBox="1"/>
          <p:nvPr>
            <p:ph idx="2" type="body"/>
          </p:nvPr>
        </p:nvSpPr>
        <p:spPr>
          <a:xfrm>
            <a:off x="6443200" y="1890600"/>
            <a:ext cx="5333100" cy="4201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1282fc96ee7_0_2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282fc96ee7_0_303"/>
          <p:cNvSpPr txBox="1"/>
          <p:nvPr>
            <p:ph type="title"/>
          </p:nvPr>
        </p:nvSpPr>
        <p:spPr>
          <a:xfrm>
            <a:off x="415600" y="496967"/>
            <a:ext cx="11360700" cy="860100"/>
          </a:xfrm>
          <a:prstGeom prst="rect">
            <a:avLst/>
          </a:prstGeom>
        </p:spPr>
        <p:txBody>
          <a:bodyPr anchorCtr="0" anchor="t" bIns="121900" lIns="121900" spcFirstLastPara="1" rIns="121900" wrap="square" tIns="12190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5" name="Google Shape;35;g1282fc96ee7_0_3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g1282fc96ee7_0_306"/>
          <p:cNvCxnSpPr/>
          <p:nvPr/>
        </p:nvCxnSpPr>
        <p:spPr>
          <a:xfrm>
            <a:off x="548058" y="1890363"/>
            <a:ext cx="513600" cy="0"/>
          </a:xfrm>
          <a:prstGeom prst="straightConnector1">
            <a:avLst/>
          </a:prstGeom>
          <a:noFill/>
          <a:ln cap="flat" cmpd="sng" w="28575">
            <a:solidFill>
              <a:schemeClr val="dk1"/>
            </a:solidFill>
            <a:prstDash val="solid"/>
            <a:round/>
            <a:headEnd len="sm" w="sm" type="none"/>
            <a:tailEnd len="sm" w="sm" type="none"/>
          </a:ln>
        </p:spPr>
      </p:cxnSp>
      <p:sp>
        <p:nvSpPr>
          <p:cNvPr id="38" name="Google Shape;38;g1282fc96ee7_0_30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9" name="Google Shape;39;g1282fc96ee7_0_306"/>
          <p:cNvSpPr txBox="1"/>
          <p:nvPr>
            <p:ph idx="1" type="body"/>
          </p:nvPr>
        </p:nvSpPr>
        <p:spPr>
          <a:xfrm>
            <a:off x="415600" y="2187133"/>
            <a:ext cx="3744000" cy="3905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0" name="Google Shape;40;g1282fc96ee7_0_3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g1282fc96ee7_0_311"/>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1282fc96ee7_0_311"/>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282fc96ee7_0_311"/>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45" name="Google Shape;45;g1282fc96ee7_0_3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1282fc96ee7_0_316"/>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1282fc96ee7_0_316"/>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g1282fc96ee7_0_316"/>
          <p:cNvSpPr txBox="1"/>
          <p:nvPr>
            <p:ph type="title"/>
          </p:nvPr>
        </p:nvSpPr>
        <p:spPr>
          <a:xfrm>
            <a:off x="354000" y="1446167"/>
            <a:ext cx="5393700" cy="2276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0" name="Google Shape;50;g1282fc96ee7_0_316"/>
          <p:cNvSpPr txBox="1"/>
          <p:nvPr>
            <p:ph idx="1" type="subTitle"/>
          </p:nvPr>
        </p:nvSpPr>
        <p:spPr>
          <a:xfrm>
            <a:off x="354000" y="3793600"/>
            <a:ext cx="5393700" cy="1895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6"/>
              </a:buClr>
              <a:buSzPts val="2800"/>
              <a:buNone/>
              <a:defRPr sz="2800">
                <a:solidFill>
                  <a:schemeClr val="accent6"/>
                </a:solidFill>
              </a:defRPr>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p:txBody>
      </p:sp>
      <p:sp>
        <p:nvSpPr>
          <p:cNvPr id="51" name="Google Shape;51;g1282fc96ee7_0_316"/>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52" name="Google Shape;52;g1282fc96ee7_0_3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1282fc96ee7_0_323"/>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55" name="Google Shape;55;g1282fc96ee7_0_3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g1282fc96ee7_0_275"/>
          <p:cNvSpPr txBox="1"/>
          <p:nvPr>
            <p:ph type="title"/>
          </p:nvPr>
        </p:nvSpPr>
        <p:spPr>
          <a:xfrm>
            <a:off x="415600" y="496967"/>
            <a:ext cx="11360700" cy="8601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9pPr>
          </a:lstStyle>
          <a:p/>
        </p:txBody>
      </p:sp>
      <p:sp>
        <p:nvSpPr>
          <p:cNvPr id="7" name="Google Shape;7;g1282fc96ee7_0_275"/>
          <p:cNvSpPr txBox="1"/>
          <p:nvPr>
            <p:ph idx="1" type="body"/>
          </p:nvPr>
        </p:nvSpPr>
        <p:spPr>
          <a:xfrm>
            <a:off x="415600" y="1890400"/>
            <a:ext cx="11360700" cy="4201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49250" lvl="1" marL="9144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2pPr>
            <a:lvl3pPr indent="-349250" lvl="2" marL="13716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3pPr>
            <a:lvl4pPr indent="-349250" lvl="3" marL="18288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4pPr>
            <a:lvl5pPr indent="-349250" lvl="4" marL="22860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5pPr>
            <a:lvl6pPr indent="-349250" lvl="5" marL="27432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6pPr>
            <a:lvl7pPr indent="-349250" lvl="6" marL="32004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7pPr>
            <a:lvl8pPr indent="-349250" lvl="7" marL="36576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8pPr>
            <a:lvl9pPr indent="-349250" lvl="8" marL="4114800">
              <a:lnSpc>
                <a:spcPct val="115000"/>
              </a:lnSpc>
              <a:spcBef>
                <a:spcPts val="0"/>
              </a:spcBef>
              <a:spcAft>
                <a:spcPts val="0"/>
              </a:spcAft>
              <a:buClr>
                <a:schemeClr val="dk1"/>
              </a:buClr>
              <a:buSzPts val="1900"/>
              <a:buFont typeface="Lato"/>
              <a:buChar char="■"/>
              <a:defRPr sz="1900">
                <a:solidFill>
                  <a:schemeClr val="dk1"/>
                </a:solidFill>
                <a:latin typeface="Lato"/>
                <a:ea typeface="Lato"/>
                <a:cs typeface="Lato"/>
                <a:sym typeface="Lato"/>
              </a:defRPr>
            </a:lvl9pPr>
          </a:lstStyle>
          <a:p/>
        </p:txBody>
      </p:sp>
      <p:sp>
        <p:nvSpPr>
          <p:cNvPr id="8" name="Google Shape;8;g1282fc96ee7_0_27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alpaca.com" TargetMode="External"/><Relationship Id="rId4" Type="http://schemas.openxmlformats.org/officeDocument/2006/relationships/hyperlink" Target="https://www.analyticsvidhya.com/blog/2021/08/granger-causality-in-time-series-explained-using-chicken-and-egg-problem/" TargetMode="External"/><Relationship Id="rId5" Type="http://schemas.openxmlformats.org/officeDocument/2006/relationships/hyperlink" Target="https://www.sciencedirect.com/science/article/pii/S2666285X2100008X" TargetMode="External"/><Relationship Id="rId6" Type="http://schemas.openxmlformats.org/officeDocument/2006/relationships/hyperlink" Target="https://www.kaggle.com/datasets/stefanoleone992/rotten-tomatoes-movies-and-critic-reviews-dataset?select=rotten_tomatoes_movies.csv" TargetMode="External"/><Relationship Id="rId7" Type="http://schemas.openxmlformats.org/officeDocument/2006/relationships/hyperlink" Target="https://www.researchgate.net/publication/282049046_The_Effects_of_Twitter_Sentiment_on_Stock_Price_Retur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840800" y="999475"/>
            <a:ext cx="10524000" cy="247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NLPs: Movie Reviews &amp; Stock Prices</a:t>
            </a:r>
            <a:endParaRPr/>
          </a:p>
        </p:txBody>
      </p:sp>
      <p:sp>
        <p:nvSpPr>
          <p:cNvPr id="69" name="Google Shape;69;p1"/>
          <p:cNvSpPr txBox="1"/>
          <p:nvPr>
            <p:ph idx="1" type="subTitle"/>
          </p:nvPr>
        </p:nvSpPr>
        <p:spPr>
          <a:xfrm>
            <a:off x="840800" y="4304500"/>
            <a:ext cx="10524000" cy="1698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Tyler Gehbauer, Gurpratap Singh, Nelson Lubinda, Nitish Arora, Demi</a:t>
            </a:r>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2983b954a0_0_30"/>
          <p:cNvSpPr txBox="1"/>
          <p:nvPr>
            <p:ph type="title"/>
          </p:nvPr>
        </p:nvSpPr>
        <p:spPr>
          <a:xfrm>
            <a:off x="321850" y="-8"/>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Flair v Daily Return (Disney)</a:t>
            </a:r>
            <a:endParaRPr/>
          </a:p>
        </p:txBody>
      </p:sp>
      <p:sp>
        <p:nvSpPr>
          <p:cNvPr id="126" name="Google Shape;126;g12983b954a0_0_30"/>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27" name="Google Shape;127;g12983b954a0_0_30"/>
          <p:cNvPicPr preferRelativeResize="0"/>
          <p:nvPr/>
        </p:nvPicPr>
        <p:blipFill>
          <a:blip r:embed="rId3">
            <a:alphaModFix/>
          </a:blip>
          <a:stretch>
            <a:fillRect/>
          </a:stretch>
        </p:blipFill>
        <p:spPr>
          <a:xfrm>
            <a:off x="0" y="918253"/>
            <a:ext cx="12192000" cy="5798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2983b954a0_0_1"/>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Daily Return (Netflix)</a:t>
            </a:r>
            <a:endParaRPr/>
          </a:p>
        </p:txBody>
      </p:sp>
      <p:sp>
        <p:nvSpPr>
          <p:cNvPr id="133" name="Google Shape;133;g12983b954a0_0_1"/>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34" name="Google Shape;134;g12983b954a0_0_1"/>
          <p:cNvPicPr preferRelativeResize="0"/>
          <p:nvPr/>
        </p:nvPicPr>
        <p:blipFill>
          <a:blip r:embed="rId3">
            <a:alphaModFix/>
          </a:blip>
          <a:stretch>
            <a:fillRect/>
          </a:stretch>
        </p:blipFill>
        <p:spPr>
          <a:xfrm>
            <a:off x="2076525" y="1310363"/>
            <a:ext cx="8304251" cy="536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2983b954a0_0_13"/>
          <p:cNvSpPr txBox="1"/>
          <p:nvPr>
            <p:ph type="title"/>
          </p:nvPr>
        </p:nvSpPr>
        <p:spPr>
          <a:xfrm>
            <a:off x="281650" y="242492"/>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Cumulative Return (Netflix)</a:t>
            </a:r>
            <a:endParaRPr/>
          </a:p>
        </p:txBody>
      </p:sp>
      <p:sp>
        <p:nvSpPr>
          <p:cNvPr id="140" name="Google Shape;140;g12983b954a0_0_13"/>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41" name="Google Shape;141;g12983b954a0_0_13"/>
          <p:cNvPicPr preferRelativeResize="0"/>
          <p:nvPr/>
        </p:nvPicPr>
        <p:blipFill>
          <a:blip r:embed="rId3">
            <a:alphaModFix/>
          </a:blip>
          <a:stretch>
            <a:fillRect/>
          </a:stretch>
        </p:blipFill>
        <p:spPr>
          <a:xfrm>
            <a:off x="2994600" y="1197325"/>
            <a:ext cx="6202800" cy="558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82fc96ee7_0_374"/>
          <p:cNvSpPr txBox="1"/>
          <p:nvPr>
            <p:ph type="title"/>
          </p:nvPr>
        </p:nvSpPr>
        <p:spPr>
          <a:xfrm>
            <a:off x="321825" y="21551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Flair v TextBlob (Netflix)</a:t>
            </a:r>
            <a:endParaRPr/>
          </a:p>
        </p:txBody>
      </p:sp>
      <p:sp>
        <p:nvSpPr>
          <p:cNvPr id="147" name="Google Shape;147;g1282fc96ee7_0_374"/>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48" name="Google Shape;148;g1282fc96ee7_0_374"/>
          <p:cNvPicPr preferRelativeResize="0"/>
          <p:nvPr/>
        </p:nvPicPr>
        <p:blipFill>
          <a:blip r:embed="rId3">
            <a:alphaModFix/>
          </a:blip>
          <a:stretch>
            <a:fillRect/>
          </a:stretch>
        </p:blipFill>
        <p:spPr>
          <a:xfrm>
            <a:off x="2124463" y="1075625"/>
            <a:ext cx="7942975" cy="5692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983b954a0_0_6"/>
          <p:cNvSpPr txBox="1"/>
          <p:nvPr>
            <p:ph type="title"/>
          </p:nvPr>
        </p:nvSpPr>
        <p:spPr>
          <a:xfrm>
            <a:off x="308450" y="-8"/>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Flair V Daily Return (Netflix)</a:t>
            </a:r>
            <a:endParaRPr/>
          </a:p>
        </p:txBody>
      </p:sp>
      <p:sp>
        <p:nvSpPr>
          <p:cNvPr id="154" name="Google Shape;154;g12983b954a0_0_6"/>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55" name="Google Shape;155;g12983b954a0_0_6"/>
          <p:cNvPicPr preferRelativeResize="0"/>
          <p:nvPr/>
        </p:nvPicPr>
        <p:blipFill>
          <a:blip r:embed="rId3">
            <a:alphaModFix/>
          </a:blip>
          <a:stretch>
            <a:fillRect/>
          </a:stretch>
        </p:blipFill>
        <p:spPr>
          <a:xfrm>
            <a:off x="0" y="875105"/>
            <a:ext cx="12192000" cy="59828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282fc96ee7_0_359"/>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Daily Return (Universal)</a:t>
            </a:r>
            <a:endParaRPr/>
          </a:p>
        </p:txBody>
      </p:sp>
      <p:sp>
        <p:nvSpPr>
          <p:cNvPr id="161" name="Google Shape;161;g1282fc96ee7_0_359"/>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62" name="Google Shape;162;g1282fc96ee7_0_359"/>
          <p:cNvPicPr preferRelativeResize="0"/>
          <p:nvPr/>
        </p:nvPicPr>
        <p:blipFill>
          <a:blip r:embed="rId3">
            <a:alphaModFix/>
          </a:blip>
          <a:stretch>
            <a:fillRect/>
          </a:stretch>
        </p:blipFill>
        <p:spPr>
          <a:xfrm>
            <a:off x="1139150" y="1357075"/>
            <a:ext cx="9913605" cy="473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2983b954a0_0_42"/>
          <p:cNvSpPr txBox="1"/>
          <p:nvPr>
            <p:ph type="title"/>
          </p:nvPr>
        </p:nvSpPr>
        <p:spPr>
          <a:xfrm>
            <a:off x="415600" y="17811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Cumulative Return (Universal)</a:t>
            </a:r>
            <a:endParaRPr/>
          </a:p>
        </p:txBody>
      </p:sp>
      <p:sp>
        <p:nvSpPr>
          <p:cNvPr id="168" name="Google Shape;168;g12983b954a0_0_42"/>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69" name="Google Shape;169;g12983b954a0_0_42"/>
          <p:cNvPicPr preferRelativeResize="0"/>
          <p:nvPr/>
        </p:nvPicPr>
        <p:blipFill>
          <a:blip r:embed="rId3">
            <a:alphaModFix/>
          </a:blip>
          <a:stretch>
            <a:fillRect/>
          </a:stretch>
        </p:blipFill>
        <p:spPr>
          <a:xfrm>
            <a:off x="1809750" y="1038213"/>
            <a:ext cx="8572500" cy="581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2983b954a0_0_52"/>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Flair v Daily Return (Universal)</a:t>
            </a:r>
            <a:endParaRPr/>
          </a:p>
        </p:txBody>
      </p:sp>
      <p:sp>
        <p:nvSpPr>
          <p:cNvPr id="175" name="Google Shape;175;g12983b954a0_0_52"/>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76" name="Google Shape;176;g12983b954a0_0_52"/>
          <p:cNvPicPr preferRelativeResize="0"/>
          <p:nvPr/>
        </p:nvPicPr>
        <p:blipFill>
          <a:blip r:embed="rId3">
            <a:alphaModFix/>
          </a:blip>
          <a:stretch>
            <a:fillRect/>
          </a:stretch>
        </p:blipFill>
        <p:spPr>
          <a:xfrm>
            <a:off x="1049425" y="1601100"/>
            <a:ext cx="10093151" cy="477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282fc96ee7_0_379"/>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Analysis</a:t>
            </a:r>
            <a:endParaRPr/>
          </a:p>
        </p:txBody>
      </p:sp>
      <p:sp>
        <p:nvSpPr>
          <p:cNvPr id="182" name="Google Shape;182;g1282fc96ee7_0_379"/>
          <p:cNvSpPr txBox="1"/>
          <p:nvPr>
            <p:ph idx="1" type="body"/>
          </p:nvPr>
        </p:nvSpPr>
        <p:spPr>
          <a:xfrm>
            <a:off x="415600" y="1595725"/>
            <a:ext cx="5384100" cy="4887300"/>
          </a:xfrm>
          <a:prstGeom prst="rect">
            <a:avLst/>
          </a:prstGeom>
        </p:spPr>
        <p:txBody>
          <a:bodyPr anchorCtr="0" anchor="t" bIns="121900" lIns="121900" spcFirstLastPara="1" rIns="121900" wrap="square" tIns="121900">
            <a:normAutofit/>
          </a:bodyPr>
          <a:lstStyle/>
          <a:p>
            <a:pPr indent="-355600" lvl="0" marL="457200" rtl="0" algn="l">
              <a:spcBef>
                <a:spcPts val="0"/>
              </a:spcBef>
              <a:spcAft>
                <a:spcPts val="0"/>
              </a:spcAft>
              <a:buSzPts val="2000"/>
              <a:buChar char="●"/>
            </a:pPr>
            <a:r>
              <a:rPr lang="en-US" sz="2000"/>
              <a:t>By Using the Granger Causality method, we determined a 2D array with 2 columns as the main argument.</a:t>
            </a:r>
            <a:endParaRPr sz="2000"/>
          </a:p>
          <a:p>
            <a:pPr indent="-355600" lvl="0" marL="457200" rtl="0" algn="l">
              <a:spcBef>
                <a:spcPts val="0"/>
              </a:spcBef>
              <a:spcAft>
                <a:spcPts val="0"/>
              </a:spcAft>
              <a:buSzPts val="2000"/>
              <a:buChar char="●"/>
            </a:pPr>
            <a:r>
              <a:rPr lang="en-US" sz="2000"/>
              <a:t>We were able to get a P-Value and </a:t>
            </a:r>
            <a:r>
              <a:rPr lang="en-US" sz="2000"/>
              <a:t>depending</a:t>
            </a:r>
            <a:r>
              <a:rPr lang="en-US" sz="2000"/>
              <a:t> if it was above or below a certain </a:t>
            </a:r>
            <a:r>
              <a:rPr lang="en-US" sz="2000"/>
              <a:t>threshold</a:t>
            </a:r>
            <a:r>
              <a:rPr lang="en-US" sz="2000"/>
              <a:t>, we can  prove if our </a:t>
            </a:r>
            <a:r>
              <a:rPr lang="en-US" sz="2000"/>
              <a:t>hypothesis</a:t>
            </a:r>
            <a:r>
              <a:rPr lang="en-US" sz="2000"/>
              <a:t> of critic </a:t>
            </a:r>
            <a:r>
              <a:rPr lang="en-US" sz="2000"/>
              <a:t>consensus</a:t>
            </a:r>
            <a:r>
              <a:rPr lang="en-US" sz="2000"/>
              <a:t> impacting stock price value is </a:t>
            </a:r>
            <a:r>
              <a:rPr lang="en-US" sz="2000"/>
              <a:t>correct</a:t>
            </a:r>
            <a:r>
              <a:rPr lang="en-US" sz="2000"/>
              <a:t> </a:t>
            </a:r>
            <a:endParaRPr sz="2000"/>
          </a:p>
          <a:p>
            <a:pPr indent="-355600" lvl="0" marL="457200" rtl="0" algn="l">
              <a:spcBef>
                <a:spcPts val="0"/>
              </a:spcBef>
              <a:spcAft>
                <a:spcPts val="0"/>
              </a:spcAft>
              <a:buSzPts val="2000"/>
              <a:buChar char="●"/>
            </a:pPr>
            <a:r>
              <a:rPr lang="en-US" sz="2000"/>
              <a:t>Therefore, the P value was above .05, which overall states critic consensus does NOT affect stock price</a:t>
            </a:r>
            <a:endParaRPr sz="2000"/>
          </a:p>
        </p:txBody>
      </p:sp>
      <p:pic>
        <p:nvPicPr>
          <p:cNvPr id="183" name="Google Shape;183;g1282fc96ee7_0_379"/>
          <p:cNvPicPr preferRelativeResize="0"/>
          <p:nvPr/>
        </p:nvPicPr>
        <p:blipFill>
          <a:blip r:embed="rId3">
            <a:alphaModFix/>
          </a:blip>
          <a:stretch>
            <a:fillRect/>
          </a:stretch>
        </p:blipFill>
        <p:spPr>
          <a:xfrm>
            <a:off x="6126275" y="1903792"/>
            <a:ext cx="5248275" cy="2667000"/>
          </a:xfrm>
          <a:prstGeom prst="rect">
            <a:avLst/>
          </a:prstGeom>
          <a:noFill/>
          <a:ln>
            <a:noFill/>
          </a:ln>
        </p:spPr>
      </p:pic>
      <p:sp>
        <p:nvSpPr>
          <p:cNvPr id="184" name="Google Shape;184;g1282fc96ee7_0_379"/>
          <p:cNvSpPr txBox="1"/>
          <p:nvPr/>
        </p:nvSpPr>
        <p:spPr>
          <a:xfrm>
            <a:off x="6332713" y="4570800"/>
            <a:ext cx="483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Lato"/>
                <a:ea typeface="Lato"/>
                <a:cs typeface="Lato"/>
                <a:sym typeface="Lato"/>
              </a:rPr>
              <a:t>Example: Universal</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282fc96ee7_0_384"/>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Conclusion and Next Steps</a:t>
            </a:r>
            <a:endParaRPr/>
          </a:p>
          <a:p>
            <a:pPr indent="0" lvl="0" marL="0" rtl="0" algn="l">
              <a:spcBef>
                <a:spcPts val="0"/>
              </a:spcBef>
              <a:spcAft>
                <a:spcPts val="0"/>
              </a:spcAft>
              <a:buNone/>
            </a:pPr>
            <a:r>
              <a:t/>
            </a:r>
            <a:endParaRPr/>
          </a:p>
        </p:txBody>
      </p:sp>
      <p:sp>
        <p:nvSpPr>
          <p:cNvPr id="190" name="Google Shape;190;g1282fc96ee7_0_384"/>
          <p:cNvSpPr txBox="1"/>
          <p:nvPr>
            <p:ph idx="1" type="body"/>
          </p:nvPr>
        </p:nvSpPr>
        <p:spPr>
          <a:xfrm>
            <a:off x="415600" y="1632775"/>
            <a:ext cx="5236800" cy="4458900"/>
          </a:xfrm>
          <a:prstGeom prst="rect">
            <a:avLst/>
          </a:prstGeom>
        </p:spPr>
        <p:txBody>
          <a:bodyPr anchorCtr="0" anchor="t" bIns="121900" lIns="121900" spcFirstLastPara="1" rIns="121900" wrap="square" tIns="121900">
            <a:normAutofit fontScale="85000" lnSpcReduction="20000"/>
          </a:bodyPr>
          <a:lstStyle/>
          <a:p>
            <a:pPr indent="-358140" lvl="0" marL="457200" rtl="0" algn="l">
              <a:spcBef>
                <a:spcPts val="0"/>
              </a:spcBef>
              <a:spcAft>
                <a:spcPts val="0"/>
              </a:spcAft>
              <a:buSzPct val="100000"/>
              <a:buChar char="●"/>
            </a:pPr>
            <a:r>
              <a:rPr lang="en-US"/>
              <a:t>As stated before, critic </a:t>
            </a:r>
            <a:r>
              <a:rPr lang="en-US"/>
              <a:t>consensus</a:t>
            </a:r>
            <a:r>
              <a:rPr lang="en-US"/>
              <a:t> overall does not impact stock price as much as we thought it would for each of the 3 major companies</a:t>
            </a:r>
            <a:endParaRPr/>
          </a:p>
          <a:p>
            <a:pPr indent="-358140" lvl="0" marL="457200" rtl="0" algn="l">
              <a:spcBef>
                <a:spcPts val="0"/>
              </a:spcBef>
              <a:spcAft>
                <a:spcPts val="0"/>
              </a:spcAft>
              <a:buSzPct val="100000"/>
              <a:buChar char="●"/>
            </a:pPr>
            <a:r>
              <a:rPr lang="en-US"/>
              <a:t>After compiling all this </a:t>
            </a:r>
            <a:r>
              <a:rPr lang="en-US"/>
              <a:t>data</a:t>
            </a:r>
            <a:r>
              <a:rPr lang="en-US"/>
              <a:t>, we would have liked to also see how audience consensus also affects stock price value as well.</a:t>
            </a:r>
            <a:endParaRPr/>
          </a:p>
          <a:p>
            <a:pPr indent="-358140" lvl="0" marL="457200" rtl="0" algn="l">
              <a:spcBef>
                <a:spcPts val="0"/>
              </a:spcBef>
              <a:spcAft>
                <a:spcPts val="0"/>
              </a:spcAft>
              <a:buSzPct val="100000"/>
              <a:buChar char="●"/>
            </a:pPr>
            <a:r>
              <a:rPr lang="en-US"/>
              <a:t>We also wanted to look at more companies and use sentiment as one of the features along with Genre, Director, Synopsis and tickets sold to find the correlation using neural networks and PCA.</a:t>
            </a:r>
            <a:endParaRPr/>
          </a:p>
        </p:txBody>
      </p:sp>
      <p:pic>
        <p:nvPicPr>
          <p:cNvPr id="191" name="Google Shape;191;g1282fc96ee7_0_384"/>
          <p:cNvPicPr preferRelativeResize="0"/>
          <p:nvPr/>
        </p:nvPicPr>
        <p:blipFill>
          <a:blip r:embed="rId3">
            <a:alphaModFix/>
          </a:blip>
          <a:stretch>
            <a:fillRect/>
          </a:stretch>
        </p:blipFill>
        <p:spPr>
          <a:xfrm>
            <a:off x="5541500" y="1632779"/>
            <a:ext cx="6234802" cy="4716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282fc96ee7_0_334"/>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Introduction</a:t>
            </a:r>
            <a:endParaRPr/>
          </a:p>
        </p:txBody>
      </p:sp>
      <p:sp>
        <p:nvSpPr>
          <p:cNvPr id="75" name="Google Shape;75;g1282fc96ee7_0_334"/>
          <p:cNvSpPr txBox="1"/>
          <p:nvPr>
            <p:ph idx="1" type="body"/>
          </p:nvPr>
        </p:nvSpPr>
        <p:spPr>
          <a:xfrm>
            <a:off x="415600" y="1662700"/>
            <a:ext cx="11360700" cy="4201200"/>
          </a:xfrm>
          <a:prstGeom prst="rect">
            <a:avLst/>
          </a:prstGeom>
        </p:spPr>
        <p:txBody>
          <a:bodyPr anchorCtr="0" anchor="t" bIns="121900" lIns="121900" spcFirstLastPara="1" rIns="121900" wrap="square" tIns="121900">
            <a:normAutofit/>
          </a:bodyPr>
          <a:lstStyle/>
          <a:p>
            <a:pPr indent="-381000" lvl="0" marL="457200" rtl="0" algn="l">
              <a:spcBef>
                <a:spcPts val="0"/>
              </a:spcBef>
              <a:spcAft>
                <a:spcPts val="0"/>
              </a:spcAft>
              <a:buSzPts val="2400"/>
              <a:buChar char="●"/>
            </a:pPr>
            <a:r>
              <a:rPr b="1" lang="en-US" u="sng"/>
              <a:t>All of us in this group love movies</a:t>
            </a:r>
            <a:endParaRPr/>
          </a:p>
          <a:p>
            <a:pPr indent="-381000" lvl="0" marL="457200" rtl="0" algn="l">
              <a:spcBef>
                <a:spcPts val="0"/>
              </a:spcBef>
              <a:spcAft>
                <a:spcPts val="0"/>
              </a:spcAft>
              <a:buSzPts val="2400"/>
              <a:buChar char="●"/>
            </a:pPr>
            <a:r>
              <a:rPr lang="en-US"/>
              <a:t>Instead of analyzing movies, we wanted to analyze the statistics and data behind it.</a:t>
            </a:r>
            <a:endParaRPr/>
          </a:p>
          <a:p>
            <a:pPr indent="-381000" lvl="0" marL="457200" rtl="0" algn="l">
              <a:spcBef>
                <a:spcPts val="0"/>
              </a:spcBef>
              <a:spcAft>
                <a:spcPts val="0"/>
              </a:spcAft>
              <a:buSzPts val="2400"/>
              <a:buChar char="●"/>
            </a:pPr>
            <a:r>
              <a:rPr lang="en-US"/>
              <a:t>Specifically, how critic consensus effects movie performance and how that can tie into stock price.</a:t>
            </a:r>
            <a:endParaRPr/>
          </a:p>
        </p:txBody>
      </p:sp>
      <p:pic>
        <p:nvPicPr>
          <p:cNvPr id="76" name="Google Shape;76;g1282fc96ee7_0_334"/>
          <p:cNvPicPr preferRelativeResize="0"/>
          <p:nvPr/>
        </p:nvPicPr>
        <p:blipFill>
          <a:blip r:embed="rId3">
            <a:alphaModFix/>
          </a:blip>
          <a:stretch>
            <a:fillRect/>
          </a:stretch>
        </p:blipFill>
        <p:spPr>
          <a:xfrm>
            <a:off x="4044575" y="3865575"/>
            <a:ext cx="4102850" cy="2724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9ea8b4586_0_0"/>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References</a:t>
            </a:r>
            <a:endParaRPr/>
          </a:p>
        </p:txBody>
      </p:sp>
      <p:sp>
        <p:nvSpPr>
          <p:cNvPr id="197" name="Google Shape;197;g129ea8b4586_0_0"/>
          <p:cNvSpPr txBox="1"/>
          <p:nvPr>
            <p:ph idx="1" type="body"/>
          </p:nvPr>
        </p:nvSpPr>
        <p:spPr>
          <a:xfrm>
            <a:off x="415600" y="1537825"/>
            <a:ext cx="11360700" cy="5196000"/>
          </a:xfrm>
          <a:prstGeom prst="rect">
            <a:avLst/>
          </a:prstGeom>
        </p:spPr>
        <p:txBody>
          <a:bodyPr anchorCtr="0" anchor="t" bIns="121900" lIns="121900" spcFirstLastPara="1" rIns="121900" wrap="square" tIns="121900">
            <a:noAutofit/>
          </a:bodyPr>
          <a:lstStyle/>
          <a:p>
            <a:pPr indent="-321541" lvl="0" marL="457200" rtl="0" algn="l">
              <a:lnSpc>
                <a:spcPct val="100000"/>
              </a:lnSpc>
              <a:spcBef>
                <a:spcPts val="0"/>
              </a:spcBef>
              <a:spcAft>
                <a:spcPts val="0"/>
              </a:spcAft>
              <a:buSzPts val="1464"/>
              <a:buChar char="●"/>
            </a:pPr>
            <a:r>
              <a:rPr lang="en-US" sz="1463">
                <a:uFill>
                  <a:noFill/>
                </a:uFill>
                <a:hlinkClick r:id="rId3"/>
              </a:rPr>
              <a:t>www.alpaca.com</a:t>
            </a:r>
            <a:br>
              <a:rPr lang="en-US" sz="1463"/>
            </a:br>
            <a:endParaRPr sz="1463"/>
          </a:p>
          <a:p>
            <a:pPr indent="-321541" lvl="0" marL="457200" rtl="0" algn="l">
              <a:lnSpc>
                <a:spcPct val="100000"/>
              </a:lnSpc>
              <a:spcBef>
                <a:spcPts val="0"/>
              </a:spcBef>
              <a:spcAft>
                <a:spcPts val="0"/>
              </a:spcAft>
              <a:buSzPts val="1464"/>
              <a:buChar char="●"/>
            </a:pPr>
            <a:r>
              <a:rPr lang="en-US" sz="1463">
                <a:uFill>
                  <a:noFill/>
                </a:uFill>
                <a:hlinkClick r:id="rId4"/>
              </a:rPr>
              <a:t>https://www.analyticsvidhya.com/blog/2021/08/granger-causality-in-time-series-explained-using-chicken-and-egg-problem/</a:t>
            </a:r>
            <a:br>
              <a:rPr lang="en-US" sz="1463"/>
            </a:br>
            <a:endParaRPr sz="1463"/>
          </a:p>
          <a:p>
            <a:pPr indent="-321541" lvl="0" marL="457200" rtl="0" algn="l">
              <a:lnSpc>
                <a:spcPct val="100000"/>
              </a:lnSpc>
              <a:spcBef>
                <a:spcPts val="0"/>
              </a:spcBef>
              <a:spcAft>
                <a:spcPts val="0"/>
              </a:spcAft>
              <a:buSzPts val="1464"/>
              <a:buChar char="●"/>
            </a:pPr>
            <a:r>
              <a:rPr lang="en-US" sz="1463">
                <a:uFill>
                  <a:noFill/>
                </a:uFill>
                <a:hlinkClick r:id="rId5"/>
              </a:rPr>
              <a:t>https://www.sciencedirect.com/science/article/pii/S2666285X2100008X</a:t>
            </a:r>
            <a:br>
              <a:rPr lang="en-US" sz="1463"/>
            </a:br>
            <a:endParaRPr sz="1463"/>
          </a:p>
          <a:p>
            <a:pPr indent="-321541" lvl="0" marL="457200" rtl="0" algn="l">
              <a:lnSpc>
                <a:spcPct val="100000"/>
              </a:lnSpc>
              <a:spcBef>
                <a:spcPts val="0"/>
              </a:spcBef>
              <a:spcAft>
                <a:spcPts val="0"/>
              </a:spcAft>
              <a:buSzPts val="1464"/>
              <a:buChar char="●"/>
            </a:pPr>
            <a:r>
              <a:rPr lang="en-US" sz="1463">
                <a:uFill>
                  <a:noFill/>
                </a:uFill>
                <a:hlinkClick r:id="rId6"/>
              </a:rPr>
              <a:t>https://www.kaggle.com/datasets/stefanoleone992/rotten-tomatoes-movies-and-critic-reviews-dataset?select=rotten_tomatoes_movies.csv</a:t>
            </a:r>
            <a:br>
              <a:rPr lang="en-US" sz="1463" u="sng"/>
            </a:br>
            <a:endParaRPr sz="1463" u="sng"/>
          </a:p>
          <a:p>
            <a:pPr indent="-321541" lvl="0" marL="457200" rtl="0" algn="l">
              <a:lnSpc>
                <a:spcPct val="100000"/>
              </a:lnSpc>
              <a:spcBef>
                <a:spcPts val="0"/>
              </a:spcBef>
              <a:spcAft>
                <a:spcPts val="0"/>
              </a:spcAft>
              <a:buSzPts val="1464"/>
              <a:buChar char="●"/>
            </a:pPr>
            <a:r>
              <a:rPr lang="en-US" sz="1463">
                <a:uFill>
                  <a:noFill/>
                </a:uFill>
                <a:hlinkClick r:id="rId7"/>
              </a:rPr>
              <a:t>https://www.researchgate.net/publication/282049046_The_Effects_of_Twitter_Sentiment_on_Stock_Price_Returns</a:t>
            </a:r>
            <a:endParaRPr sz="1463"/>
          </a:p>
          <a:p>
            <a:pPr indent="0" lvl="0" marL="457200" rtl="0" algn="l">
              <a:lnSpc>
                <a:spcPct val="100000"/>
              </a:lnSpc>
              <a:spcBef>
                <a:spcPts val="1600"/>
              </a:spcBef>
              <a:spcAft>
                <a:spcPts val="0"/>
              </a:spcAft>
              <a:buNone/>
            </a:pPr>
            <a:r>
              <a:t/>
            </a:r>
            <a:endParaRPr sz="1463"/>
          </a:p>
          <a:p>
            <a:pPr indent="-321541" lvl="0" marL="457200" rtl="0" algn="l">
              <a:lnSpc>
                <a:spcPct val="100000"/>
              </a:lnSpc>
              <a:spcBef>
                <a:spcPts val="1600"/>
              </a:spcBef>
              <a:spcAft>
                <a:spcPts val="0"/>
              </a:spcAft>
              <a:buSzPts val="1464"/>
              <a:buChar char="●"/>
            </a:pPr>
            <a:r>
              <a:rPr lang="en-US" sz="1463"/>
              <a:t>https://www.analyticsvidhya.com/blog/2021/08/granger-causality-in-time-series-explained-using-chicken-and-egg-problem/</a:t>
            </a:r>
            <a:endParaRPr sz="1463"/>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282fc96ee7_0_339"/>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Project Summary and Goals</a:t>
            </a:r>
            <a:endParaRPr/>
          </a:p>
        </p:txBody>
      </p:sp>
      <p:sp>
        <p:nvSpPr>
          <p:cNvPr id="82" name="Google Shape;82;g1282fc96ee7_0_339"/>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381000" lvl="0" marL="457200" rtl="0" algn="l">
              <a:spcBef>
                <a:spcPts val="0"/>
              </a:spcBef>
              <a:spcAft>
                <a:spcPts val="0"/>
              </a:spcAft>
              <a:buSzPts val="2400"/>
              <a:buChar char="●"/>
            </a:pPr>
            <a:r>
              <a:rPr lang="en-US"/>
              <a:t>For our project, we decided to look at box office data and critic </a:t>
            </a:r>
            <a:r>
              <a:rPr lang="en-US"/>
              <a:t>consensus for 3 major motion picture companies: Netflix, Disney, Universal (Comcast)</a:t>
            </a:r>
            <a:endParaRPr/>
          </a:p>
          <a:p>
            <a:pPr indent="-381000" lvl="0" marL="457200" rtl="0" algn="l">
              <a:spcBef>
                <a:spcPts val="0"/>
              </a:spcBef>
              <a:spcAft>
                <a:spcPts val="0"/>
              </a:spcAft>
              <a:buSzPts val="2400"/>
              <a:buChar char="●"/>
            </a:pPr>
            <a:r>
              <a:rPr lang="en-US"/>
              <a:t>With all this data, we then used NLP (Natural Language Processing)  and machine learning to predict future trends in stock prices for each of these companies</a:t>
            </a:r>
            <a:endParaRPr/>
          </a:p>
          <a:p>
            <a:pPr indent="-381000" lvl="0" marL="457200" rtl="0" algn="l">
              <a:spcBef>
                <a:spcPts val="0"/>
              </a:spcBef>
              <a:spcAft>
                <a:spcPts val="0"/>
              </a:spcAft>
              <a:buSzPts val="2400"/>
              <a:buChar char="●"/>
            </a:pPr>
            <a:r>
              <a:rPr lang="en-US"/>
              <a:t>We believe by doing so, we can establish a framework for </a:t>
            </a:r>
            <a:r>
              <a:rPr lang="en-US"/>
              <a:t>future</a:t>
            </a:r>
            <a:r>
              <a:rPr lang="en-US"/>
              <a:t> financial tech </a:t>
            </a:r>
            <a:r>
              <a:rPr lang="en-US"/>
              <a:t>enthusiasts who are interested in building their own fintech model.</a:t>
            </a: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282fc96ee7_0_344"/>
          <p:cNvSpPr txBox="1"/>
          <p:nvPr>
            <p:ph type="title"/>
          </p:nvPr>
        </p:nvSpPr>
        <p:spPr>
          <a:xfrm>
            <a:off x="415600" y="537142"/>
            <a:ext cx="11360700" cy="860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Techniques and Libraries</a:t>
            </a:r>
            <a:endParaRPr/>
          </a:p>
          <a:p>
            <a:pPr indent="0" lvl="0" marL="0" rtl="0" algn="l">
              <a:spcBef>
                <a:spcPts val="0"/>
              </a:spcBef>
              <a:spcAft>
                <a:spcPts val="0"/>
              </a:spcAft>
              <a:buNone/>
            </a:pPr>
            <a:r>
              <a:t/>
            </a:r>
            <a:endParaRPr/>
          </a:p>
        </p:txBody>
      </p:sp>
      <p:sp>
        <p:nvSpPr>
          <p:cNvPr id="88" name="Google Shape;88;g1282fc96ee7_0_344"/>
          <p:cNvSpPr txBox="1"/>
          <p:nvPr>
            <p:ph idx="1" type="body"/>
          </p:nvPr>
        </p:nvSpPr>
        <p:spPr>
          <a:xfrm>
            <a:off x="415600" y="1714475"/>
            <a:ext cx="5973600" cy="42012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lang="en-US"/>
              <a:t>We decided to use </a:t>
            </a:r>
            <a:r>
              <a:rPr lang="en-US"/>
              <a:t>multiple</a:t>
            </a:r>
            <a:r>
              <a:rPr lang="en-US"/>
              <a:t> </a:t>
            </a:r>
            <a:r>
              <a:rPr lang="en-US"/>
              <a:t>libraries</a:t>
            </a:r>
            <a:r>
              <a:rPr lang="en-US"/>
              <a:t> that have not been covered in our course yet:</a:t>
            </a:r>
            <a:endParaRPr/>
          </a:p>
          <a:p>
            <a:pPr indent="-381000" lvl="0" marL="457200" rtl="0" algn="l">
              <a:spcBef>
                <a:spcPts val="1600"/>
              </a:spcBef>
              <a:spcAft>
                <a:spcPts val="0"/>
              </a:spcAft>
              <a:buSzPts val="2400"/>
              <a:buChar char="●"/>
            </a:pPr>
            <a:r>
              <a:rPr lang="en-US"/>
              <a:t>Granger </a:t>
            </a:r>
            <a:r>
              <a:rPr lang="en-US"/>
              <a:t>Causality</a:t>
            </a:r>
            <a:r>
              <a:rPr lang="en-US"/>
              <a:t> Test </a:t>
            </a:r>
            <a:endParaRPr/>
          </a:p>
          <a:p>
            <a:pPr indent="-381000" lvl="0" marL="457200" rtl="0" algn="l">
              <a:spcBef>
                <a:spcPts val="0"/>
              </a:spcBef>
              <a:spcAft>
                <a:spcPts val="0"/>
              </a:spcAft>
              <a:buSzPts val="2400"/>
              <a:buChar char="●"/>
            </a:pPr>
            <a:r>
              <a:rPr lang="en-US"/>
              <a:t>Flair</a:t>
            </a:r>
            <a:endParaRPr/>
          </a:p>
          <a:p>
            <a:pPr indent="-381000" lvl="0" marL="457200" rtl="0" algn="l">
              <a:spcBef>
                <a:spcPts val="0"/>
              </a:spcBef>
              <a:spcAft>
                <a:spcPts val="0"/>
              </a:spcAft>
              <a:buSzPts val="2400"/>
              <a:buChar char="●"/>
            </a:pPr>
            <a:r>
              <a:rPr lang="en-US"/>
              <a:t>VADER</a:t>
            </a:r>
            <a:endParaRPr/>
          </a:p>
          <a:p>
            <a:pPr indent="-381000" lvl="0" marL="457200" rtl="0" algn="l">
              <a:spcBef>
                <a:spcPts val="0"/>
              </a:spcBef>
              <a:spcAft>
                <a:spcPts val="0"/>
              </a:spcAft>
              <a:buSzPts val="2400"/>
              <a:buChar char="●"/>
            </a:pPr>
            <a:r>
              <a:rPr lang="en-US"/>
              <a:t>CIRCLIFY</a:t>
            </a:r>
            <a:endParaRPr/>
          </a:p>
          <a:p>
            <a:pPr indent="-381000" lvl="0" marL="457200" rtl="0" algn="l">
              <a:spcBef>
                <a:spcPts val="0"/>
              </a:spcBef>
              <a:spcAft>
                <a:spcPts val="0"/>
              </a:spcAft>
              <a:buSzPts val="2400"/>
              <a:buChar char="●"/>
            </a:pPr>
            <a:r>
              <a:rPr lang="en-US"/>
              <a:t>Text2Blob (</a:t>
            </a:r>
            <a:r>
              <a:rPr lang="en-US"/>
              <a:t>specifically to</a:t>
            </a:r>
            <a:r>
              <a:rPr lang="en-US"/>
              <a:t> return polarity and subjectivity)</a:t>
            </a:r>
            <a:endParaRPr/>
          </a:p>
          <a:p>
            <a:pPr indent="0" lvl="0" marL="0" rtl="0" algn="l">
              <a:spcBef>
                <a:spcPts val="1600"/>
              </a:spcBef>
              <a:spcAft>
                <a:spcPts val="1600"/>
              </a:spcAft>
              <a:buNone/>
            </a:pPr>
            <a:r>
              <a:t/>
            </a:r>
            <a:endParaRPr/>
          </a:p>
        </p:txBody>
      </p:sp>
      <p:pic>
        <p:nvPicPr>
          <p:cNvPr id="89" name="Google Shape;89;g1282fc96ee7_0_344"/>
          <p:cNvPicPr preferRelativeResize="0"/>
          <p:nvPr/>
        </p:nvPicPr>
        <p:blipFill>
          <a:blip r:embed="rId3">
            <a:alphaModFix/>
          </a:blip>
          <a:stretch>
            <a:fillRect/>
          </a:stretch>
        </p:blipFill>
        <p:spPr>
          <a:xfrm>
            <a:off x="6126375" y="2243954"/>
            <a:ext cx="5498001" cy="31422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282fc96ee7_0_349"/>
          <p:cNvSpPr txBox="1"/>
          <p:nvPr>
            <p:ph type="title"/>
          </p:nvPr>
        </p:nvSpPr>
        <p:spPr>
          <a:xfrm>
            <a:off x="415650" y="2998942"/>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2983b954a0_0_62"/>
          <p:cNvSpPr txBox="1"/>
          <p:nvPr>
            <p:ph type="title"/>
          </p:nvPr>
        </p:nvSpPr>
        <p:spPr>
          <a:xfrm>
            <a:off x="576325" y="309551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282fc96ee7_0_354"/>
          <p:cNvSpPr txBox="1"/>
          <p:nvPr>
            <p:ph type="title"/>
          </p:nvPr>
        </p:nvSpPr>
        <p:spPr>
          <a:xfrm>
            <a:off x="415600" y="49696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Daily Return (Disney)</a:t>
            </a:r>
            <a:endParaRPr/>
          </a:p>
        </p:txBody>
      </p:sp>
      <p:sp>
        <p:nvSpPr>
          <p:cNvPr id="105" name="Google Shape;105;g1282fc96ee7_0_354"/>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06" name="Google Shape;106;g1282fc96ee7_0_354"/>
          <p:cNvPicPr preferRelativeResize="0"/>
          <p:nvPr/>
        </p:nvPicPr>
        <p:blipFill>
          <a:blip r:embed="rId3">
            <a:alphaModFix/>
          </a:blip>
          <a:stretch>
            <a:fillRect/>
          </a:stretch>
        </p:blipFill>
        <p:spPr>
          <a:xfrm>
            <a:off x="1731900" y="1413250"/>
            <a:ext cx="8997125" cy="5288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2983b954a0_0_20"/>
          <p:cNvSpPr txBox="1"/>
          <p:nvPr>
            <p:ph type="title"/>
          </p:nvPr>
        </p:nvSpPr>
        <p:spPr>
          <a:xfrm>
            <a:off x="415600" y="197492"/>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Cumulative Return (Disney)</a:t>
            </a:r>
            <a:endParaRPr/>
          </a:p>
        </p:txBody>
      </p:sp>
      <p:sp>
        <p:nvSpPr>
          <p:cNvPr id="112" name="Google Shape;112;g12983b954a0_0_20"/>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13" name="Google Shape;113;g12983b954a0_0_20"/>
          <p:cNvPicPr preferRelativeResize="0"/>
          <p:nvPr/>
        </p:nvPicPr>
        <p:blipFill>
          <a:blip r:embed="rId3">
            <a:alphaModFix/>
          </a:blip>
          <a:stretch>
            <a:fillRect/>
          </a:stretch>
        </p:blipFill>
        <p:spPr>
          <a:xfrm>
            <a:off x="2825873" y="1057600"/>
            <a:ext cx="6540150" cy="586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2983b954a0_0_25"/>
          <p:cNvSpPr txBox="1"/>
          <p:nvPr>
            <p:ph type="title"/>
          </p:nvPr>
        </p:nvSpPr>
        <p:spPr>
          <a:xfrm>
            <a:off x="415600" y="148717"/>
            <a:ext cx="11360700" cy="8601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Flair v TextBlob (Disney)</a:t>
            </a:r>
            <a:endParaRPr/>
          </a:p>
        </p:txBody>
      </p:sp>
      <p:sp>
        <p:nvSpPr>
          <p:cNvPr id="119" name="Google Shape;119;g12983b954a0_0_25"/>
          <p:cNvSpPr txBox="1"/>
          <p:nvPr>
            <p:ph idx="1" type="body"/>
          </p:nvPr>
        </p:nvSpPr>
        <p:spPr>
          <a:xfrm>
            <a:off x="415600" y="1890400"/>
            <a:ext cx="11360700" cy="4201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20" name="Google Shape;120;g12983b954a0_0_25"/>
          <p:cNvPicPr preferRelativeResize="0"/>
          <p:nvPr/>
        </p:nvPicPr>
        <p:blipFill>
          <a:blip r:embed="rId3">
            <a:alphaModFix/>
          </a:blip>
          <a:stretch>
            <a:fillRect/>
          </a:stretch>
        </p:blipFill>
        <p:spPr>
          <a:xfrm>
            <a:off x="1909313" y="1008824"/>
            <a:ext cx="8373363" cy="564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2022-05-07T15:52:06Z</dcterms:created>
  <dc:creator>Microsoft account</dc:creator>
</cp:coreProperties>
</file>