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0c7f6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0c7f6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Topic Modeling is basically </a:t>
            </a:r>
            <a:r>
              <a:rPr lang="en" sz="1200">
                <a:solidFill>
                  <a:schemeClr val="dk1"/>
                </a:solidFill>
                <a:latin typeface="Roboto"/>
                <a:ea typeface="Roboto"/>
                <a:cs typeface="Roboto"/>
                <a:sym typeface="Roboto"/>
              </a:rPr>
              <a:t>an unsupervised machine learning technique that's capable of scanning a set of documents, detecting word and phrase patterns within them, and automatically clustering word groups and similar expressions that best characterize a set of documents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f0c7f65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f0c7f65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f0c7f65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f0c7f65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intertopic distance map is a visualization of the topics in a two-dimensional space . </a:t>
            </a:r>
            <a:endParaRPr/>
          </a:p>
          <a:p>
            <a:pPr indent="-298450" lvl="0" marL="457200" rtl="0" algn="l">
              <a:spcBef>
                <a:spcPts val="0"/>
              </a:spcBef>
              <a:spcAft>
                <a:spcPts val="0"/>
              </a:spcAft>
              <a:buSzPts val="1100"/>
              <a:buChar char="-"/>
            </a:pPr>
            <a:r>
              <a:rPr lang="en"/>
              <a:t>The area of these topic circles is proportional to the amount of words that belong to each topic across the dictionary. </a:t>
            </a:r>
            <a:endParaRPr/>
          </a:p>
          <a:p>
            <a:pPr indent="-298450" lvl="0" marL="457200" rtl="0" algn="l">
              <a:spcBef>
                <a:spcPts val="0"/>
              </a:spcBef>
              <a:spcAft>
                <a:spcPts val="0"/>
              </a:spcAft>
              <a:buSzPts val="1100"/>
              <a:buChar char="-"/>
            </a:pPr>
            <a:r>
              <a:rPr lang="en"/>
              <a:t>The circles are plotted using a multidimensional scaling algorithm (converts a bunch of dimension, more than we can conceive with our human brains, to a reasonable number of dimensions, like two) based on the words they comprise, so topics that are closer together have more words in common.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f0c7f65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f0c7f65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f0c7f65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f0c7f65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500">
                <a:solidFill>
                  <a:srgbClr val="434343"/>
                </a:solidFill>
                <a:latin typeface="Roboto"/>
                <a:ea typeface="Roboto"/>
                <a:cs typeface="Roboto"/>
                <a:sym typeface="Roboto"/>
              </a:rPr>
              <a:t>LSTM</a:t>
            </a:r>
            <a:endParaRPr sz="1500">
              <a:solidFill>
                <a:srgbClr val="434343"/>
              </a:solidFill>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en" sz="1500">
                <a:solidFill>
                  <a:srgbClr val="434343"/>
                </a:solidFill>
                <a:latin typeface="Roboto"/>
                <a:ea typeface="Roboto"/>
                <a:cs typeface="Roboto"/>
                <a:sym typeface="Roboto"/>
              </a:rPr>
              <a:t>Over 87% of the predictions were correct on whether a review was positive or negative review.</a:t>
            </a:r>
            <a:endParaRPr/>
          </a:p>
          <a:p>
            <a:pPr indent="0" lvl="0" marL="0" rtl="0" algn="l">
              <a:spcBef>
                <a:spcPts val="1200"/>
              </a:spcBef>
              <a:spcAft>
                <a:spcPts val="0"/>
              </a:spcAft>
              <a:buNone/>
            </a:pPr>
            <a:r>
              <a:t/>
            </a:r>
            <a:endParaRPr/>
          </a:p>
          <a:p>
            <a:pPr indent="-298450" lvl="0" marL="457200" rtl="0" algn="l">
              <a:spcBef>
                <a:spcPts val="0"/>
              </a:spcBef>
              <a:spcAft>
                <a:spcPts val="0"/>
              </a:spcAft>
              <a:buSzPts val="1100"/>
              <a:buChar char="-"/>
            </a:pPr>
            <a:r>
              <a:rPr b="1" lang="en"/>
              <a:t>PyCaret</a:t>
            </a:r>
            <a:endParaRPr b="1"/>
          </a:p>
          <a:p>
            <a:pPr indent="-323850" lvl="0" marL="457200" rtl="0" algn="l">
              <a:lnSpc>
                <a:spcPct val="115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It had the highest accuracy, at 77.4%, compared to all other classifiers</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As well as the highest precision score, meaning that the classifier</a:t>
            </a:r>
            <a:br>
              <a:rPr lang="en" sz="1500">
                <a:solidFill>
                  <a:srgbClr val="434343"/>
                </a:solidFill>
                <a:latin typeface="Roboto"/>
                <a:ea typeface="Roboto"/>
                <a:cs typeface="Roboto"/>
                <a:sym typeface="Roboto"/>
              </a:rPr>
            </a:br>
            <a:r>
              <a:rPr lang="en" sz="1500">
                <a:solidFill>
                  <a:srgbClr val="434343"/>
                </a:solidFill>
                <a:latin typeface="Roboto"/>
                <a:ea typeface="Roboto"/>
                <a:cs typeface="Roboto"/>
                <a:sym typeface="Roboto"/>
              </a:rPr>
              <a:t>had the high accuracy of positive predictions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Question: What additional information would you like to have to create a better model? </a:t>
            </a:r>
            <a:endParaRPr/>
          </a:p>
          <a:p>
            <a:pPr indent="-298450" lvl="1" marL="914400" rtl="0" algn="l">
              <a:spcBef>
                <a:spcPts val="0"/>
              </a:spcBef>
              <a:spcAft>
                <a:spcPts val="0"/>
              </a:spcAft>
              <a:buSzPts val="1100"/>
              <a:buChar char="-"/>
            </a:pPr>
            <a:r>
              <a:rPr lang="en"/>
              <a:t>If there was a rating for the movie, that additional information would have helped. There were some predictions where it would have negative words but come out as positive so if there was a score, it could’ve had a different </a:t>
            </a:r>
            <a:r>
              <a:rPr lang="en"/>
              <a:t>weight</a:t>
            </a:r>
            <a:r>
              <a:rPr lang="en"/>
              <a:t> and gave our models a better </a:t>
            </a:r>
            <a:r>
              <a:rPr lang="en"/>
              <a:t>prediction</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f0c7f65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f0c7f65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d73314b5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d73314b5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took the VADER score, if the compound score where if the compound score was positive, it would be a positive review and if it was a negative compound score we included that in the negative review word cloud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d73314b5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d73314b5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But there were still a lot of words that were both in a negative and positive movie review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e54dd0b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e54dd0b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ec9a4a7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ec9a4a7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have a pretty good precision score where our model is only giving about 12% chance of a false negative review and 13% chance of a false positive review</a:t>
            </a:r>
            <a:endParaRPr/>
          </a:p>
          <a:p>
            <a:pPr indent="-298450" lvl="0" marL="457200" rtl="0" algn="l">
              <a:spcBef>
                <a:spcPts val="0"/>
              </a:spcBef>
              <a:spcAft>
                <a:spcPts val="0"/>
              </a:spcAft>
              <a:buSzPts val="1100"/>
              <a:buChar char="-"/>
            </a:pPr>
            <a:r>
              <a:rPr lang="en"/>
              <a:t>Our F1 score is also pretty high meaning our model had a good accuracy in predicting correct positive and negative reviews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e54dd0b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e54dd0b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f0c7f65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f0c7f65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Low precision score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f0c7f65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f0c7f65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a:t>
            </a:r>
            <a:r>
              <a:rPr lang="en"/>
              <a:t> the AdaBoost Classification report did not show high accuracy, we decided to try gradient boost model, however not much of a difference from the Ada Boost Classification Report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998151"/>
            <a:ext cx="8397600" cy="1074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400"/>
              <a:t>Movie Sentiment Analysis</a:t>
            </a:r>
            <a:endParaRPr b="1" sz="4400"/>
          </a:p>
        </p:txBody>
      </p:sp>
      <p:sp>
        <p:nvSpPr>
          <p:cNvPr id="86" name="Google Shape;86;p13"/>
          <p:cNvSpPr txBox="1"/>
          <p:nvPr>
            <p:ph idx="1" type="subTitle"/>
          </p:nvPr>
        </p:nvSpPr>
        <p:spPr>
          <a:xfrm>
            <a:off x="498875" y="3079727"/>
            <a:ext cx="5337300" cy="12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Gurpratap Singh, Troy Prata, Tyler Gehbauer, Brian Lui</a:t>
            </a:r>
            <a:endParaRPr/>
          </a:p>
        </p:txBody>
      </p:sp>
      <p:pic>
        <p:nvPicPr>
          <p:cNvPr id="87" name="Google Shape;87;p13"/>
          <p:cNvPicPr preferRelativeResize="0"/>
          <p:nvPr/>
        </p:nvPicPr>
        <p:blipFill>
          <a:blip r:embed="rId3">
            <a:alphaModFix/>
          </a:blip>
          <a:stretch>
            <a:fillRect/>
          </a:stretch>
        </p:blipFill>
        <p:spPr>
          <a:xfrm>
            <a:off x="5836175" y="2759022"/>
            <a:ext cx="2903800" cy="19368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PyCaret</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PyCaret is a machine learning library which we used for Topic Modeling. Topic Modeling is a type of statistical model for discovering the abstract “topics” that occur in a collection of documents, in this case, movie reviews.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There are 2 steps to Topic Modeling:</a:t>
            </a:r>
            <a:endParaRPr/>
          </a:p>
          <a:p>
            <a:pPr indent="-317500" lvl="1" marL="914400" rtl="0" algn="l">
              <a:spcBef>
                <a:spcPts val="0"/>
              </a:spcBef>
              <a:spcAft>
                <a:spcPts val="0"/>
              </a:spcAft>
              <a:buSzPts val="1400"/>
              <a:buChar char="-"/>
            </a:pPr>
            <a:r>
              <a:rPr lang="en"/>
              <a:t>Topic to Term Distribution: Finding the most important topics in the corpus</a:t>
            </a:r>
            <a:endParaRPr/>
          </a:p>
          <a:p>
            <a:pPr indent="-317500" lvl="1" marL="914400" rtl="0" algn="l">
              <a:spcBef>
                <a:spcPts val="0"/>
              </a:spcBef>
              <a:spcAft>
                <a:spcPts val="0"/>
              </a:spcAft>
              <a:buSzPts val="1400"/>
              <a:buChar char="-"/>
            </a:pPr>
            <a:r>
              <a:rPr lang="en"/>
              <a:t>Document to Topic Distribution: Assigning scores of each topic to each document</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Inter-Topic Modeling Word Cloud</a:t>
            </a:r>
            <a:endParaRPr/>
          </a:p>
        </p:txBody>
      </p:sp>
      <p:pic>
        <p:nvPicPr>
          <p:cNvPr id="149" name="Google Shape;149;p23"/>
          <p:cNvPicPr preferRelativeResize="0"/>
          <p:nvPr/>
        </p:nvPicPr>
        <p:blipFill>
          <a:blip r:embed="rId3">
            <a:alphaModFix/>
          </a:blip>
          <a:stretch>
            <a:fillRect/>
          </a:stretch>
        </p:blipFill>
        <p:spPr>
          <a:xfrm>
            <a:off x="1507325" y="1017800"/>
            <a:ext cx="3829874" cy="3829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124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Intertopic Distance Map</a:t>
            </a:r>
            <a:endParaRPr/>
          </a:p>
        </p:txBody>
      </p:sp>
      <p:pic>
        <p:nvPicPr>
          <p:cNvPr id="155" name="Google Shape;155;p24"/>
          <p:cNvPicPr preferRelativeResize="0"/>
          <p:nvPr/>
        </p:nvPicPr>
        <p:blipFill>
          <a:blip r:embed="rId3">
            <a:alphaModFix/>
          </a:blip>
          <a:stretch>
            <a:fillRect/>
          </a:stretch>
        </p:blipFill>
        <p:spPr>
          <a:xfrm>
            <a:off x="311700" y="803475"/>
            <a:ext cx="6296276" cy="408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 Comparison in PyCaret</a:t>
            </a:r>
            <a:endParaRPr/>
          </a:p>
        </p:txBody>
      </p:sp>
      <p:pic>
        <p:nvPicPr>
          <p:cNvPr id="161" name="Google Shape;161;p25"/>
          <p:cNvPicPr preferRelativeResize="0"/>
          <p:nvPr/>
        </p:nvPicPr>
        <p:blipFill>
          <a:blip r:embed="rId3">
            <a:alphaModFix/>
          </a:blip>
          <a:stretch>
            <a:fillRect/>
          </a:stretch>
        </p:blipFill>
        <p:spPr>
          <a:xfrm>
            <a:off x="456025" y="973750"/>
            <a:ext cx="6017900" cy="3758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7" name="Google Shape;167;p26"/>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For our word count analysis, the LSTM Model was the most accurate in predicting positive and negative reviews.</a:t>
            </a:r>
            <a:endParaRPr sz="1300"/>
          </a:p>
          <a:p>
            <a:pPr indent="0" lvl="0" marL="914400" rtl="0" algn="l">
              <a:spcBef>
                <a:spcPts val="1200"/>
              </a:spcBef>
              <a:spcAft>
                <a:spcPts val="0"/>
              </a:spcAft>
              <a:buNone/>
            </a:pPr>
            <a:r>
              <a:t/>
            </a:r>
            <a:endParaRPr sz="1500"/>
          </a:p>
          <a:p>
            <a:pPr indent="0" lvl="0" marL="914400" rtl="0" algn="l">
              <a:spcBef>
                <a:spcPts val="1200"/>
              </a:spcBef>
              <a:spcAft>
                <a:spcPts val="0"/>
              </a:spcAft>
              <a:buNone/>
            </a:pPr>
            <a:r>
              <a:t/>
            </a:r>
            <a:endParaRPr sz="1500"/>
          </a:p>
          <a:p>
            <a:pPr indent="0" lvl="0" marL="457200" rtl="0" algn="l">
              <a:spcBef>
                <a:spcPts val="1200"/>
              </a:spcBef>
              <a:spcAft>
                <a:spcPts val="0"/>
              </a:spcAft>
              <a:buNone/>
            </a:pPr>
            <a:r>
              <a:t/>
            </a:r>
            <a:endParaRPr sz="1900"/>
          </a:p>
          <a:p>
            <a:pPr indent="-317500" lvl="0" marL="457200" rtl="0" algn="l">
              <a:spcBef>
                <a:spcPts val="1200"/>
              </a:spcBef>
              <a:spcAft>
                <a:spcPts val="0"/>
              </a:spcAft>
              <a:buSzPts val="1400"/>
              <a:buChar char="-"/>
            </a:pPr>
            <a:r>
              <a:rPr lang="en" sz="1400"/>
              <a:t>For our topic modeling analysis, the most accurate deep learning model was Gradient Boost </a:t>
            </a:r>
            <a:r>
              <a:rPr lang="en" sz="1400"/>
              <a:t>Classifier</a:t>
            </a:r>
            <a:r>
              <a:rPr lang="en" sz="1400"/>
              <a:t> </a:t>
            </a:r>
            <a:endParaRPr sz="1400"/>
          </a:p>
          <a:p>
            <a:pPr indent="0" lvl="0" marL="914400" rtl="0" algn="l">
              <a:spcBef>
                <a:spcPts val="1200"/>
              </a:spcBef>
              <a:spcAft>
                <a:spcPts val="1200"/>
              </a:spcAft>
              <a:buNone/>
            </a:pPr>
            <a:r>
              <a:t/>
            </a:r>
            <a:endParaRPr sz="1500"/>
          </a:p>
        </p:txBody>
      </p:sp>
      <p:pic>
        <p:nvPicPr>
          <p:cNvPr id="168" name="Google Shape;168;p26"/>
          <p:cNvPicPr preferRelativeResize="0"/>
          <p:nvPr/>
        </p:nvPicPr>
        <p:blipFill>
          <a:blip r:embed="rId3">
            <a:alphaModFix/>
          </a:blip>
          <a:stretch>
            <a:fillRect/>
          </a:stretch>
        </p:blipFill>
        <p:spPr>
          <a:xfrm>
            <a:off x="1337076" y="1711750"/>
            <a:ext cx="4692526" cy="1160075"/>
          </a:xfrm>
          <a:prstGeom prst="rect">
            <a:avLst/>
          </a:prstGeom>
          <a:noFill/>
          <a:ln>
            <a:noFill/>
          </a:ln>
        </p:spPr>
      </p:pic>
      <p:pic>
        <p:nvPicPr>
          <p:cNvPr id="169" name="Google Shape;169;p26"/>
          <p:cNvPicPr preferRelativeResize="0"/>
          <p:nvPr/>
        </p:nvPicPr>
        <p:blipFill>
          <a:blip r:embed="rId4">
            <a:alphaModFix/>
          </a:blip>
          <a:stretch>
            <a:fillRect/>
          </a:stretch>
        </p:blipFill>
        <p:spPr>
          <a:xfrm>
            <a:off x="866100" y="3620025"/>
            <a:ext cx="5634475" cy="46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are doing a Movie Sentiment Analysis where we are taking a dataset </a:t>
            </a:r>
            <a:r>
              <a:rPr lang="en"/>
              <a:t>containing movie reviews that are labeled as a positive or negative review.</a:t>
            </a:r>
            <a:r>
              <a:rPr lang="en"/>
              <a:t> This dataset been prepared and tested by Stanford University, where they created a model where it gave 100% accuracy when finding if a movie review is positive or negative. We are using multiple deep learning techniques on our end to try to find which model can most </a:t>
            </a:r>
            <a:r>
              <a:rPr lang="en"/>
              <a:t>accurately</a:t>
            </a:r>
            <a:r>
              <a:rPr lang="en"/>
              <a:t> predict and compare the accuracy to the actual sentiment that Stanford has produced. We are using the LSTM and the AdaBoost classifier for an analysis on word count in the reviews. We are using PyCaret for topic modeling,which is an analysis on topics in the movie reviews. Later we will ask the class in the main Slack chat to pick a movie for us to run our model on to see if our model could predict if it would be a positive or negative review.</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Positive Reviews</a:t>
            </a:r>
            <a:endParaRPr/>
          </a:p>
        </p:txBody>
      </p:sp>
      <p:sp>
        <p:nvSpPr>
          <p:cNvPr id="99" name="Google Shape;99;p15"/>
          <p:cNvSpPr txBox="1"/>
          <p:nvPr/>
        </p:nvSpPr>
        <p:spPr>
          <a:xfrm>
            <a:off x="6904875" y="1017800"/>
            <a:ext cx="1927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Good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Time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Best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Funny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Great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Love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Enjoy</a:t>
            </a:r>
            <a:endParaRPr>
              <a:latin typeface="Roboto"/>
              <a:ea typeface="Roboto"/>
              <a:cs typeface="Roboto"/>
              <a:sym typeface="Roboto"/>
            </a:endParaRPr>
          </a:p>
        </p:txBody>
      </p:sp>
      <p:pic>
        <p:nvPicPr>
          <p:cNvPr id="100" name="Google Shape;100;p15"/>
          <p:cNvPicPr preferRelativeResize="0"/>
          <p:nvPr/>
        </p:nvPicPr>
        <p:blipFill>
          <a:blip r:embed="rId3">
            <a:alphaModFix/>
          </a:blip>
          <a:stretch>
            <a:fillRect/>
          </a:stretch>
        </p:blipFill>
        <p:spPr>
          <a:xfrm>
            <a:off x="152400" y="1170200"/>
            <a:ext cx="6600074" cy="29494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Negative Reviews</a:t>
            </a:r>
            <a:endParaRPr/>
          </a:p>
        </p:txBody>
      </p:sp>
      <p:pic>
        <p:nvPicPr>
          <p:cNvPr id="106" name="Google Shape;106;p16"/>
          <p:cNvPicPr preferRelativeResize="0"/>
          <p:nvPr/>
        </p:nvPicPr>
        <p:blipFill>
          <a:blip r:embed="rId3">
            <a:alphaModFix/>
          </a:blip>
          <a:stretch>
            <a:fillRect/>
          </a:stretch>
        </p:blipFill>
        <p:spPr>
          <a:xfrm>
            <a:off x="152400" y="1170200"/>
            <a:ext cx="6219624" cy="2785875"/>
          </a:xfrm>
          <a:prstGeom prst="rect">
            <a:avLst/>
          </a:prstGeom>
          <a:noFill/>
          <a:ln>
            <a:noFill/>
          </a:ln>
        </p:spPr>
      </p:pic>
      <p:sp>
        <p:nvSpPr>
          <p:cNvPr id="107" name="Google Shape;107;p16"/>
          <p:cNvSpPr txBox="1"/>
          <p:nvPr/>
        </p:nvSpPr>
        <p:spPr>
          <a:xfrm>
            <a:off x="6904875" y="1017800"/>
            <a:ext cx="1927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Bad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Many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Kill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Acting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Horror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Worst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Least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Model</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Reason why we used LSTM as one of our models is because there are a lot of common words in both the negative and positive movie reviews. With a traditional RNN (Recurrent Neural Networks), the memory is limited and cannot contain memory for long periods of time. LSTM solves RNN’s problem by producing new gates for long-term temporal dependencies. </a:t>
            </a:r>
            <a:endParaRPr/>
          </a:p>
          <a:p>
            <a:pPr indent="-342900" lvl="0" marL="457200" rtl="0" algn="l">
              <a:spcBef>
                <a:spcPts val="0"/>
              </a:spcBef>
              <a:spcAft>
                <a:spcPts val="0"/>
              </a:spcAft>
              <a:buSzPts val="1800"/>
              <a:buChar char="-"/>
            </a:pPr>
            <a:r>
              <a:rPr lang="en"/>
              <a:t>With LSTM, it can have multiple temporal dependencies with different weights to help the model </a:t>
            </a:r>
            <a:r>
              <a:rPr lang="en"/>
              <a:t>differentiate</a:t>
            </a:r>
            <a:r>
              <a:rPr lang="en"/>
              <a:t> between a positive and negative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Classification Report</a:t>
            </a:r>
            <a:endParaRPr/>
          </a:p>
        </p:txBody>
      </p:sp>
      <p:pic>
        <p:nvPicPr>
          <p:cNvPr id="119" name="Google Shape;119;p18"/>
          <p:cNvPicPr preferRelativeResize="0"/>
          <p:nvPr/>
        </p:nvPicPr>
        <p:blipFill>
          <a:blip r:embed="rId3">
            <a:alphaModFix/>
          </a:blip>
          <a:stretch>
            <a:fillRect/>
          </a:stretch>
        </p:blipFill>
        <p:spPr>
          <a:xfrm>
            <a:off x="147138" y="1294800"/>
            <a:ext cx="8849724" cy="218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en" sz="1300">
                <a:solidFill>
                  <a:srgbClr val="212529"/>
                </a:solidFill>
                <a:highlight>
                  <a:srgbClr val="FFFFFF"/>
                </a:highlight>
                <a:latin typeface="Arial"/>
                <a:ea typeface="Arial"/>
                <a:cs typeface="Arial"/>
                <a:sym typeface="Arial"/>
              </a:rPr>
              <a:t>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sz="1300">
              <a:solidFill>
                <a:srgbClr val="212529"/>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300">
              <a:solidFill>
                <a:srgbClr val="212529"/>
              </a:solidFill>
              <a:highlight>
                <a:srgbClr val="FFFFFF"/>
              </a:highlight>
              <a:latin typeface="Arial"/>
              <a:ea typeface="Arial"/>
              <a:cs typeface="Arial"/>
              <a:sym typeface="Arial"/>
            </a:endParaRPr>
          </a:p>
          <a:p>
            <a:pPr indent="-311150" lvl="0" marL="457200" rtl="0" algn="l">
              <a:spcBef>
                <a:spcPts val="1200"/>
              </a:spcBef>
              <a:spcAft>
                <a:spcPts val="0"/>
              </a:spcAft>
              <a:buClr>
                <a:srgbClr val="212529"/>
              </a:buClr>
              <a:buSzPts val="1300"/>
              <a:buFont typeface="Arial"/>
              <a:buChar char="-"/>
            </a:pPr>
            <a:r>
              <a:rPr lang="en" sz="1300">
                <a:solidFill>
                  <a:srgbClr val="0C0C0C"/>
                </a:solidFill>
                <a:highlight>
                  <a:srgbClr val="FFFFFF"/>
                </a:highlight>
                <a:latin typeface="Arial"/>
                <a:ea typeface="Arial"/>
                <a:cs typeface="Arial"/>
                <a:sym typeface="Arial"/>
              </a:rPr>
              <a:t>In case of AdaBoost, it minimises the exponential loss function that can make the algorithm sensitive to the outliers. With Gradient Boosting technique, any differentiable loss function can be utilised. Gradient Boosting algorithm is more robust to outliers than AdaBoost. From our word clouds, we felt that we did not have many outliers since our word clouds showed that we had similar words in both a positive and negative movie review. </a:t>
            </a:r>
            <a:endParaRPr sz="1300">
              <a:solidFill>
                <a:srgbClr val="0C0C0C"/>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300">
              <a:solidFill>
                <a:srgbClr val="0C0C0C"/>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 Classification Report</a:t>
            </a:r>
            <a:endParaRPr/>
          </a:p>
        </p:txBody>
      </p:sp>
      <p:pic>
        <p:nvPicPr>
          <p:cNvPr id="131" name="Google Shape;131;p20"/>
          <p:cNvPicPr preferRelativeResize="0"/>
          <p:nvPr/>
        </p:nvPicPr>
        <p:blipFill>
          <a:blip r:embed="rId3">
            <a:alphaModFix/>
          </a:blip>
          <a:stretch>
            <a:fillRect/>
          </a:stretch>
        </p:blipFill>
        <p:spPr>
          <a:xfrm>
            <a:off x="129000" y="1694974"/>
            <a:ext cx="8865875" cy="163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 Classification Report</a:t>
            </a:r>
            <a:endParaRPr/>
          </a:p>
        </p:txBody>
      </p:sp>
      <p:pic>
        <p:nvPicPr>
          <p:cNvPr id="137" name="Google Shape;137;p21"/>
          <p:cNvPicPr preferRelativeResize="0"/>
          <p:nvPr/>
        </p:nvPicPr>
        <p:blipFill>
          <a:blip r:embed="rId3">
            <a:alphaModFix/>
          </a:blip>
          <a:stretch>
            <a:fillRect/>
          </a:stretch>
        </p:blipFill>
        <p:spPr>
          <a:xfrm>
            <a:off x="1053961" y="1337575"/>
            <a:ext cx="5772340" cy="246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