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5120640"/>
            <a:ext cx="914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Giallanza et al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ISMVL 2019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Darwin Deason Institute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38120" y="822960"/>
            <a:ext cx="9070560" cy="17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Task Value Calculus:</a:t>
            </a:r>
            <a:br/>
            <a:r>
              <a:rPr b="0" lang="en-US" sz="3800" spc="-1" strike="noStrike">
                <a:solidFill>
                  <a:srgbClr val="000000"/>
                </a:solidFill>
                <a:latin typeface="Arial"/>
                <a:ea typeface="DejaVu Sans"/>
              </a:rPr>
              <a:t>Multi-objective Trade off Analysis using Multiple-Valued Decision Diagrams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188720" y="3108960"/>
            <a:ext cx="77713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Tyler Giallanza, Erik Gabrielsen, Mike Taylor, Eric C. Larson, and Mitchell A. Thornton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scenario with a structure function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Captures serial and parallel decision relationships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Easy to understand and implement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Capable of representing intricate scenarios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Sample Block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5040800" y="6494400"/>
            <a:ext cx="10240200" cy="40222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559440" y="1625400"/>
            <a:ext cx="8766720" cy="303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58320" y="103860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Functions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99432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Block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Diagram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1013760" y="396468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 Table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307296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MDD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Creation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721800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Multi-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Optimization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2604240" y="1609560"/>
            <a:ext cx="46836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9"/>
          <p:cNvSpPr/>
          <p:nvPr/>
        </p:nvSpPr>
        <p:spPr>
          <a:xfrm>
            <a:off x="2640240" y="3072600"/>
            <a:ext cx="43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"/>
          <p:cNvSpPr/>
          <p:nvPr/>
        </p:nvSpPr>
        <p:spPr>
          <a:xfrm flipV="1">
            <a:off x="2659680" y="3071880"/>
            <a:ext cx="41292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1"/>
          <p:cNvSpPr/>
          <p:nvPr/>
        </p:nvSpPr>
        <p:spPr>
          <a:xfrm>
            <a:off x="4718880" y="3072600"/>
            <a:ext cx="42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2"/>
          <p:cNvSpPr/>
          <p:nvPr/>
        </p:nvSpPr>
        <p:spPr>
          <a:xfrm>
            <a:off x="6786000" y="3072600"/>
            <a:ext cx="4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 Function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 each input variable to objective functions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Sample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mappings from each variable to each function where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a user-chosen radix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 Function Table (Cost)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022840" y="1275480"/>
            <a:ext cx="5565960" cy="357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  <a:ea typeface="DejaVu Sans"/>
              </a:rPr>
              <a:t>Objective Function Table (Build Time)</a:t>
            </a:r>
            <a:endParaRPr b="0" lang="en-US" sz="43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319120" y="1389960"/>
            <a:ext cx="5028840" cy="337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958320" y="103860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Functions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99432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Block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Diagram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013760" y="396468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 Table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072960" y="250164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MDD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Creation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721800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Multi-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Optimization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2604240" y="1609560"/>
            <a:ext cx="46836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9"/>
          <p:cNvSpPr/>
          <p:nvPr/>
        </p:nvSpPr>
        <p:spPr>
          <a:xfrm>
            <a:off x="2640240" y="3072600"/>
            <a:ext cx="43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0"/>
          <p:cNvSpPr/>
          <p:nvPr/>
        </p:nvSpPr>
        <p:spPr>
          <a:xfrm flipV="1">
            <a:off x="2659680" y="3071880"/>
            <a:ext cx="41292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1"/>
          <p:cNvSpPr/>
          <p:nvPr/>
        </p:nvSpPr>
        <p:spPr>
          <a:xfrm>
            <a:off x="4718880" y="3072600"/>
            <a:ext cx="42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2"/>
          <p:cNvSpPr/>
          <p:nvPr/>
        </p:nvSpPr>
        <p:spPr>
          <a:xfrm>
            <a:off x="6786000" y="3072600"/>
            <a:ext cx="4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MDD Creation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200400" y="1054080"/>
            <a:ext cx="3605760" cy="452304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4023360" y="914400"/>
            <a:ext cx="201096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radix=3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91440" y="182880"/>
            <a:ext cx="9847080" cy="549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10600" y="1758600"/>
            <a:ext cx="9664200" cy="299556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Shannon Expansion Tree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Multiple-Objective Optimization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274320" y="1097280"/>
            <a:ext cx="932652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A priori</a:t>
            </a:r>
            <a:r>
              <a:rPr b="0" lang="en-US" sz="2400" spc="-1" strike="noStrike">
                <a:latin typeface="Arial"/>
              </a:rPr>
              <a:t>: map multiple objectives into a single objective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Prior consideration of relative importance for objectives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Example: Weighted Sum Method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A posteriori: </a:t>
            </a:r>
            <a:r>
              <a:rPr b="0" lang="en-US" sz="2400" spc="-1" strike="noStrike">
                <a:latin typeface="Arial"/>
              </a:rPr>
              <a:t>present trade-offs between objectives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Assumes no prior knowledge of objective importance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Example: NSGA-II (Genetic Algorithm)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226080"/>
            <a:ext cx="324432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Final MDD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3931920" y="365760"/>
            <a:ext cx="5635440" cy="459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958320" y="107460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Functions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994320" y="2537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Block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Diagram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013760" y="400068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 Table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072960" y="2537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MDD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Creation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5140080" y="2537640"/>
            <a:ext cx="1645200" cy="1141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7218000" y="2537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Multi-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Optimization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5140080" y="253764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2604240" y="1645560"/>
            <a:ext cx="46836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9"/>
          <p:cNvSpPr/>
          <p:nvPr/>
        </p:nvSpPr>
        <p:spPr>
          <a:xfrm>
            <a:off x="2640240" y="3108600"/>
            <a:ext cx="43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 flipV="1">
            <a:off x="2659680" y="3107880"/>
            <a:ext cx="41292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1"/>
          <p:cNvSpPr/>
          <p:nvPr/>
        </p:nvSpPr>
        <p:spPr>
          <a:xfrm>
            <a:off x="4718880" y="3108600"/>
            <a:ext cx="42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6786000" y="3108600"/>
            <a:ext cx="4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760720" y="1288080"/>
            <a:ext cx="4669560" cy="36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Additive cost function: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Edge Values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Terminal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= 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=  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C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D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=  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B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=  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=  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B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=  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B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+ 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408600" y="409320"/>
            <a:ext cx="5351760" cy="448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958320" y="103860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Functions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99432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Block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Diagram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13760" y="396468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 Table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07296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MDD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Creation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218000" y="250164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Multi-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Optimization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2604240" y="1609560"/>
            <a:ext cx="46836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9"/>
          <p:cNvSpPr/>
          <p:nvPr/>
        </p:nvSpPr>
        <p:spPr>
          <a:xfrm>
            <a:off x="2640240" y="3072600"/>
            <a:ext cx="43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0"/>
          <p:cNvSpPr/>
          <p:nvPr/>
        </p:nvSpPr>
        <p:spPr>
          <a:xfrm flipV="1">
            <a:off x="2659680" y="3071880"/>
            <a:ext cx="41292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1"/>
          <p:cNvSpPr/>
          <p:nvPr/>
        </p:nvSpPr>
        <p:spPr>
          <a:xfrm>
            <a:off x="4718880" y="3072600"/>
            <a:ext cx="42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2"/>
          <p:cNvSpPr/>
          <p:nvPr/>
        </p:nvSpPr>
        <p:spPr>
          <a:xfrm>
            <a:off x="6786000" y="3072600"/>
            <a:ext cx="4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Pareto Front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Prune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domina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solutio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during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MDD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travers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Prune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solutio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ns from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constra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(i.e.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cost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must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 less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Presen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 user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optimal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trade-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off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choice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08160" y="1352880"/>
            <a:ext cx="920088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Contributions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Extension of multiple-objective optimization to discrete systems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Simplified modeling suitable for non-technical users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Optimized computations via MDD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Implementing A Posteriori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274320" y="1097280"/>
            <a:ext cx="93265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Represent problem as a set of variables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Characterize each objective as a function of these variables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Sample from the solution set of objective function values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Prune dominated solutions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Present user with trade-offs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Current Solutions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08600" y="1075320"/>
            <a:ext cx="4528800" cy="40809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5436000" y="1645920"/>
            <a:ext cx="4255560" cy="210312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5669280" y="3840480"/>
            <a:ext cx="402228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Power and mass optimization of the hybrid solar panel and thermoelectric generators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Kwan et al. 2015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Areas for Improvement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Add support for discrete systems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Remove the need for complex models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Speed up computation on large datasets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TVC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58320" y="103860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Functions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94320" y="250164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Block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Diagram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013760" y="396468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 Table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3072960" y="250164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MDD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Creation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7218000" y="250164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Multi-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Optimization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2604240" y="1609560"/>
            <a:ext cx="46836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2640240" y="3072600"/>
            <a:ext cx="43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 flipV="1">
            <a:off x="2659680" y="3071880"/>
            <a:ext cx="41292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2"/>
          <p:cNvSpPr/>
          <p:nvPr/>
        </p:nvSpPr>
        <p:spPr>
          <a:xfrm>
            <a:off x="4718880" y="3072600"/>
            <a:ext cx="42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3"/>
          <p:cNvSpPr/>
          <p:nvPr/>
        </p:nvSpPr>
        <p:spPr>
          <a:xfrm>
            <a:off x="6786000" y="3072600"/>
            <a:ext cx="4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58320" y="103860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Functions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9432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Block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Diagram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13760" y="396468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 Table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07296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MDD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Creation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21800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Multi-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Optimization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2604240" y="1609560"/>
            <a:ext cx="46836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"/>
          <p:cNvSpPr/>
          <p:nvPr/>
        </p:nvSpPr>
        <p:spPr>
          <a:xfrm>
            <a:off x="2640240" y="3072600"/>
            <a:ext cx="43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0"/>
          <p:cNvSpPr/>
          <p:nvPr/>
        </p:nvSpPr>
        <p:spPr>
          <a:xfrm flipV="1">
            <a:off x="2659680" y="3071880"/>
            <a:ext cx="41292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"/>
          <p:cNvSpPr/>
          <p:nvPr/>
        </p:nvSpPr>
        <p:spPr>
          <a:xfrm>
            <a:off x="4718880" y="3072600"/>
            <a:ext cx="42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2"/>
          <p:cNvSpPr/>
          <p:nvPr/>
        </p:nvSpPr>
        <p:spPr>
          <a:xfrm>
            <a:off x="6786000" y="3072600"/>
            <a:ext cx="4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Liberations sans"/>
                <a:ea typeface="DejaVu Sans"/>
              </a:rPr>
              <a:t>Limited but practical options for objective functions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Liberations sans"/>
                <a:ea typeface="DejaVu Sans"/>
              </a:rPr>
              <a:t>Additive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Liberations sans"/>
                <a:ea typeface="DejaVu Sans"/>
              </a:rPr>
              <a:t>Multiplicative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Liberations sans"/>
                <a:ea typeface="DejaVu Sans"/>
              </a:rPr>
              <a:t>Minimize or maximize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958320" y="103860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Functions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94320" y="2501640"/>
            <a:ext cx="1645200" cy="114156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Block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Diagram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013760" y="396468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 Table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307296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MDD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Creation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21800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Multi-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Optimization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5140080" y="2501640"/>
            <a:ext cx="1645200" cy="11415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Calculation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2604240" y="1609560"/>
            <a:ext cx="46836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9"/>
          <p:cNvSpPr/>
          <p:nvPr/>
        </p:nvSpPr>
        <p:spPr>
          <a:xfrm>
            <a:off x="2640240" y="3072600"/>
            <a:ext cx="43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0"/>
          <p:cNvSpPr/>
          <p:nvPr/>
        </p:nvSpPr>
        <p:spPr>
          <a:xfrm flipV="1">
            <a:off x="2659680" y="3071880"/>
            <a:ext cx="41292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1"/>
          <p:cNvSpPr/>
          <p:nvPr/>
        </p:nvSpPr>
        <p:spPr>
          <a:xfrm>
            <a:off x="4718880" y="3072600"/>
            <a:ext cx="42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"/>
          <p:cNvSpPr/>
          <p:nvPr/>
        </p:nvSpPr>
        <p:spPr>
          <a:xfrm>
            <a:off x="6786000" y="3072600"/>
            <a:ext cx="4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2019-04-25T14:29:39Z</dcterms:created>
  <dc:creator/>
  <dc:description/>
  <dc:language>en-US</dc:language>
  <cp:lastModifiedBy/>
  <dcterms:modified xsi:type="dcterms:W3CDTF">2019-05-22T06:44:54Z</dcterms:modified>
  <cp:revision>22</cp:revision>
  <dc:subject/>
  <dc:title/>
</cp:coreProperties>
</file>