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5"/>
  </p:notesMasterIdLst>
  <p:handoutMasterIdLst>
    <p:handoutMasterId r:id="rId26"/>
  </p:handoutMasterIdLst>
  <p:sldIdLst>
    <p:sldId id="257" r:id="rId3"/>
    <p:sldId id="258" r:id="rId4"/>
    <p:sldId id="269" r:id="rId5"/>
    <p:sldId id="260" r:id="rId6"/>
    <p:sldId id="262" r:id="rId7"/>
    <p:sldId id="259" r:id="rId8"/>
    <p:sldId id="263" r:id="rId9"/>
    <p:sldId id="266" r:id="rId10"/>
    <p:sldId id="267" r:id="rId11"/>
    <p:sldId id="265"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8" autoAdjust="0"/>
    <p:restoredTop sz="94682"/>
  </p:normalViewPr>
  <p:slideViewPr>
    <p:cSldViewPr snapToGrid="0">
      <p:cViewPr varScale="1">
        <p:scale>
          <a:sx n="82" d="100"/>
          <a:sy n="82" d="100"/>
        </p:scale>
        <p:origin x="413" y="67"/>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Source:https</a:t>
            </a:r>
            <a:r>
              <a:rPr lang="en-US" dirty="0"/>
              <a:t>://</a:t>
            </a:r>
            <a:r>
              <a:rPr lang="en-US" dirty="0" err="1"/>
              <a:t>www.cdc.gov</a:t>
            </a:r>
            <a:r>
              <a:rPr lang="en-US" dirty="0"/>
              <a:t>/</a:t>
            </a:r>
            <a:r>
              <a:rPr lang="en-US" dirty="0" err="1"/>
              <a:t>nchs</a:t>
            </a:r>
            <a:r>
              <a:rPr lang="en-US" dirty="0"/>
              <a:t>/data/</a:t>
            </a:r>
            <a:r>
              <a:rPr lang="en-US" dirty="0" err="1"/>
              <a:t>dvs</a:t>
            </a:r>
            <a:r>
              <a:rPr lang="en-US" dirty="0"/>
              <a:t>/birth11-03final-acc.pdf</a:t>
            </a:r>
          </a:p>
        </p:txBody>
      </p:sp>
      <p:sp>
        <p:nvSpPr>
          <p:cNvPr id="4" name="Slide Number Placeholder 3"/>
          <p:cNvSpPr>
            <a:spLocks noGrp="1"/>
          </p:cNvSpPr>
          <p:nvPr>
            <p:ph type="sldNum" sz="quarter" idx="10"/>
          </p:nvPr>
        </p:nvSpPr>
        <p:spPr/>
        <p:txBody>
          <a:bodyPr/>
          <a:lstStyle/>
          <a:p>
            <a:fld id="{96E6A182-AF03-4CC8-94DC-C0726DF52A64}" type="slidenum">
              <a:rPr lang="en-US" smtClean="0"/>
              <a:t>3</a:t>
            </a:fld>
            <a:endParaRPr lang="en-US"/>
          </a:p>
        </p:txBody>
      </p:sp>
    </p:spTree>
    <p:extLst>
      <p:ext uri="{BB962C8B-B14F-4D97-AF65-F5344CB8AC3E}">
        <p14:creationId xmlns:p14="http://schemas.microsoft.com/office/powerpoint/2010/main" val="140877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10</a:t>
            </a:fld>
            <a:endParaRPr lang="en-US"/>
          </a:p>
        </p:txBody>
      </p:sp>
    </p:spTree>
    <p:extLst>
      <p:ext uri="{BB962C8B-B14F-4D97-AF65-F5344CB8AC3E}">
        <p14:creationId xmlns:p14="http://schemas.microsoft.com/office/powerpoint/2010/main" val="200090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docs.legis.wisconsin.gov</a:t>
            </a:r>
            <a:r>
              <a:rPr lang="en-US" dirty="0"/>
              <a:t>/statutes/statutes/69/I/15</a:t>
            </a:r>
          </a:p>
        </p:txBody>
      </p:sp>
      <p:sp>
        <p:nvSpPr>
          <p:cNvPr id="4" name="Slide Number Placeholder 3"/>
          <p:cNvSpPr>
            <a:spLocks noGrp="1"/>
          </p:cNvSpPr>
          <p:nvPr>
            <p:ph type="sldNum" sz="quarter" idx="10"/>
          </p:nvPr>
        </p:nvSpPr>
        <p:spPr/>
        <p:txBody>
          <a:bodyPr/>
          <a:lstStyle/>
          <a:p>
            <a:fld id="{96E6A182-AF03-4CC8-94DC-C0726DF52A64}" type="slidenum">
              <a:rPr lang="en-US" smtClean="0"/>
              <a:t>13</a:t>
            </a:fld>
            <a:endParaRPr lang="en-US"/>
          </a:p>
        </p:txBody>
      </p:sp>
    </p:spTree>
    <p:extLst>
      <p:ext uri="{BB962C8B-B14F-4D97-AF65-F5344CB8AC3E}">
        <p14:creationId xmlns:p14="http://schemas.microsoft.com/office/powerpoint/2010/main" val="189918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dcf.wisconsin.gov</a:t>
            </a:r>
            <a:r>
              <a:rPr lang="en-US" dirty="0"/>
              <a:t>/files/</a:t>
            </a:r>
            <a:r>
              <a:rPr lang="en-US" dirty="0" err="1"/>
              <a:t>cs</a:t>
            </a:r>
            <a:r>
              <a:rPr lang="en-US" dirty="0"/>
              <a:t>/pubs/path-training-</a:t>
            </a:r>
            <a:r>
              <a:rPr lang="en-US" dirty="0" err="1"/>
              <a:t>handbook.pdf</a:t>
            </a:r>
            <a:endParaRPr lang="en-US" dirty="0"/>
          </a:p>
          <a:p>
            <a:r>
              <a:rPr lang="en-US" dirty="0"/>
              <a:t>https://</a:t>
            </a:r>
            <a:r>
              <a:rPr lang="en-US" dirty="0" err="1"/>
              <a:t>www.cms.gov</a:t>
            </a:r>
            <a:r>
              <a:rPr lang="en-US" dirty="0"/>
              <a:t>/Regulations-and-Guidance/Administrative-Simplification/</a:t>
            </a:r>
            <a:r>
              <a:rPr lang="en-US" dirty="0" err="1"/>
              <a:t>NationalProvIdentStand</a:t>
            </a:r>
            <a:r>
              <a:rPr lang="en-US" dirty="0"/>
              <a:t>/</a:t>
            </a:r>
          </a:p>
        </p:txBody>
      </p:sp>
      <p:sp>
        <p:nvSpPr>
          <p:cNvPr id="4" name="Slide Number Placeholder 3"/>
          <p:cNvSpPr>
            <a:spLocks noGrp="1"/>
          </p:cNvSpPr>
          <p:nvPr>
            <p:ph type="sldNum" sz="quarter" idx="10"/>
          </p:nvPr>
        </p:nvSpPr>
        <p:spPr/>
        <p:txBody>
          <a:bodyPr/>
          <a:lstStyle/>
          <a:p>
            <a:fld id="{96E6A182-AF03-4CC8-94DC-C0726DF52A64}" type="slidenum">
              <a:rPr lang="en-US" smtClean="0"/>
              <a:t>14</a:t>
            </a:fld>
            <a:endParaRPr lang="en-US"/>
          </a:p>
        </p:txBody>
      </p:sp>
    </p:spTree>
    <p:extLst>
      <p:ext uri="{BB962C8B-B14F-4D97-AF65-F5344CB8AC3E}">
        <p14:creationId xmlns:p14="http://schemas.microsoft.com/office/powerpoint/2010/main" val="177310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5/18/2017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5/18/2017</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tx2">
                <a:lumMod val="25000"/>
              </a:schemeClr>
            </a:solidFill>
          </a:ln>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dirty="0">
                <a:ln>
                  <a:solidFill>
                    <a:schemeClr val="tx2">
                      <a:lumMod val="50000"/>
                    </a:schemeClr>
                  </a:solidFill>
                </a:ln>
                <a:solidFill>
                  <a:schemeClr val="bg1"/>
                </a:solidFill>
              </a:rPr>
              <a:t>BRIT SYSTEMS </a:t>
            </a:r>
            <a:r>
              <a:rPr lang="en-US" dirty="0">
                <a:ln>
                  <a:solidFill>
                    <a:schemeClr val="tx2">
                      <a:lumMod val="50000"/>
                    </a:schemeClr>
                  </a:solidFill>
                </a:ln>
                <a:solidFill>
                  <a:schemeClr val="bg1"/>
                </a:solidFill>
                <a:ea typeface="Arial" charset="0"/>
                <a:cs typeface="Arial" charset="0"/>
              </a:rPr>
              <a:t>User Guide</a:t>
            </a:r>
          </a:p>
          <a:p>
            <a:r>
              <a:rPr lang="en-US" sz="1800" b="1" dirty="0">
                <a:ln>
                  <a:solidFill>
                    <a:schemeClr val="tx2">
                      <a:lumMod val="50000"/>
                    </a:schemeClr>
                  </a:solidFill>
                </a:ln>
                <a:solidFill>
                  <a:schemeClr val="bg1"/>
                </a:solidFill>
                <a:ea typeface="Arial" charset="0"/>
                <a:cs typeface="Arial" charset="0"/>
              </a:rPr>
              <a:t>Debbie Brendemihl</a:t>
            </a:r>
          </a:p>
          <a:p>
            <a:r>
              <a:rPr lang="en-US" sz="1800" b="1" dirty="0">
                <a:ln>
                  <a:solidFill>
                    <a:schemeClr val="tx2">
                      <a:lumMod val="50000"/>
                    </a:schemeClr>
                  </a:solidFill>
                </a:ln>
                <a:solidFill>
                  <a:schemeClr val="bg1"/>
                </a:solidFill>
                <a:ea typeface="Arial" charset="0"/>
                <a:cs typeface="Arial" charset="0"/>
              </a:rPr>
              <a:t>PPE </a:t>
            </a:r>
          </a:p>
          <a:p>
            <a:r>
              <a:rPr lang="en-US" sz="1800" b="1" dirty="0">
                <a:ln>
                  <a:solidFill>
                    <a:schemeClr val="tx2">
                      <a:lumMod val="50000"/>
                    </a:schemeClr>
                  </a:solidFill>
                </a:ln>
                <a:solidFill>
                  <a:schemeClr val="bg1"/>
                </a:solidFill>
                <a:ea typeface="Arial" charset="0"/>
                <a:cs typeface="Arial" charset="0"/>
              </a:rPr>
              <a:t>May 13, 2017</a:t>
            </a:r>
          </a:p>
          <a:p>
            <a:endParaRPr lang="en-US" b="1" dirty="0">
              <a:ln>
                <a:solidFill>
                  <a:schemeClr val="tx2">
                    <a:lumMod val="50000"/>
                  </a:schemeClr>
                </a:solidFill>
              </a:ln>
              <a:solidFill>
                <a:schemeClr val="accent3"/>
              </a:solidFill>
            </a:endParaRPr>
          </a:p>
          <a:p>
            <a:endParaRPr lang="en-US" b="1" dirty="0">
              <a:ln>
                <a:solidFill>
                  <a:schemeClr val="tx2">
                    <a:lumMod val="50000"/>
                  </a:schemeClr>
                </a:solidFill>
              </a:ln>
              <a:solidFill>
                <a:schemeClr val="accent3"/>
              </a:solidFill>
            </a:endParaRPr>
          </a:p>
          <a:p>
            <a:endParaRPr lang="en-US" b="1" dirty="0">
              <a:ln/>
              <a:solidFill>
                <a:schemeClr val="accent3"/>
              </a:solidFill>
            </a:endParaRPr>
          </a:p>
          <a:p>
            <a:endParaRPr lang="en-US" b="1" dirty="0">
              <a:ln/>
              <a:solidFill>
                <a:schemeClr val="accent3"/>
              </a:solidFill>
            </a:endParaRPr>
          </a:p>
        </p:txBody>
      </p:sp>
      <p:sp>
        <p:nvSpPr>
          <p:cNvPr id="2" name="Title 1"/>
          <p:cNvSpPr>
            <a:spLocks noGrp="1"/>
          </p:cNvSpPr>
          <p:nvPr>
            <p:ph type="ctr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5400" cap="none" dirty="0">
                <a:ln>
                  <a:solidFill>
                    <a:schemeClr val="tx2">
                      <a:lumMod val="25000"/>
                    </a:schemeClr>
                  </a:solidFill>
                </a:ln>
                <a:solidFill>
                  <a:srgbClr val="FFFF00"/>
                </a:solidFill>
                <a:effectLst/>
                <a:latin typeface="Arial Black" panose="020B0A04020102020204" pitchFamily="34" charset="0"/>
              </a:rPr>
              <a:t>Birth Certificate Database</a:t>
            </a:r>
          </a:p>
        </p:txBody>
      </p:sp>
    </p:spTree>
    <p:extLst>
      <p:ext uri="{BB962C8B-B14F-4D97-AF65-F5344CB8AC3E}">
        <p14:creationId xmlns:p14="http://schemas.microsoft.com/office/powerpoint/2010/main" val="129764574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000" dirty="0">
                <a:solidFill>
                  <a:srgbClr val="FFFF00"/>
                </a:solidFill>
              </a:rPr>
              <a:t>Newborn Record</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86609" y="1417638"/>
            <a:ext cx="7458303" cy="4373218"/>
          </a:xfrm>
        </p:spPr>
      </p:pic>
      <p:sp>
        <p:nvSpPr>
          <p:cNvPr id="7" name="TextBox 6"/>
          <p:cNvSpPr txBox="1"/>
          <p:nvPr/>
        </p:nvSpPr>
        <p:spPr>
          <a:xfrm>
            <a:off x="2663687" y="5963479"/>
            <a:ext cx="7318157" cy="646331"/>
          </a:xfrm>
          <a:prstGeom prst="rect">
            <a:avLst/>
          </a:prstGeom>
          <a:noFill/>
          <a:ln>
            <a:noFill/>
          </a:ln>
        </p:spPr>
        <p:txBody>
          <a:bodyPr wrap="none" rtlCol="0">
            <a:spAutoFit/>
          </a:bodyPr>
          <a:lstStyle/>
          <a:p>
            <a:r>
              <a:rPr lang="en-US" dirty="0"/>
              <a:t>Information that is supplied within this screen relates to the newborn. Note </a:t>
            </a:r>
          </a:p>
          <a:p>
            <a:r>
              <a:rPr lang="en-US" dirty="0"/>
              <a:t>that boxes highlighted in </a:t>
            </a:r>
            <a:r>
              <a:rPr lang="en-US" dirty="0">
                <a:solidFill>
                  <a:srgbClr val="FF0000"/>
                </a:solidFill>
              </a:rPr>
              <a:t>RED </a:t>
            </a:r>
            <a:r>
              <a:rPr lang="en-US" dirty="0"/>
              <a:t>are required fields.</a:t>
            </a:r>
            <a:endParaRPr lang="en-US" dirty="0">
              <a:solidFill>
                <a:srgbClr val="FF0000"/>
              </a:solidFill>
            </a:endParaRPr>
          </a:p>
        </p:txBody>
      </p:sp>
      <p:sp>
        <p:nvSpPr>
          <p:cNvPr id="8" name="TextBox 7"/>
          <p:cNvSpPr txBox="1"/>
          <p:nvPr/>
        </p:nvSpPr>
        <p:spPr>
          <a:xfrm>
            <a:off x="609600" y="1974574"/>
            <a:ext cx="1509772" cy="830997"/>
          </a:xfrm>
          <a:prstGeom prst="rect">
            <a:avLst/>
          </a:prstGeom>
          <a:noFill/>
        </p:spPr>
        <p:txBody>
          <a:bodyPr wrap="none" rtlCol="0">
            <a:spAutoFit/>
          </a:bodyPr>
          <a:lstStyle/>
          <a:p>
            <a:r>
              <a:rPr lang="en-US" sz="1200" dirty="0"/>
              <a:t>These boxes</a:t>
            </a:r>
          </a:p>
          <a:p>
            <a:r>
              <a:rPr lang="en-US" sz="1200" dirty="0"/>
              <a:t>correspond to </a:t>
            </a:r>
          </a:p>
          <a:p>
            <a:r>
              <a:rPr lang="en-US" sz="1200" dirty="0"/>
              <a:t>the various sections</a:t>
            </a:r>
          </a:p>
          <a:p>
            <a:r>
              <a:rPr lang="en-US" sz="1200" dirty="0"/>
              <a:t>on the standard form</a:t>
            </a:r>
          </a:p>
        </p:txBody>
      </p:sp>
    </p:spTree>
    <p:extLst>
      <p:ext uri="{BB962C8B-B14F-4D97-AF65-F5344CB8AC3E}">
        <p14:creationId xmlns:p14="http://schemas.microsoft.com/office/powerpoint/2010/main" val="16468630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2494486"/>
            <a:ext cx="5384800" cy="2737391"/>
          </a:xfrm>
        </p:spPr>
      </p:pic>
      <p:sp>
        <p:nvSpPr>
          <p:cNvPr id="4" name="Title 3"/>
          <p:cNvSpPr>
            <a:spLocks noGrp="1"/>
          </p:cNvSpPr>
          <p:nvPr>
            <p:ph type="title"/>
          </p:nvPr>
        </p:nvSpPr>
        <p:spPr/>
        <p:txBody>
          <a:bodyPr>
            <a:normAutofit/>
          </a:bodyPr>
          <a:lstStyle/>
          <a:p>
            <a:r>
              <a:rPr lang="en-US" sz="5400" dirty="0">
                <a:solidFill>
                  <a:srgbClr val="FFFF00"/>
                </a:solidFill>
              </a:rPr>
              <a:t>Mother Demographics</a:t>
            </a:r>
          </a:p>
        </p:txBody>
      </p:sp>
      <p:sp>
        <p:nvSpPr>
          <p:cNvPr id="7" name="Content Placeholder 6"/>
          <p:cNvSpPr>
            <a:spLocks noGrp="1"/>
          </p:cNvSpPr>
          <p:nvPr>
            <p:ph sz="half" idx="2"/>
          </p:nvPr>
        </p:nvSpPr>
        <p:spPr>
          <a:xfrm>
            <a:off x="6197600" y="1600202"/>
            <a:ext cx="5384800" cy="3024808"/>
          </a:xfrm>
        </p:spPr>
        <p:txBody>
          <a:bodyPr/>
          <a:lstStyle/>
          <a:p>
            <a:r>
              <a:rPr lang="en-US" dirty="0"/>
              <a:t>Information pertaining to the mother is placed in this screen. Note that the mother that was created as a new patient is populated over to this screen.</a:t>
            </a:r>
          </a:p>
        </p:txBody>
      </p:sp>
    </p:spTree>
    <p:extLst>
      <p:ext uri="{BB962C8B-B14F-4D97-AF65-F5344CB8AC3E}">
        <p14:creationId xmlns:p14="http://schemas.microsoft.com/office/powerpoint/2010/main" val="8750155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197600" y="1600202"/>
            <a:ext cx="5384800" cy="2627242"/>
          </a:xfrm>
        </p:spPr>
        <p:txBody>
          <a:bodyPr/>
          <a:lstStyle/>
          <a:p>
            <a:r>
              <a:rPr lang="en-US" dirty="0"/>
              <a:t>Information regarding the Father is placed in this field. It should be noted that data that is entered for the father will be saved for future use. </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2588810"/>
            <a:ext cx="5384800" cy="2548743"/>
          </a:xfrm>
        </p:spPr>
      </p:pic>
      <p:sp>
        <p:nvSpPr>
          <p:cNvPr id="4" name="Title 3"/>
          <p:cNvSpPr>
            <a:spLocks noGrp="1"/>
          </p:cNvSpPr>
          <p:nvPr>
            <p:ph type="title"/>
          </p:nvPr>
        </p:nvSpPr>
        <p:spPr/>
        <p:txBody>
          <a:bodyPr>
            <a:normAutofit/>
          </a:bodyPr>
          <a:lstStyle/>
          <a:p>
            <a:r>
              <a:rPr lang="en-US" sz="5400" dirty="0">
                <a:solidFill>
                  <a:srgbClr val="FFFF00"/>
                </a:solidFill>
              </a:rPr>
              <a:t>Father Demographics</a:t>
            </a:r>
          </a:p>
        </p:txBody>
      </p:sp>
    </p:spTree>
    <p:extLst>
      <p:ext uri="{BB962C8B-B14F-4D97-AF65-F5344CB8AC3E}">
        <p14:creationId xmlns:p14="http://schemas.microsoft.com/office/powerpoint/2010/main" val="658360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sz="1600" dirty="0"/>
              <a:t>The Certifier is the individual who certifies that the birth occurred on the date, time and place that is listed on the record. This individual can be the physician , also known as the attendant, or it can be any other individual that can confirm the birth  information.</a:t>
            </a:r>
          </a:p>
          <a:p>
            <a:endParaRPr lang="en-US" sz="1600" dirty="0"/>
          </a:p>
          <a:p>
            <a:r>
              <a:rPr lang="en-US" sz="1600" dirty="0"/>
              <a:t>The date certified is the date that the birth is confirmed, that is generally the day of the birth.</a:t>
            </a:r>
          </a:p>
          <a:p>
            <a:endParaRPr lang="en-US" sz="1600" dirty="0"/>
          </a:p>
          <a:p>
            <a:r>
              <a:rPr lang="en-US" sz="1600" dirty="0"/>
              <a:t>Date filed by the Registrar is the date that the record is filed, in Wisconsin it should be filed within 5 days after the birth. ( Statute 69.14 Registration of births.)</a:t>
            </a:r>
          </a:p>
          <a:p>
            <a:endParaRPr lang="en-US" sz="1600" dirty="0"/>
          </a:p>
          <a:p>
            <a:r>
              <a:rPr lang="en-US" sz="1600" dirty="0"/>
              <a:t>Note the drop down box allows for choice of title of certifier.</a:t>
            </a:r>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09600" y="2773112"/>
            <a:ext cx="5384800" cy="2180139"/>
          </a:xfrm>
        </p:spPr>
      </p:pic>
      <p:sp>
        <p:nvSpPr>
          <p:cNvPr id="4" name="Title 3"/>
          <p:cNvSpPr>
            <a:spLocks noGrp="1"/>
          </p:cNvSpPr>
          <p:nvPr>
            <p:ph type="title"/>
          </p:nvPr>
        </p:nvSpPr>
        <p:spPr/>
        <p:txBody>
          <a:bodyPr>
            <a:normAutofit/>
          </a:bodyPr>
          <a:lstStyle/>
          <a:p>
            <a:r>
              <a:rPr lang="en-US" sz="6000" dirty="0">
                <a:solidFill>
                  <a:srgbClr val="FFFF00"/>
                </a:solidFill>
              </a:rPr>
              <a:t>Certifier</a:t>
            </a:r>
          </a:p>
        </p:txBody>
      </p:sp>
    </p:spTree>
    <p:extLst>
      <p:ext uri="{BB962C8B-B14F-4D97-AF65-F5344CB8AC3E}">
        <p14:creationId xmlns:p14="http://schemas.microsoft.com/office/powerpoint/2010/main" val="10914482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400" dirty="0"/>
              <a:t>This field captures additional information regarding the mother, father and the the facility where the birth occurred. If the mailing address is the same as the home address, the information will populate over and auto-fil. There is a spot to check if a Social Security number is requested for the child.</a:t>
            </a:r>
          </a:p>
          <a:p>
            <a:r>
              <a:rPr lang="en-US" sz="1400" dirty="0"/>
              <a:t>If the mother is not married, a box will appear asking if a Paternity Acknowledgement has been signed.</a:t>
            </a:r>
          </a:p>
          <a:p>
            <a:endParaRPr lang="en-US" sz="1400" dirty="0"/>
          </a:p>
          <a:p>
            <a:r>
              <a:rPr lang="en-US" sz="1400" dirty="0"/>
              <a:t>A Paternity Acknowledgement is a form (voluntary in Wisconsin) that when signed establishes that the male is the legal father of the child and his name is placed on the birth certificate. This is only signed if the mother is NOT married to the male. </a:t>
            </a:r>
          </a:p>
          <a:p>
            <a:endParaRPr lang="en-US" sz="1400" dirty="0"/>
          </a:p>
          <a:p>
            <a:r>
              <a:rPr lang="en-US" sz="1400" dirty="0"/>
              <a:t>The facility ID (NPI) is the unique 10 digit number that identifies a healthcare provider. It is issued by the Centers for Medicare and Medicaid (CMS).</a:t>
            </a:r>
          </a:p>
          <a:p>
            <a:endParaRPr lang="en-US" dirty="0"/>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91514" y="4230395"/>
            <a:ext cx="3443416" cy="1799702"/>
          </a:xfrm>
        </p:spPr>
      </p:pic>
      <p:sp>
        <p:nvSpPr>
          <p:cNvPr id="4" name="Title 3"/>
          <p:cNvSpPr>
            <a:spLocks noGrp="1"/>
          </p:cNvSpPr>
          <p:nvPr>
            <p:ph type="title"/>
          </p:nvPr>
        </p:nvSpPr>
        <p:spPr/>
        <p:txBody>
          <a:bodyPr/>
          <a:lstStyle/>
          <a:p>
            <a:r>
              <a:rPr lang="en-US" dirty="0">
                <a:solidFill>
                  <a:srgbClr val="FFFF00"/>
                </a:solidFill>
              </a:rPr>
              <a:t>Mother (Other Information)</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514" y="2335427"/>
            <a:ext cx="3443416" cy="1804088"/>
          </a:xfrm>
          <a:prstGeom prst="rect">
            <a:avLst/>
          </a:prstGeom>
        </p:spPr>
      </p:pic>
      <p:sp>
        <p:nvSpPr>
          <p:cNvPr id="7" name="TextBox 6"/>
          <p:cNvSpPr txBox="1"/>
          <p:nvPr/>
        </p:nvSpPr>
        <p:spPr>
          <a:xfrm>
            <a:off x="930174" y="6120977"/>
            <a:ext cx="3766096" cy="646331"/>
          </a:xfrm>
          <a:prstGeom prst="rect">
            <a:avLst/>
          </a:prstGeom>
          <a:noFill/>
        </p:spPr>
        <p:txBody>
          <a:bodyPr wrap="none" rtlCol="0">
            <a:spAutoFit/>
          </a:bodyPr>
          <a:lstStyle/>
          <a:p>
            <a:r>
              <a:rPr lang="en-US" sz="1200" dirty="0"/>
              <a:t>Note that if you hover over the question marks</a:t>
            </a:r>
          </a:p>
          <a:p>
            <a:r>
              <a:rPr lang="en-US" sz="1200" dirty="0"/>
              <a:t>a “help” message will appear to guide the user on how to</a:t>
            </a:r>
          </a:p>
          <a:p>
            <a:r>
              <a:rPr lang="en-US" sz="1200" dirty="0"/>
              <a:t>Input the information</a:t>
            </a:r>
          </a:p>
        </p:txBody>
      </p:sp>
    </p:spTree>
    <p:extLst>
      <p:ext uri="{BB962C8B-B14F-4D97-AF65-F5344CB8AC3E}">
        <p14:creationId xmlns:p14="http://schemas.microsoft.com/office/powerpoint/2010/main" val="20615001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940907" y="1281713"/>
            <a:ext cx="2600411" cy="1770405"/>
          </a:xfrm>
        </p:spPr>
      </p:pic>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38897" y="1281713"/>
            <a:ext cx="2603157" cy="2091681"/>
          </a:xfrm>
        </p:spPr>
      </p:pic>
      <p:sp>
        <p:nvSpPr>
          <p:cNvPr id="4" name="Title 3"/>
          <p:cNvSpPr>
            <a:spLocks noGrp="1"/>
          </p:cNvSpPr>
          <p:nvPr>
            <p:ph type="title"/>
          </p:nvPr>
        </p:nvSpPr>
        <p:spPr/>
        <p:txBody>
          <a:bodyPr>
            <a:normAutofit/>
          </a:bodyPr>
          <a:lstStyle/>
          <a:p>
            <a:r>
              <a:rPr lang="en-US" sz="4400" dirty="0">
                <a:solidFill>
                  <a:srgbClr val="FFFF00"/>
                </a:solidFill>
              </a:rPr>
              <a:t>Mother and Father Education and Ethnicity</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897" y="4077731"/>
            <a:ext cx="2430162" cy="203886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7405" y="3604783"/>
            <a:ext cx="2236573" cy="2511812"/>
          </a:xfrm>
          <a:prstGeom prst="rect">
            <a:avLst/>
          </a:prstGeom>
        </p:spPr>
      </p:pic>
      <p:sp>
        <p:nvSpPr>
          <p:cNvPr id="9" name="TextBox 8"/>
          <p:cNvSpPr txBox="1"/>
          <p:nvPr/>
        </p:nvSpPr>
        <p:spPr>
          <a:xfrm>
            <a:off x="7055708" y="2051222"/>
            <a:ext cx="4953215" cy="1754326"/>
          </a:xfrm>
          <a:prstGeom prst="rect">
            <a:avLst/>
          </a:prstGeom>
          <a:noFill/>
        </p:spPr>
        <p:txBody>
          <a:bodyPr wrap="none" rtlCol="0">
            <a:spAutoFit/>
          </a:bodyPr>
          <a:lstStyle/>
          <a:p>
            <a:r>
              <a:rPr lang="en-US" dirty="0"/>
              <a:t>The fields shown here are the same for both </a:t>
            </a:r>
          </a:p>
          <a:p>
            <a:r>
              <a:rPr lang="en-US" dirty="0"/>
              <a:t>the Mother and Father regarding education and</a:t>
            </a:r>
          </a:p>
          <a:p>
            <a:r>
              <a:rPr lang="en-US" dirty="0"/>
              <a:t>ethnicity.  Note that drop down boxes are available</a:t>
            </a:r>
          </a:p>
          <a:p>
            <a:r>
              <a:rPr lang="en-US" dirty="0"/>
              <a:t>for education choice and Hispanic origin. Multiple</a:t>
            </a:r>
          </a:p>
          <a:p>
            <a:r>
              <a:rPr lang="en-US" dirty="0"/>
              <a:t>choices are available for race with the option to </a:t>
            </a:r>
          </a:p>
          <a:p>
            <a:r>
              <a:rPr lang="en-US" dirty="0"/>
              <a:t>choose all that apply.</a:t>
            </a:r>
          </a:p>
        </p:txBody>
      </p:sp>
    </p:spTree>
    <p:extLst>
      <p:ext uri="{BB962C8B-B14F-4D97-AF65-F5344CB8AC3E}">
        <p14:creationId xmlns:p14="http://schemas.microsoft.com/office/powerpoint/2010/main" val="1693229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Information regarding what type of facility the child was born at and the name and NPI of the attendant are supplied in this field.</a:t>
            </a:r>
          </a:p>
          <a:p>
            <a:r>
              <a:rPr lang="en-US" dirty="0"/>
              <a:t>If the box is checked for “Mother</a:t>
            </a:r>
          </a:p>
          <a:p>
            <a:r>
              <a:rPr lang="en-US" dirty="0"/>
              <a:t>Transferred”, a field will appear that allows for entry of the facility.</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1927654"/>
            <a:ext cx="5384800" cy="3080846"/>
          </a:xfrm>
        </p:spPr>
      </p:pic>
      <p:sp>
        <p:nvSpPr>
          <p:cNvPr id="4" name="Title 3"/>
          <p:cNvSpPr>
            <a:spLocks noGrp="1"/>
          </p:cNvSpPr>
          <p:nvPr>
            <p:ph type="title"/>
          </p:nvPr>
        </p:nvSpPr>
        <p:spPr/>
        <p:txBody>
          <a:bodyPr>
            <a:normAutofit/>
          </a:bodyPr>
          <a:lstStyle/>
          <a:p>
            <a:r>
              <a:rPr lang="en-US" sz="6000" dirty="0">
                <a:solidFill>
                  <a:srgbClr val="FFFF00"/>
                </a:solidFill>
              </a:rPr>
              <a:t>Birth Information</a:t>
            </a:r>
          </a:p>
        </p:txBody>
      </p:sp>
    </p:spTree>
    <p:extLst>
      <p:ext uri="{BB962C8B-B14F-4D97-AF65-F5344CB8AC3E}">
        <p14:creationId xmlns:p14="http://schemas.microsoft.com/office/powerpoint/2010/main" val="14405814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99535" y="3686260"/>
            <a:ext cx="3220995" cy="2244876"/>
          </a:xfrm>
        </p:spPr>
      </p:pic>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9535" y="1417638"/>
            <a:ext cx="3220995" cy="2268622"/>
          </a:xfrm>
        </p:spPr>
      </p:pic>
      <p:sp>
        <p:nvSpPr>
          <p:cNvPr id="4" name="Title 3"/>
          <p:cNvSpPr>
            <a:spLocks noGrp="1"/>
          </p:cNvSpPr>
          <p:nvPr>
            <p:ph type="title"/>
          </p:nvPr>
        </p:nvSpPr>
        <p:spPr/>
        <p:txBody>
          <a:bodyPr>
            <a:normAutofit/>
          </a:bodyPr>
          <a:lstStyle/>
          <a:p>
            <a:r>
              <a:rPr lang="en-US" sz="5400" dirty="0">
                <a:solidFill>
                  <a:srgbClr val="FFFF00"/>
                </a:solidFill>
              </a:rPr>
              <a:t>Pregnancy Information</a:t>
            </a:r>
          </a:p>
        </p:txBody>
      </p:sp>
      <p:sp>
        <p:nvSpPr>
          <p:cNvPr id="7" name="TextBox 6"/>
          <p:cNvSpPr txBox="1"/>
          <p:nvPr/>
        </p:nvSpPr>
        <p:spPr>
          <a:xfrm>
            <a:off x="0" y="5954882"/>
            <a:ext cx="4752648" cy="830997"/>
          </a:xfrm>
          <a:prstGeom prst="rect">
            <a:avLst/>
          </a:prstGeom>
          <a:noFill/>
        </p:spPr>
        <p:txBody>
          <a:bodyPr wrap="none" rtlCol="0">
            <a:spAutoFit/>
          </a:bodyPr>
          <a:lstStyle/>
          <a:p>
            <a:r>
              <a:rPr lang="en-US" sz="1600" dirty="0"/>
              <a:t>Data relating to the pregnancy is the focus of this </a:t>
            </a:r>
          </a:p>
          <a:p>
            <a:r>
              <a:rPr lang="en-US" sz="1600" dirty="0"/>
              <a:t>field. It is important to pay attention to the parameters</a:t>
            </a:r>
          </a:p>
          <a:p>
            <a:r>
              <a:rPr lang="en-US" sz="1600" dirty="0"/>
              <a:t>that are requested (pounds, inches, </a:t>
            </a:r>
            <a:r>
              <a:rPr lang="en-US" sz="1600" dirty="0" err="1"/>
              <a:t>etc</a:t>
            </a:r>
            <a:r>
              <a:rPr lang="en-US" sz="1600" dirty="0"/>
              <a:t>)</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544595"/>
            <a:ext cx="4707924" cy="2903022"/>
          </a:xfrm>
          <a:prstGeom prst="rect">
            <a:avLst/>
          </a:prstGeom>
        </p:spPr>
      </p:pic>
      <p:sp>
        <p:nvSpPr>
          <p:cNvPr id="9" name="TextBox 8"/>
          <p:cNvSpPr txBox="1"/>
          <p:nvPr/>
        </p:nvSpPr>
        <p:spPr>
          <a:xfrm>
            <a:off x="6215449" y="4670854"/>
            <a:ext cx="5063246" cy="646331"/>
          </a:xfrm>
          <a:prstGeom prst="rect">
            <a:avLst/>
          </a:prstGeom>
          <a:noFill/>
        </p:spPr>
        <p:txBody>
          <a:bodyPr wrap="none" rtlCol="0">
            <a:spAutoFit/>
          </a:bodyPr>
          <a:lstStyle/>
          <a:p>
            <a:r>
              <a:rPr lang="en-US" dirty="0"/>
              <a:t>Information regarding smoking is required in this </a:t>
            </a:r>
          </a:p>
          <a:p>
            <a:r>
              <a:rPr lang="en-US" dirty="0"/>
              <a:t>field. If no smoking is present, enter a “0” in the box</a:t>
            </a:r>
          </a:p>
        </p:txBody>
      </p:sp>
    </p:spTree>
    <p:extLst>
      <p:ext uri="{BB962C8B-B14F-4D97-AF65-F5344CB8AC3E}">
        <p14:creationId xmlns:p14="http://schemas.microsoft.com/office/powerpoint/2010/main" val="39377385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40151" y="1417639"/>
            <a:ext cx="3341816" cy="2660092"/>
          </a:xfrm>
        </p:spPr>
      </p:pic>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93805" y="1602990"/>
            <a:ext cx="4061254" cy="3287774"/>
          </a:xfrm>
        </p:spPr>
      </p:pic>
      <p:sp>
        <p:nvSpPr>
          <p:cNvPr id="4" name="Title 3"/>
          <p:cNvSpPr>
            <a:spLocks noGrp="1"/>
          </p:cNvSpPr>
          <p:nvPr>
            <p:ph type="title"/>
          </p:nvPr>
        </p:nvSpPr>
        <p:spPr/>
        <p:txBody>
          <a:bodyPr>
            <a:normAutofit/>
          </a:bodyPr>
          <a:lstStyle/>
          <a:p>
            <a:r>
              <a:rPr lang="en-US" sz="4800" dirty="0">
                <a:solidFill>
                  <a:srgbClr val="FFFF00"/>
                </a:solidFill>
              </a:rPr>
              <a:t>Medical and Health Information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151" y="4077731"/>
            <a:ext cx="3341815" cy="1884405"/>
          </a:xfrm>
          <a:prstGeom prst="rect">
            <a:avLst/>
          </a:prstGeom>
        </p:spPr>
      </p:pic>
      <p:sp>
        <p:nvSpPr>
          <p:cNvPr id="8" name="TextBox 7"/>
          <p:cNvSpPr txBox="1"/>
          <p:nvPr/>
        </p:nvSpPr>
        <p:spPr>
          <a:xfrm>
            <a:off x="1098227" y="5076116"/>
            <a:ext cx="3999236" cy="1077218"/>
          </a:xfrm>
          <a:prstGeom prst="rect">
            <a:avLst/>
          </a:prstGeom>
          <a:noFill/>
        </p:spPr>
        <p:txBody>
          <a:bodyPr wrap="none" rtlCol="0">
            <a:spAutoFit/>
          </a:bodyPr>
          <a:lstStyle/>
          <a:p>
            <a:r>
              <a:rPr lang="en-US" sz="1600" dirty="0"/>
              <a:t>Information gathered in this field</a:t>
            </a:r>
          </a:p>
          <a:p>
            <a:r>
              <a:rPr lang="en-US" sz="1600" dirty="0"/>
              <a:t>relate to the conditions associated with </a:t>
            </a:r>
          </a:p>
          <a:p>
            <a:r>
              <a:rPr lang="en-US" sz="1600" dirty="0"/>
              <a:t>the pregnancy or condition of the mother.</a:t>
            </a:r>
          </a:p>
          <a:p>
            <a:r>
              <a:rPr lang="en-US" sz="1600" dirty="0"/>
              <a:t>Several fields are associated with this portion.</a:t>
            </a:r>
          </a:p>
        </p:txBody>
      </p:sp>
    </p:spTree>
    <p:extLst>
      <p:ext uri="{BB962C8B-B14F-4D97-AF65-F5344CB8AC3E}">
        <p14:creationId xmlns:p14="http://schemas.microsoft.com/office/powerpoint/2010/main" val="14330051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45881" y="1417638"/>
            <a:ext cx="4009081" cy="2252319"/>
          </a:xfrm>
        </p:spPr>
      </p:pic>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09600" y="1417638"/>
            <a:ext cx="3987114" cy="2805077"/>
          </a:xfrm>
        </p:spPr>
      </p:pic>
      <p:sp>
        <p:nvSpPr>
          <p:cNvPr id="4" name="Title 3"/>
          <p:cNvSpPr>
            <a:spLocks noGrp="1"/>
          </p:cNvSpPr>
          <p:nvPr>
            <p:ph type="title"/>
          </p:nvPr>
        </p:nvSpPr>
        <p:spPr/>
        <p:txBody>
          <a:bodyPr/>
          <a:lstStyle/>
          <a:p>
            <a:r>
              <a:rPr lang="en-US" sz="4400" dirty="0">
                <a:solidFill>
                  <a:srgbClr val="FFFF00"/>
                </a:solidFill>
              </a:rPr>
              <a:t>Medical and Health Information</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5882" y="3719384"/>
            <a:ext cx="4009080" cy="2187146"/>
          </a:xfrm>
          <a:prstGeom prst="rect">
            <a:avLst/>
          </a:prstGeom>
        </p:spPr>
      </p:pic>
      <p:sp>
        <p:nvSpPr>
          <p:cNvPr id="8" name="TextBox 7"/>
          <p:cNvSpPr txBox="1"/>
          <p:nvPr/>
        </p:nvSpPr>
        <p:spPr>
          <a:xfrm>
            <a:off x="852616" y="4489791"/>
            <a:ext cx="3305200" cy="646331"/>
          </a:xfrm>
          <a:prstGeom prst="rect">
            <a:avLst/>
          </a:prstGeom>
          <a:noFill/>
        </p:spPr>
        <p:txBody>
          <a:bodyPr wrap="none" rtlCol="0">
            <a:spAutoFit/>
          </a:bodyPr>
          <a:lstStyle/>
          <a:p>
            <a:r>
              <a:rPr lang="en-US" dirty="0"/>
              <a:t>Information that is obtained here</a:t>
            </a:r>
          </a:p>
          <a:p>
            <a:r>
              <a:rPr lang="en-US" dirty="0"/>
              <a:t>Is related to labor and delivery</a:t>
            </a:r>
          </a:p>
        </p:txBody>
      </p:sp>
    </p:spTree>
    <p:extLst>
      <p:ext uri="{BB962C8B-B14F-4D97-AF65-F5344CB8AC3E}">
        <p14:creationId xmlns:p14="http://schemas.microsoft.com/office/powerpoint/2010/main" val="14916839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BRIT System Birth Certificate Database Project is a collaboration between the HIT (Health Information Technology) students, </a:t>
            </a:r>
            <a:r>
              <a:rPr lang="en-US" dirty="0" err="1"/>
              <a:t>Kaytie</a:t>
            </a:r>
            <a:r>
              <a:rPr lang="en-US" dirty="0"/>
              <a:t> and Debbie and the BIT (Business Information Technology) students Anthony, Michael, Jen and Will. This system is designed to be a “playground” site for HIT students to gain hands on experience with data entry into the birth registry form. </a:t>
            </a:r>
          </a:p>
          <a:p>
            <a:r>
              <a:rPr lang="en-US" dirty="0"/>
              <a:t>The acronym BRIT was designed by the BIT students and means Birth Registry Information Technology.</a:t>
            </a:r>
          </a:p>
          <a:p>
            <a:r>
              <a:rPr lang="en-US" dirty="0"/>
              <a:t>The design of the system is based on the US Standard Certificate of Live Birth.</a:t>
            </a:r>
          </a:p>
        </p:txBody>
      </p:sp>
      <p:sp>
        <p:nvSpPr>
          <p:cNvPr id="3" name="Title 2"/>
          <p:cNvSpPr>
            <a:spLocks noGrp="1"/>
          </p:cNvSpPr>
          <p:nvPr>
            <p:ph type="title"/>
          </p:nvPr>
        </p:nvSpPr>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7200" dirty="0">
                <a:ln>
                  <a:solidFill>
                    <a:schemeClr val="tx2">
                      <a:lumMod val="25000"/>
                    </a:schemeClr>
                  </a:solidFill>
                </a:ln>
                <a:solidFill>
                  <a:srgbClr val="FFFF00"/>
                </a:solidFill>
                <a:effectLst/>
                <a:latin typeface="Arial Black" panose="020B0A04020102020204" pitchFamily="34" charset="0"/>
              </a:rPr>
              <a:t>Welcome</a:t>
            </a:r>
          </a:p>
        </p:txBody>
      </p:sp>
    </p:spTree>
    <p:extLst>
      <p:ext uri="{BB962C8B-B14F-4D97-AF65-F5344CB8AC3E}">
        <p14:creationId xmlns:p14="http://schemas.microsoft.com/office/powerpoint/2010/main" val="6592805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1315996"/>
            <a:ext cx="4469027" cy="2818506"/>
          </a:xfrm>
        </p:spPr>
      </p:pic>
      <p:sp>
        <p:nvSpPr>
          <p:cNvPr id="4" name="Title 3"/>
          <p:cNvSpPr>
            <a:spLocks noGrp="1"/>
          </p:cNvSpPr>
          <p:nvPr>
            <p:ph type="title"/>
          </p:nvPr>
        </p:nvSpPr>
        <p:spPr/>
        <p:txBody>
          <a:bodyPr>
            <a:normAutofit/>
          </a:bodyPr>
          <a:lstStyle/>
          <a:p>
            <a:r>
              <a:rPr lang="en-US" sz="4800" dirty="0">
                <a:solidFill>
                  <a:srgbClr val="FFFF00"/>
                </a:solidFill>
              </a:rPr>
              <a:t>Newborn Birth Information</a:t>
            </a:r>
          </a:p>
        </p:txBody>
      </p:sp>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812180" y="4381176"/>
            <a:ext cx="3564238" cy="1589367"/>
          </a:xfrm>
        </p:spPr>
      </p:pic>
      <p:sp>
        <p:nvSpPr>
          <p:cNvPr id="10" name="TextBox 9"/>
          <p:cNvSpPr txBox="1"/>
          <p:nvPr/>
        </p:nvSpPr>
        <p:spPr>
          <a:xfrm>
            <a:off x="5754883" y="2072852"/>
            <a:ext cx="5861221" cy="2308324"/>
          </a:xfrm>
          <a:prstGeom prst="rect">
            <a:avLst/>
          </a:prstGeom>
          <a:noFill/>
        </p:spPr>
        <p:txBody>
          <a:bodyPr wrap="square" rtlCol="0">
            <a:spAutoFit/>
          </a:bodyPr>
          <a:lstStyle/>
          <a:p>
            <a:r>
              <a:rPr lang="en-US" sz="2400" dirty="0"/>
              <a:t>Information that is entered into the Newborn</a:t>
            </a:r>
          </a:p>
          <a:p>
            <a:r>
              <a:rPr lang="en-US" sz="2400" dirty="0"/>
              <a:t>birth deals only with the newborn themselves. </a:t>
            </a:r>
          </a:p>
          <a:p>
            <a:r>
              <a:rPr lang="en-US" sz="2400" dirty="0"/>
              <a:t>Notice that all fields are required to be filled out.</a:t>
            </a:r>
          </a:p>
          <a:p>
            <a:endParaRPr lang="en-US" sz="2400" dirty="0"/>
          </a:p>
        </p:txBody>
      </p:sp>
      <p:sp>
        <p:nvSpPr>
          <p:cNvPr id="11" name="TextBox 10"/>
          <p:cNvSpPr txBox="1"/>
          <p:nvPr/>
        </p:nvSpPr>
        <p:spPr>
          <a:xfrm>
            <a:off x="135924" y="5970543"/>
            <a:ext cx="5848781" cy="646331"/>
          </a:xfrm>
          <a:prstGeom prst="rect">
            <a:avLst/>
          </a:prstGeom>
          <a:noFill/>
        </p:spPr>
        <p:txBody>
          <a:bodyPr wrap="none" rtlCol="0">
            <a:spAutoFit/>
          </a:bodyPr>
          <a:lstStyle/>
          <a:p>
            <a:r>
              <a:rPr lang="en-US" dirty="0"/>
              <a:t>Note that for birthweight is required in grams, a pop up help</a:t>
            </a:r>
          </a:p>
          <a:p>
            <a:r>
              <a:rPr lang="en-US" dirty="0"/>
              <a:t>box shows up to remind the user of this request. </a:t>
            </a:r>
          </a:p>
        </p:txBody>
      </p:sp>
    </p:spTree>
    <p:extLst>
      <p:ext uri="{BB962C8B-B14F-4D97-AF65-F5344CB8AC3E}">
        <p14:creationId xmlns:p14="http://schemas.microsoft.com/office/powerpoint/2010/main" val="18090674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1747096"/>
            <a:ext cx="5384800" cy="2434367"/>
          </a:xfrm>
        </p:spPr>
      </p:pic>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30425" y="1906291"/>
            <a:ext cx="5343150" cy="3580109"/>
          </a:xfrm>
        </p:spPr>
      </p:pic>
      <p:sp>
        <p:nvSpPr>
          <p:cNvPr id="4" name="Title 3"/>
          <p:cNvSpPr>
            <a:spLocks noGrp="1"/>
          </p:cNvSpPr>
          <p:nvPr>
            <p:ph type="title"/>
          </p:nvPr>
        </p:nvSpPr>
        <p:spPr/>
        <p:txBody>
          <a:bodyPr/>
          <a:lstStyle/>
          <a:p>
            <a:r>
              <a:rPr lang="en-US" sz="4400" dirty="0">
                <a:solidFill>
                  <a:srgbClr val="FFFF00"/>
                </a:solidFill>
              </a:rPr>
              <a:t>Newborn Birth Information</a:t>
            </a:r>
            <a:endParaRPr lang="en-US" dirty="0"/>
          </a:p>
        </p:txBody>
      </p:sp>
      <p:sp>
        <p:nvSpPr>
          <p:cNvPr id="7" name="TextBox 6"/>
          <p:cNvSpPr txBox="1"/>
          <p:nvPr/>
        </p:nvSpPr>
        <p:spPr>
          <a:xfrm>
            <a:off x="7202005" y="4510921"/>
            <a:ext cx="3375989" cy="1477328"/>
          </a:xfrm>
          <a:prstGeom prst="rect">
            <a:avLst/>
          </a:prstGeom>
          <a:noFill/>
        </p:spPr>
        <p:txBody>
          <a:bodyPr wrap="none" rtlCol="0">
            <a:spAutoFit/>
          </a:bodyPr>
          <a:lstStyle/>
          <a:p>
            <a:r>
              <a:rPr lang="en-US" dirty="0"/>
              <a:t>Once all the information is filled</a:t>
            </a:r>
          </a:p>
          <a:p>
            <a:r>
              <a:rPr lang="en-US" dirty="0"/>
              <a:t>out regarding the newborn’s birth</a:t>
            </a:r>
          </a:p>
          <a:p>
            <a:r>
              <a:rPr lang="en-US" dirty="0"/>
              <a:t>you are ready to hit create and</a:t>
            </a:r>
          </a:p>
          <a:p>
            <a:r>
              <a:rPr lang="en-US" dirty="0"/>
              <a:t>the  newborn is now entered into </a:t>
            </a:r>
          </a:p>
          <a:p>
            <a:r>
              <a:rPr lang="en-US" dirty="0"/>
              <a:t>system.</a:t>
            </a:r>
          </a:p>
        </p:txBody>
      </p:sp>
    </p:spTree>
    <p:extLst>
      <p:ext uri="{BB962C8B-B14F-4D97-AF65-F5344CB8AC3E}">
        <p14:creationId xmlns:p14="http://schemas.microsoft.com/office/powerpoint/2010/main" val="74479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user guide is designed to help navigate through the many fields that are required to fill out the Standard Certificate of Live Birth.</a:t>
            </a:r>
          </a:p>
          <a:p>
            <a:r>
              <a:rPr lang="en-US" dirty="0"/>
              <a:t>If you have any questions regarding the use of this system or the information contained within the Standard Certificate, please contact your instructor.</a:t>
            </a:r>
          </a:p>
          <a:p>
            <a:r>
              <a:rPr lang="en-US" dirty="0"/>
              <a:t>Information regarding the Standard Certificate can be found at</a:t>
            </a:r>
          </a:p>
          <a:p>
            <a:r>
              <a:rPr lang="en-US" dirty="0"/>
              <a:t>https://</a:t>
            </a:r>
            <a:r>
              <a:rPr lang="en-US" dirty="0" err="1"/>
              <a:t>www.cdc.gov</a:t>
            </a:r>
            <a:r>
              <a:rPr lang="en-US" dirty="0"/>
              <a:t>/</a:t>
            </a:r>
            <a:r>
              <a:rPr lang="en-US" dirty="0" err="1"/>
              <a:t>nchs</a:t>
            </a:r>
            <a:r>
              <a:rPr lang="en-US" dirty="0"/>
              <a:t>/data/</a:t>
            </a:r>
            <a:r>
              <a:rPr lang="en-US" dirty="0" err="1"/>
              <a:t>dvs</a:t>
            </a:r>
            <a:r>
              <a:rPr lang="en-US" dirty="0"/>
              <a:t>/</a:t>
            </a:r>
            <a:r>
              <a:rPr lang="en-US" dirty="0" err="1"/>
              <a:t>GuidetoCompleteFacilityWks.pdf</a:t>
            </a:r>
            <a:endParaRPr lang="en-US" dirty="0"/>
          </a:p>
        </p:txBody>
      </p:sp>
      <p:sp>
        <p:nvSpPr>
          <p:cNvPr id="3" name="Title 2"/>
          <p:cNvSpPr>
            <a:spLocks noGrp="1"/>
          </p:cNvSpPr>
          <p:nvPr>
            <p:ph type="title"/>
          </p:nvPr>
        </p:nvSpPr>
        <p:spPr/>
        <p:txBody>
          <a:bodyPr>
            <a:normAutofit/>
          </a:bodyPr>
          <a:lstStyle/>
          <a:p>
            <a:r>
              <a:rPr lang="en-US" sz="6600" dirty="0">
                <a:solidFill>
                  <a:srgbClr val="FFFF00"/>
                </a:solidFill>
              </a:rPr>
              <a:t>Questions</a:t>
            </a:r>
          </a:p>
        </p:txBody>
      </p:sp>
    </p:spTree>
    <p:extLst>
      <p:ext uri="{BB962C8B-B14F-4D97-AF65-F5344CB8AC3E}">
        <p14:creationId xmlns:p14="http://schemas.microsoft.com/office/powerpoint/2010/main" val="5423758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43623" y="1600200"/>
            <a:ext cx="3492753" cy="4525963"/>
          </a:xfrm>
        </p:spPr>
      </p:pic>
      <p:pic>
        <p:nvPicPr>
          <p:cNvPr id="5" name="Content Placeholder 4"/>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a:off x="1486586" y="1600200"/>
            <a:ext cx="3630828" cy="4525963"/>
          </a:xfrm>
        </p:spPr>
      </p:pic>
      <p:sp>
        <p:nvSpPr>
          <p:cNvPr id="4" name="Title 3"/>
          <p:cNvSpPr>
            <a:spLocks noGrp="1"/>
          </p:cNvSpPr>
          <p:nvPr>
            <p:ph type="title"/>
          </p:nvPr>
        </p:nvSpPr>
        <p:spPr/>
        <p:txBody>
          <a:bodyPr>
            <a:normAutofit/>
          </a:bodyPr>
          <a:lstStyle/>
          <a:p>
            <a:r>
              <a:rPr lang="en-US" sz="4800" dirty="0">
                <a:solidFill>
                  <a:srgbClr val="FFFF00"/>
                </a:solidFill>
              </a:rPr>
              <a:t>US Standard Certificate of Live Birth</a:t>
            </a:r>
          </a:p>
        </p:txBody>
      </p:sp>
    </p:spTree>
    <p:extLst>
      <p:ext uri="{BB962C8B-B14F-4D97-AF65-F5344CB8AC3E}">
        <p14:creationId xmlns:p14="http://schemas.microsoft.com/office/powerpoint/2010/main" val="930666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first screen that you will encounter is the log in screen, this screen will allow the user to log in if they already have an account (must be a WCTC student email account) or they will have the option to create an account.</a:t>
            </a:r>
          </a:p>
        </p:txBody>
      </p:sp>
      <p:sp>
        <p:nvSpPr>
          <p:cNvPr id="3" name="Title 2"/>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5400" dirty="0">
                <a:ln>
                  <a:solidFill>
                    <a:schemeClr val="tx2">
                      <a:lumMod val="25000"/>
                    </a:schemeClr>
                  </a:solidFill>
                </a:ln>
                <a:solidFill>
                  <a:srgbClr val="FFFF00"/>
                </a:solidFill>
                <a:effectLst/>
                <a:latin typeface="Arial Black" panose="020B0A04020102020204" pitchFamily="34" charset="0"/>
              </a:rPr>
              <a:t>Getting Started</a:t>
            </a:r>
          </a:p>
        </p:txBody>
      </p:sp>
      <p:pic>
        <p:nvPicPr>
          <p:cNvPr id="5" name="Picture 4"/>
          <p:cNvPicPr>
            <a:picLocks noChangeAspect="1"/>
          </p:cNvPicPr>
          <p:nvPr/>
        </p:nvPicPr>
        <p:blipFill>
          <a:blip r:embed="rId2"/>
          <a:stretch>
            <a:fillRect/>
          </a:stretch>
        </p:blipFill>
        <p:spPr>
          <a:xfrm>
            <a:off x="2931089" y="3052592"/>
            <a:ext cx="6037545" cy="3256768"/>
          </a:xfrm>
          <a:prstGeom prst="rect">
            <a:avLst/>
          </a:prstGeom>
        </p:spPr>
      </p:pic>
    </p:spTree>
    <p:extLst>
      <p:ext uri="{BB962C8B-B14F-4D97-AF65-F5344CB8AC3E}">
        <p14:creationId xmlns:p14="http://schemas.microsoft.com/office/powerpoint/2010/main" val="390077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n>
                  <a:solidFill>
                    <a:schemeClr val="tx2">
                      <a:lumMod val="25000"/>
                    </a:schemeClr>
                  </a:solidFill>
                </a:ln>
                <a:solidFill>
                  <a:srgbClr val="FFFF00"/>
                </a:solidFill>
                <a:effectLst/>
                <a:latin typeface="Arial Black" panose="020B0A04020102020204" pitchFamily="34" charset="0"/>
              </a:rPr>
              <a:t>To Create an Account</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3380214" y="3513192"/>
            <a:ext cx="5248779" cy="3344808"/>
          </a:xfrm>
          <a:prstGeom prst="rect">
            <a:avLst/>
          </a:prstGeom>
        </p:spPr>
      </p:pic>
      <p:sp>
        <p:nvSpPr>
          <p:cNvPr id="7" name="TextBox 6"/>
          <p:cNvSpPr txBox="1"/>
          <p:nvPr/>
        </p:nvSpPr>
        <p:spPr>
          <a:xfrm>
            <a:off x="1828800" y="1417638"/>
            <a:ext cx="10206705" cy="1938992"/>
          </a:xfrm>
          <a:prstGeom prst="rect">
            <a:avLst/>
          </a:prstGeom>
          <a:noFill/>
        </p:spPr>
        <p:txBody>
          <a:bodyPr wrap="none" rtlCol="0">
            <a:spAutoFit/>
          </a:bodyPr>
          <a:lstStyle/>
          <a:p>
            <a:r>
              <a:rPr lang="en-US" sz="2000" b="1" dirty="0"/>
              <a:t>To Create an account you will need to enter:</a:t>
            </a:r>
          </a:p>
          <a:p>
            <a:r>
              <a:rPr lang="en-US" sz="2000" b="1" dirty="0"/>
              <a:t>First Name</a:t>
            </a:r>
          </a:p>
          <a:p>
            <a:r>
              <a:rPr lang="en-US" sz="2000" b="1" dirty="0"/>
              <a:t>Last Name</a:t>
            </a:r>
          </a:p>
          <a:p>
            <a:r>
              <a:rPr lang="en-US" sz="2000" b="1" dirty="0"/>
              <a:t>WCTC email account</a:t>
            </a:r>
          </a:p>
          <a:p>
            <a:r>
              <a:rPr lang="en-US" sz="2000" b="1" dirty="0"/>
              <a:t>Password: the password must consist of 10 digits (one upper case, one lower case and at least </a:t>
            </a:r>
          </a:p>
          <a:p>
            <a:r>
              <a:rPr lang="en-US" sz="2000" b="1" dirty="0"/>
              <a:t>                    one number</a:t>
            </a:r>
            <a:r>
              <a:rPr lang="en-US" sz="2000" b="1" dirty="0">
                <a:solidFill>
                  <a:schemeClr val="bg1"/>
                </a:solidFill>
              </a:rPr>
              <a:t>.</a:t>
            </a:r>
          </a:p>
        </p:txBody>
      </p:sp>
    </p:spTree>
    <p:extLst>
      <p:ext uri="{BB962C8B-B14F-4D97-AF65-F5344CB8AC3E}">
        <p14:creationId xmlns:p14="http://schemas.microsoft.com/office/powerpoint/2010/main" val="31262275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1410" y="3109594"/>
            <a:ext cx="7487478" cy="3357467"/>
          </a:xfrm>
        </p:spPr>
      </p:pic>
      <p:sp>
        <p:nvSpPr>
          <p:cNvPr id="3" name="Title 2"/>
          <p:cNvSpPr>
            <a:spLocks noGrp="1"/>
          </p:cNvSpPr>
          <p:nvPr>
            <p:ph type="title"/>
          </p:nvPr>
        </p:nvSpPr>
        <p:spPr>
          <a:ln>
            <a:solidFill>
              <a:schemeClr val="tx2">
                <a:lumMod val="25000"/>
              </a:schemeClr>
            </a:solidFill>
          </a:ln>
        </p:spPr>
        <p:txBody>
          <a:bodyPr>
            <a:normAutofit/>
          </a:bodyPr>
          <a:lstStyle/>
          <a:p>
            <a:r>
              <a:rPr lang="en-US" sz="5400" dirty="0">
                <a:solidFill>
                  <a:srgbClr val="FFFF00"/>
                </a:solidFill>
              </a:rPr>
              <a:t>Limited Access</a:t>
            </a:r>
          </a:p>
        </p:txBody>
      </p:sp>
      <p:sp>
        <p:nvSpPr>
          <p:cNvPr id="7" name="TextBox 6"/>
          <p:cNvSpPr txBox="1"/>
          <p:nvPr/>
        </p:nvSpPr>
        <p:spPr>
          <a:xfrm>
            <a:off x="1828800" y="1801951"/>
            <a:ext cx="9285106" cy="923330"/>
          </a:xfrm>
          <a:prstGeom prst="rect">
            <a:avLst/>
          </a:prstGeom>
          <a:noFill/>
        </p:spPr>
        <p:txBody>
          <a:bodyPr wrap="none" rtlCol="0">
            <a:spAutoFit/>
          </a:bodyPr>
          <a:lstStyle/>
          <a:p>
            <a:r>
              <a:rPr lang="en-US" b="1" dirty="0"/>
              <a:t>Only individuals who have  been activated will have full access to the system. If you receive </a:t>
            </a:r>
          </a:p>
          <a:p>
            <a:r>
              <a:rPr lang="en-US" b="1" dirty="0"/>
              <a:t>the message below, you have not been granted access by the instructor. Please see instructor if </a:t>
            </a:r>
          </a:p>
          <a:p>
            <a:r>
              <a:rPr lang="en-US" b="1" dirty="0"/>
              <a:t>you believe that you should have active status.</a:t>
            </a:r>
          </a:p>
        </p:txBody>
      </p:sp>
    </p:spTree>
    <p:extLst>
      <p:ext uri="{BB962C8B-B14F-4D97-AF65-F5344CB8AC3E}">
        <p14:creationId xmlns:p14="http://schemas.microsoft.com/office/powerpoint/2010/main" val="42313184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25573" y="2819401"/>
            <a:ext cx="6731680" cy="2852530"/>
          </a:xfrm>
        </p:spPr>
      </p:pic>
      <p:sp>
        <p:nvSpPr>
          <p:cNvPr id="3" name="Title 2"/>
          <p:cNvSpPr>
            <a:spLocks noGrp="1"/>
          </p:cNvSpPr>
          <p:nvPr>
            <p:ph type="title"/>
          </p:nvPr>
        </p:nvSpPr>
        <p:spPr/>
        <p:txBody>
          <a:bodyPr>
            <a:normAutofit/>
          </a:bodyPr>
          <a:lstStyle/>
          <a:p>
            <a:r>
              <a:rPr lang="en-US" sz="6000" dirty="0">
                <a:solidFill>
                  <a:srgbClr val="FFFF00"/>
                </a:solidFill>
              </a:rPr>
              <a:t>Patient Entry</a:t>
            </a:r>
          </a:p>
        </p:txBody>
      </p:sp>
      <p:sp>
        <p:nvSpPr>
          <p:cNvPr id="5" name="TextBox 4"/>
          <p:cNvSpPr txBox="1"/>
          <p:nvPr/>
        </p:nvSpPr>
        <p:spPr>
          <a:xfrm>
            <a:off x="2597426" y="6016487"/>
            <a:ext cx="6917471" cy="646331"/>
          </a:xfrm>
          <a:prstGeom prst="rect">
            <a:avLst/>
          </a:prstGeom>
          <a:noFill/>
        </p:spPr>
        <p:txBody>
          <a:bodyPr wrap="none" rtlCol="0">
            <a:spAutoFit/>
          </a:bodyPr>
          <a:lstStyle/>
          <a:p>
            <a:r>
              <a:rPr lang="en-US" b="1" dirty="0">
                <a:solidFill>
                  <a:srgbClr val="FFC000"/>
                </a:solidFill>
              </a:rPr>
              <a:t>Please note that if you don’t have permission to enter the site, you</a:t>
            </a:r>
          </a:p>
          <a:p>
            <a:r>
              <a:rPr lang="en-US" b="1" dirty="0">
                <a:solidFill>
                  <a:srgbClr val="FFC000"/>
                </a:solidFill>
              </a:rPr>
              <a:t>will need to contact your instructor and will not be allowed to proceed.</a:t>
            </a:r>
          </a:p>
        </p:txBody>
      </p:sp>
      <p:sp>
        <p:nvSpPr>
          <p:cNvPr id="6" name="TextBox 5"/>
          <p:cNvSpPr txBox="1"/>
          <p:nvPr/>
        </p:nvSpPr>
        <p:spPr>
          <a:xfrm>
            <a:off x="2961071" y="1266751"/>
            <a:ext cx="6426952" cy="1200329"/>
          </a:xfrm>
          <a:prstGeom prst="rect">
            <a:avLst/>
          </a:prstGeom>
          <a:noFill/>
        </p:spPr>
        <p:txBody>
          <a:bodyPr wrap="none" rtlCol="0">
            <a:spAutoFit/>
          </a:bodyPr>
          <a:lstStyle/>
          <a:p>
            <a:r>
              <a:rPr lang="en-US" dirty="0">
                <a:solidFill>
                  <a:srgbClr val="FFC000"/>
                </a:solidFill>
              </a:rPr>
              <a:t>Once you have successfully entered the system, you will be given a</a:t>
            </a:r>
          </a:p>
          <a:p>
            <a:r>
              <a:rPr lang="en-US" dirty="0">
                <a:solidFill>
                  <a:srgbClr val="FFC000"/>
                </a:solidFill>
              </a:rPr>
              <a:t>choice of what you want to do:</a:t>
            </a:r>
          </a:p>
          <a:p>
            <a:pPr marL="342900" indent="-342900">
              <a:buAutoNum type="arabicPeriod"/>
            </a:pPr>
            <a:r>
              <a:rPr lang="en-US" dirty="0">
                <a:solidFill>
                  <a:srgbClr val="FFC000"/>
                </a:solidFill>
              </a:rPr>
              <a:t>Look up an existing patient </a:t>
            </a:r>
          </a:p>
          <a:p>
            <a:pPr marL="342900" indent="-342900">
              <a:buAutoNum type="arabicPeriod"/>
            </a:pPr>
            <a:r>
              <a:rPr lang="en-US" dirty="0">
                <a:solidFill>
                  <a:srgbClr val="FFC000"/>
                </a:solidFill>
              </a:rPr>
              <a:t>Create a new patient</a:t>
            </a:r>
          </a:p>
        </p:txBody>
      </p:sp>
    </p:spTree>
    <p:extLst>
      <p:ext uri="{BB962C8B-B14F-4D97-AF65-F5344CB8AC3E}">
        <p14:creationId xmlns:p14="http://schemas.microsoft.com/office/powerpoint/2010/main" val="8091578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endParaRPr lang="en-US" sz="1600" dirty="0"/>
          </a:p>
          <a:p>
            <a:r>
              <a:rPr lang="en-US" sz="1600" dirty="0"/>
              <a:t>If the patient is not found in the system, you will be asked if you want to create a patient</a:t>
            </a:r>
          </a:p>
        </p:txBody>
      </p:sp>
      <p:sp>
        <p:nvSpPr>
          <p:cNvPr id="3" name="Content Placeholder 2"/>
          <p:cNvSpPr>
            <a:spLocks noGrp="1"/>
          </p:cNvSpPr>
          <p:nvPr>
            <p:ph sz="half" idx="1"/>
          </p:nvPr>
        </p:nvSpPr>
        <p:spPr/>
        <p:txBody>
          <a:bodyPr/>
          <a:lstStyle/>
          <a:p>
            <a:pPr marL="0" lvl="0" indent="0">
              <a:spcBef>
                <a:spcPts val="0"/>
              </a:spcBef>
              <a:buClrTx/>
              <a:buSzTx/>
              <a:buNone/>
            </a:pPr>
            <a:r>
              <a:rPr lang="en-US" sz="1600" b="1" dirty="0">
                <a:solidFill>
                  <a:prstClr val="white"/>
                </a:solidFill>
              </a:rPr>
              <a:t>You have two choices on how to look up a patient that</a:t>
            </a:r>
          </a:p>
          <a:p>
            <a:pPr marL="0" lvl="0" indent="0">
              <a:spcBef>
                <a:spcPts val="0"/>
              </a:spcBef>
              <a:buClrTx/>
              <a:buSzTx/>
              <a:buNone/>
            </a:pPr>
            <a:r>
              <a:rPr lang="en-US" sz="1600" b="1" dirty="0">
                <a:solidFill>
                  <a:prstClr val="white"/>
                </a:solidFill>
              </a:rPr>
              <a:t>may be in the system:</a:t>
            </a:r>
          </a:p>
          <a:p>
            <a:pPr marL="342900" lvl="0" indent="-342900">
              <a:spcBef>
                <a:spcPts val="0"/>
              </a:spcBef>
              <a:buClrTx/>
              <a:buSzTx/>
              <a:buFontTx/>
              <a:buAutoNum type="arabicPeriod"/>
            </a:pPr>
            <a:r>
              <a:rPr lang="en-US" sz="1600" b="1" dirty="0">
                <a:solidFill>
                  <a:prstClr val="white"/>
                </a:solidFill>
              </a:rPr>
              <a:t>Enter Patient Last Name and (date of birth if known)</a:t>
            </a:r>
          </a:p>
          <a:p>
            <a:pPr marL="342900" lvl="0" indent="-342900">
              <a:spcBef>
                <a:spcPts val="0"/>
              </a:spcBef>
              <a:buClrTx/>
              <a:buSzTx/>
              <a:buFontTx/>
              <a:buAutoNum type="arabicPeriod"/>
            </a:pPr>
            <a:r>
              <a:rPr lang="en-US" sz="1600" b="1" dirty="0">
                <a:solidFill>
                  <a:prstClr val="white"/>
                </a:solidFill>
              </a:rPr>
              <a:t>Enter Patient Medical Record Number </a:t>
            </a:r>
          </a:p>
          <a:p>
            <a:endParaRPr lang="en-US" dirty="0"/>
          </a:p>
        </p:txBody>
      </p:sp>
      <p:sp>
        <p:nvSpPr>
          <p:cNvPr id="4" name="Title 3"/>
          <p:cNvSpPr>
            <a:spLocks noGrp="1"/>
          </p:cNvSpPr>
          <p:nvPr>
            <p:ph type="title"/>
          </p:nvPr>
        </p:nvSpPr>
        <p:spPr/>
        <p:txBody>
          <a:bodyPr/>
          <a:lstStyle/>
          <a:p>
            <a:r>
              <a:rPr lang="en-US" sz="6000" dirty="0">
                <a:solidFill>
                  <a:srgbClr val="FFFF00"/>
                </a:solidFill>
              </a:rPr>
              <a:t>Look Up Patient</a:t>
            </a:r>
            <a:endParaRPr lang="en-US" dirty="0"/>
          </a:p>
        </p:txBody>
      </p:sp>
      <p:pic>
        <p:nvPicPr>
          <p:cNvPr id="5"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505" y="3049353"/>
            <a:ext cx="4600121" cy="233102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0017" y="3049353"/>
            <a:ext cx="4359966" cy="2358887"/>
          </a:xfrm>
          <a:prstGeom prst="rect">
            <a:avLst/>
          </a:prstGeom>
        </p:spPr>
      </p:pic>
    </p:spTree>
    <p:extLst>
      <p:ext uri="{BB962C8B-B14F-4D97-AF65-F5344CB8AC3E}">
        <p14:creationId xmlns:p14="http://schemas.microsoft.com/office/powerpoint/2010/main" val="3127577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93913" y="3160151"/>
            <a:ext cx="3922643" cy="2352754"/>
          </a:xfrm>
        </p:spPr>
      </p:pic>
      <p:sp>
        <p:nvSpPr>
          <p:cNvPr id="3" name="Content Placeholder 2"/>
          <p:cNvSpPr>
            <a:spLocks noGrp="1"/>
          </p:cNvSpPr>
          <p:nvPr>
            <p:ph sz="half" idx="1"/>
          </p:nvPr>
        </p:nvSpPr>
        <p:spPr/>
        <p:txBody>
          <a:bodyPr>
            <a:normAutofit/>
          </a:bodyPr>
          <a:lstStyle/>
          <a:p>
            <a:r>
              <a:rPr lang="en-US" sz="1800" dirty="0"/>
              <a:t>Because this is information for the birth registry, the patient that will be created here is the mother.  </a:t>
            </a:r>
          </a:p>
        </p:txBody>
      </p:sp>
      <p:sp>
        <p:nvSpPr>
          <p:cNvPr id="4" name="Title 3"/>
          <p:cNvSpPr>
            <a:spLocks noGrp="1"/>
          </p:cNvSpPr>
          <p:nvPr>
            <p:ph type="title"/>
          </p:nvPr>
        </p:nvSpPr>
        <p:spPr/>
        <p:txBody>
          <a:bodyPr>
            <a:normAutofit/>
          </a:bodyPr>
          <a:lstStyle/>
          <a:p>
            <a:r>
              <a:rPr lang="en-US" sz="6600" dirty="0">
                <a:solidFill>
                  <a:srgbClr val="FFFF00"/>
                </a:solidFill>
              </a:rPr>
              <a:t>Create Patient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6087" y="3160151"/>
            <a:ext cx="4227444" cy="2352754"/>
          </a:xfrm>
          <a:prstGeom prst="rect">
            <a:avLst/>
          </a:prstGeom>
        </p:spPr>
      </p:pic>
      <p:sp>
        <p:nvSpPr>
          <p:cNvPr id="13" name="TextBox 12"/>
          <p:cNvSpPr txBox="1"/>
          <p:nvPr/>
        </p:nvSpPr>
        <p:spPr>
          <a:xfrm>
            <a:off x="6626087" y="1490235"/>
            <a:ext cx="5270097" cy="646331"/>
          </a:xfrm>
          <a:prstGeom prst="rect">
            <a:avLst/>
          </a:prstGeom>
          <a:noFill/>
        </p:spPr>
        <p:txBody>
          <a:bodyPr wrap="none" rtlCol="0">
            <a:spAutoFit/>
          </a:bodyPr>
          <a:lstStyle/>
          <a:p>
            <a:r>
              <a:rPr lang="en-US" dirty="0"/>
              <a:t>Once the patient is created, a detail page will </a:t>
            </a:r>
          </a:p>
          <a:p>
            <a:r>
              <a:rPr lang="en-US" dirty="0"/>
              <a:t>appear and this is where you can add the birth record.</a:t>
            </a:r>
          </a:p>
        </p:txBody>
      </p:sp>
    </p:spTree>
    <p:extLst>
      <p:ext uri="{BB962C8B-B14F-4D97-AF65-F5344CB8AC3E}">
        <p14:creationId xmlns:p14="http://schemas.microsoft.com/office/powerpoint/2010/main" val="112334415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1271</Words>
  <Application>Microsoft Office PowerPoint</Application>
  <PresentationFormat>Widescreen</PresentationFormat>
  <Paragraphs>123</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Wingdings</vt:lpstr>
      <vt:lpstr>Wingdings 2</vt:lpstr>
      <vt:lpstr>Wingdings 3</vt:lpstr>
      <vt:lpstr>Medical design template</vt:lpstr>
      <vt:lpstr>Birth Certificate Database</vt:lpstr>
      <vt:lpstr>Welcome</vt:lpstr>
      <vt:lpstr>US Standard Certificate of Live Birth</vt:lpstr>
      <vt:lpstr>Getting Started</vt:lpstr>
      <vt:lpstr>To Create an Account</vt:lpstr>
      <vt:lpstr>Limited Access</vt:lpstr>
      <vt:lpstr>Patient Entry</vt:lpstr>
      <vt:lpstr>Look Up Patient</vt:lpstr>
      <vt:lpstr>Create Patient</vt:lpstr>
      <vt:lpstr>Newborn Record</vt:lpstr>
      <vt:lpstr>Mother Demographics</vt:lpstr>
      <vt:lpstr>Father Demographics</vt:lpstr>
      <vt:lpstr>Certifier</vt:lpstr>
      <vt:lpstr>Mother (Other Information)</vt:lpstr>
      <vt:lpstr>Mother and Father Education and Ethnicity</vt:lpstr>
      <vt:lpstr>Birth Information</vt:lpstr>
      <vt:lpstr>Pregnancy Information</vt:lpstr>
      <vt:lpstr>Medical and Health Information</vt:lpstr>
      <vt:lpstr>Medical and Health Information</vt:lpstr>
      <vt:lpstr>Newborn Birth Information</vt:lpstr>
      <vt:lpstr>Newborn Birth Information</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2017-05-10T20:18:17Z</dcterms:created>
  <dcterms:modified xsi:type="dcterms:W3CDTF">2017-05-18T19:19:17Z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TC034605299991</vt:lpwstr>
  </property>
</Properties>
</file>