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[320] Special Method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[320] Special Methods</a:t>
            </a:r>
          </a:p>
        </p:txBody>
      </p:sp>
      <p:sp>
        <p:nvSpPr>
          <p:cNvPr id="129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Meenakshi </a:t>
            </a:r>
            <a:r>
              <a:rPr lang="en-US" dirty="0" err="1"/>
              <a:t>Syamkumar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/>
          <a:srcRect b="14099"/>
          <a:stretch>
            <a:fillRect/>
          </a:stretch>
        </p:blipFill>
        <p:spPr>
          <a:xfrm>
            <a:off x="952500" y="1816100"/>
            <a:ext cx="9791700" cy="567288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preferred style"/>
          <p:cNvSpPr txBox="1"/>
          <p:nvPr/>
        </p:nvSpPr>
        <p:spPr>
          <a:xfrm>
            <a:off x="8242300" y="7001569"/>
            <a:ext cx="238392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preferred style</a:t>
            </a:r>
          </a:p>
        </p:txBody>
      </p:sp>
      <p:sp>
        <p:nvSpPr>
          <p:cNvPr id="198" name="Rectangle"/>
          <p:cNvSpPr/>
          <p:nvPr/>
        </p:nvSpPr>
        <p:spPr>
          <a:xfrm>
            <a:off x="9779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Square"/>
          <p:cNvSpPr/>
          <p:nvPr/>
        </p:nvSpPr>
        <p:spPr>
          <a:xfrm>
            <a:off x="6375400" y="688340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/>
          <a:srcRect b="14099"/>
          <a:stretch>
            <a:fillRect/>
          </a:stretch>
        </p:blipFill>
        <p:spPr>
          <a:xfrm>
            <a:off x="952500" y="1816100"/>
            <a:ext cx="9791700" cy="567288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what will be passed to the dog param?"/>
          <p:cNvSpPr txBox="1"/>
          <p:nvPr/>
        </p:nvSpPr>
        <p:spPr>
          <a:xfrm>
            <a:off x="6527800" y="3562672"/>
            <a:ext cx="602110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will be passed to the dog param?</a:t>
            </a:r>
          </a:p>
        </p:txBody>
      </p:sp>
      <p:sp>
        <p:nvSpPr>
          <p:cNvPr id="204" name="Rectangle"/>
          <p:cNvSpPr/>
          <p:nvPr/>
        </p:nvSpPr>
        <p:spPr>
          <a:xfrm>
            <a:off x="9779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Connection Line"/>
          <p:cNvSpPr/>
          <p:nvPr/>
        </p:nvSpPr>
        <p:spPr>
          <a:xfrm>
            <a:off x="4576370" y="3878791"/>
            <a:ext cx="1918048" cy="64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6737" y="9430"/>
                  <a:pt x="13937" y="223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6" name="Square"/>
          <p:cNvSpPr/>
          <p:nvPr/>
        </p:nvSpPr>
        <p:spPr>
          <a:xfrm>
            <a:off x="6375400" y="688340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/>
          <a:srcRect b="14099"/>
          <a:stretch>
            <a:fillRect/>
          </a:stretch>
        </p:blipFill>
        <p:spPr>
          <a:xfrm>
            <a:off x="952500" y="1816100"/>
            <a:ext cx="9791700" cy="5672882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what is a better name for the receiver parameter?"/>
          <p:cNvSpPr txBox="1"/>
          <p:nvPr/>
        </p:nvSpPr>
        <p:spPr>
          <a:xfrm>
            <a:off x="7493000" y="673100"/>
            <a:ext cx="416305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is a better name for the receiver parameter?</a:t>
            </a:r>
          </a:p>
        </p:txBody>
      </p:sp>
      <p:sp>
        <p:nvSpPr>
          <p:cNvPr id="212" name="Rectangle"/>
          <p:cNvSpPr/>
          <p:nvPr/>
        </p:nvSpPr>
        <p:spPr>
          <a:xfrm>
            <a:off x="9779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5" name="Connection Line"/>
          <p:cNvSpPr/>
          <p:nvPr/>
        </p:nvSpPr>
        <p:spPr>
          <a:xfrm>
            <a:off x="5185970" y="1024863"/>
            <a:ext cx="2244726" cy="1339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339" y="7740"/>
                  <a:pt x="12539" y="54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14" name="Square"/>
          <p:cNvSpPr/>
          <p:nvPr/>
        </p:nvSpPr>
        <p:spPr>
          <a:xfrm>
            <a:off x="6375400" y="688340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/>
          <a:srcRect b="14099"/>
          <a:stretch>
            <a:fillRect/>
          </a:stretch>
        </p:blipFill>
        <p:spPr>
          <a:xfrm>
            <a:off x="952500" y="1816100"/>
            <a:ext cx="9791700" cy="5672882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what is a better name for the receiver parameter?"/>
          <p:cNvSpPr txBox="1"/>
          <p:nvPr/>
        </p:nvSpPr>
        <p:spPr>
          <a:xfrm>
            <a:off x="7493000" y="673100"/>
            <a:ext cx="416305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is a better name for the receiver parameter?</a:t>
            </a:r>
          </a:p>
        </p:txBody>
      </p:sp>
      <p:sp>
        <p:nvSpPr>
          <p:cNvPr id="220" name="Rectangle"/>
          <p:cNvSpPr/>
          <p:nvPr/>
        </p:nvSpPr>
        <p:spPr>
          <a:xfrm>
            <a:off x="9779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Connection Line"/>
          <p:cNvSpPr/>
          <p:nvPr/>
        </p:nvSpPr>
        <p:spPr>
          <a:xfrm>
            <a:off x="5185970" y="1024863"/>
            <a:ext cx="2244726" cy="1339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339" y="7740"/>
                  <a:pt x="12539" y="54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22" name="answer: self"/>
          <p:cNvSpPr txBox="1"/>
          <p:nvPr/>
        </p:nvSpPr>
        <p:spPr>
          <a:xfrm>
            <a:off x="8305800" y="1770626"/>
            <a:ext cx="4163058" cy="548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answer: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self</a:t>
            </a:r>
          </a:p>
        </p:txBody>
      </p:sp>
      <p:sp>
        <p:nvSpPr>
          <p:cNvPr id="223" name="Square"/>
          <p:cNvSpPr/>
          <p:nvPr/>
        </p:nvSpPr>
        <p:spPr>
          <a:xfrm>
            <a:off x="6375400" y="688340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pecial Methods"/>
          <p:cNvSpPr txBox="1">
            <a:spLocks noGrp="1"/>
          </p:cNvSpPr>
          <p:nvPr>
            <p:ph type="title"/>
          </p:nvPr>
        </p:nvSpPr>
        <p:spPr>
          <a:xfrm>
            <a:off x="952500" y="3881611"/>
            <a:ext cx="11099800" cy="1990378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Special Methods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Special Methods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/>
          <a:srcRect b="14099"/>
          <a:stretch>
            <a:fillRect/>
          </a:stretch>
        </p:blipFill>
        <p:spPr>
          <a:xfrm>
            <a:off x="952500" y="1816100"/>
            <a:ext cx="9791700" cy="567288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__init__ is a special method, with non-standard behavior"/>
          <p:cNvSpPr txBox="1"/>
          <p:nvPr/>
        </p:nvSpPr>
        <p:spPr>
          <a:xfrm>
            <a:off x="6337300" y="1033561"/>
            <a:ext cx="4933640" cy="980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__init__</a:t>
            </a:r>
            <a:r>
              <a:t> is a special method, with non-standard behavior</a:t>
            </a:r>
          </a:p>
        </p:txBody>
      </p:sp>
      <p:sp>
        <p:nvSpPr>
          <p:cNvPr id="231" name="Rectangle"/>
          <p:cNvSpPr/>
          <p:nvPr/>
        </p:nvSpPr>
        <p:spPr>
          <a:xfrm>
            <a:off x="9779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Connection Line"/>
          <p:cNvSpPr/>
          <p:nvPr/>
        </p:nvSpPr>
        <p:spPr>
          <a:xfrm>
            <a:off x="3865170" y="1400455"/>
            <a:ext cx="2234258" cy="97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007" y="7570"/>
                  <a:pt x="14207" y="37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3" name="Square"/>
          <p:cNvSpPr/>
          <p:nvPr/>
        </p:nvSpPr>
        <p:spPr>
          <a:xfrm>
            <a:off x="6375400" y="688340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Special Methods</a:t>
            </a:r>
          </a:p>
        </p:txBody>
      </p:sp>
      <p:sp>
        <p:nvSpPr>
          <p:cNvPr id="237" name="Rectangle"/>
          <p:cNvSpPr/>
          <p:nvPr/>
        </p:nvSpPr>
        <p:spPr>
          <a:xfrm>
            <a:off x="9525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__str__, __repr__, _repr_html_…"/>
          <p:cNvSpPr txBox="1"/>
          <p:nvPr/>
        </p:nvSpPr>
        <p:spPr>
          <a:xfrm>
            <a:off x="952500" y="3860800"/>
            <a:ext cx="7430691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__str__, __repr__, _repr_html_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__eq__, __lt__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__len__, __getitem__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__enter__, __exit__</a:t>
            </a:r>
          </a:p>
        </p:txBody>
      </p:sp>
      <p:sp>
        <p:nvSpPr>
          <p:cNvPr id="239" name="There are MANY special method names:…"/>
          <p:cNvSpPr txBox="1"/>
          <p:nvPr/>
        </p:nvSpPr>
        <p:spPr>
          <a:xfrm>
            <a:off x="952500" y="1625599"/>
            <a:ext cx="911572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There are MANY special method names:</a:t>
            </a:r>
          </a:p>
          <a:p>
            <a:pPr algn="l"/>
            <a:r>
              <a:rPr u="sng">
                <a:hlinkClick r:id="rId2"/>
              </a:rPr>
              <a:t>https://docs.python.org/3/reference/datamodel.html#special-method-names</a:t>
            </a:r>
          </a:p>
          <a:p>
            <a:pPr algn="l"/>
            <a:endParaRPr u="sng">
              <a:hlinkClick r:id="rId2"/>
            </a:endParaRPr>
          </a:p>
          <a:p>
            <a:pPr algn="l"/>
            <a:r>
              <a:t>We'll learn a few:</a:t>
            </a:r>
          </a:p>
        </p:txBody>
      </p:sp>
      <p:sp>
        <p:nvSpPr>
          <p:cNvPr id="240" name="Callout"/>
          <p:cNvSpPr/>
          <p:nvPr/>
        </p:nvSpPr>
        <p:spPr>
          <a:xfrm>
            <a:off x="774700" y="3618854"/>
            <a:ext cx="8249444" cy="1159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" y="0"/>
                </a:moveTo>
                <a:cubicBezTo>
                  <a:pt x="74" y="0"/>
                  <a:pt x="0" y="530"/>
                  <a:pt x="0" y="1183"/>
                </a:cubicBezTo>
                <a:lnTo>
                  <a:pt x="0" y="12919"/>
                </a:lnTo>
                <a:cubicBezTo>
                  <a:pt x="0" y="13572"/>
                  <a:pt x="74" y="14102"/>
                  <a:pt x="166" y="14102"/>
                </a:cubicBezTo>
                <a:lnTo>
                  <a:pt x="19789" y="14102"/>
                </a:lnTo>
                <a:lnTo>
                  <a:pt x="21600" y="21600"/>
                </a:lnTo>
                <a:lnTo>
                  <a:pt x="20382" y="10264"/>
                </a:lnTo>
                <a:lnTo>
                  <a:pt x="20382" y="1183"/>
                </a:lnTo>
                <a:cubicBezTo>
                  <a:pt x="20382" y="530"/>
                  <a:pt x="20308" y="0"/>
                  <a:pt x="20216" y="0"/>
                </a:cubicBezTo>
                <a:lnTo>
                  <a:pt x="166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control how an object looks when we print it or see it in Out[N]…"/>
          <p:cNvSpPr txBox="1"/>
          <p:nvPr/>
        </p:nvSpPr>
        <p:spPr>
          <a:xfrm>
            <a:off x="7842820" y="5194300"/>
            <a:ext cx="4671914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control how an object looks when we print it or see it in Out[N]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/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generate HTML to create more visual representations of objects in Jupyter.  Like tables for DataFrames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Special Methods</a:t>
            </a:r>
          </a:p>
        </p:txBody>
      </p:sp>
      <p:sp>
        <p:nvSpPr>
          <p:cNvPr id="244" name="Rectangle"/>
          <p:cNvSpPr/>
          <p:nvPr/>
        </p:nvSpPr>
        <p:spPr>
          <a:xfrm>
            <a:off x="9525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__str__, __repr__, _repr_html_…"/>
          <p:cNvSpPr txBox="1"/>
          <p:nvPr/>
        </p:nvSpPr>
        <p:spPr>
          <a:xfrm>
            <a:off x="952500" y="3860800"/>
            <a:ext cx="7430691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__str__, __repr__, _repr_html_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__eq__, __lt__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__len__, __getitem__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__enter__, __exit__</a:t>
            </a:r>
          </a:p>
        </p:txBody>
      </p:sp>
      <p:sp>
        <p:nvSpPr>
          <p:cNvPr id="246" name="There are MANY special method names:…"/>
          <p:cNvSpPr txBox="1"/>
          <p:nvPr/>
        </p:nvSpPr>
        <p:spPr>
          <a:xfrm>
            <a:off x="952500" y="1625599"/>
            <a:ext cx="911572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There are MANY special method names:</a:t>
            </a:r>
          </a:p>
          <a:p>
            <a:pPr algn="l"/>
            <a:r>
              <a:rPr u="sng">
                <a:hlinkClick r:id="rId2"/>
              </a:rPr>
              <a:t>https://docs.python.org/3/reference/datamodel.html#special-method-names</a:t>
            </a:r>
          </a:p>
          <a:p>
            <a:pPr algn="l"/>
            <a:endParaRPr u="sng">
              <a:hlinkClick r:id="rId2"/>
            </a:endParaRPr>
          </a:p>
          <a:p>
            <a:pPr algn="l"/>
            <a:r>
              <a:t>We'll learn a few:</a:t>
            </a:r>
          </a:p>
        </p:txBody>
      </p:sp>
      <p:sp>
        <p:nvSpPr>
          <p:cNvPr id="247" name="Callout"/>
          <p:cNvSpPr/>
          <p:nvPr/>
        </p:nvSpPr>
        <p:spPr>
          <a:xfrm>
            <a:off x="812800" y="5073005"/>
            <a:ext cx="6289675" cy="756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8" y="0"/>
                </a:moveTo>
                <a:cubicBezTo>
                  <a:pt x="98" y="0"/>
                  <a:pt x="0" y="811"/>
                  <a:pt x="0" y="1812"/>
                </a:cubicBezTo>
                <a:lnTo>
                  <a:pt x="0" y="19788"/>
                </a:lnTo>
                <a:cubicBezTo>
                  <a:pt x="0" y="20789"/>
                  <a:pt x="98" y="21600"/>
                  <a:pt x="218" y="21600"/>
                </a:cubicBezTo>
                <a:lnTo>
                  <a:pt x="13266" y="21600"/>
                </a:lnTo>
                <a:cubicBezTo>
                  <a:pt x="13386" y="21600"/>
                  <a:pt x="13484" y="20789"/>
                  <a:pt x="13484" y="19788"/>
                </a:cubicBezTo>
                <a:lnTo>
                  <a:pt x="13484" y="15008"/>
                </a:lnTo>
                <a:lnTo>
                  <a:pt x="21600" y="11383"/>
                </a:lnTo>
                <a:lnTo>
                  <a:pt x="13484" y="7759"/>
                </a:lnTo>
                <a:lnTo>
                  <a:pt x="13484" y="1812"/>
                </a:lnTo>
                <a:cubicBezTo>
                  <a:pt x="13484" y="811"/>
                  <a:pt x="13386" y="0"/>
                  <a:pt x="13266" y="0"/>
                </a:cubicBezTo>
                <a:lnTo>
                  <a:pt x="218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8" name="define how == behaves for two different objects…"/>
          <p:cNvSpPr txBox="1"/>
          <p:nvPr/>
        </p:nvSpPr>
        <p:spPr>
          <a:xfrm>
            <a:off x="7271320" y="5143500"/>
            <a:ext cx="4671914" cy="270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define how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==</a:t>
            </a:r>
            <a:r>
              <a:t> behaves for two different objects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/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define how a list of objects should be sorted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/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 = (a==b) # type of c?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Special Methods</a:t>
            </a:r>
          </a:p>
        </p:txBody>
      </p:sp>
      <p:sp>
        <p:nvSpPr>
          <p:cNvPr id="251" name="Rectangle"/>
          <p:cNvSpPr/>
          <p:nvPr/>
        </p:nvSpPr>
        <p:spPr>
          <a:xfrm>
            <a:off x="9525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__str__, __repr__, _repr_html_…"/>
          <p:cNvSpPr txBox="1"/>
          <p:nvPr/>
        </p:nvSpPr>
        <p:spPr>
          <a:xfrm>
            <a:off x="952500" y="3860800"/>
            <a:ext cx="7430691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__str__, __repr__, _repr_html_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__eq__, __lt__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__len__, __getitem__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__enter__, __exit__</a:t>
            </a:r>
          </a:p>
        </p:txBody>
      </p:sp>
      <p:sp>
        <p:nvSpPr>
          <p:cNvPr id="253" name="There are MANY special method names:…"/>
          <p:cNvSpPr txBox="1"/>
          <p:nvPr/>
        </p:nvSpPr>
        <p:spPr>
          <a:xfrm>
            <a:off x="952500" y="1625599"/>
            <a:ext cx="911572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There are MANY special method names:</a:t>
            </a:r>
          </a:p>
          <a:p>
            <a:pPr algn="l"/>
            <a:r>
              <a:rPr u="sng">
                <a:hlinkClick r:id="rId2"/>
              </a:rPr>
              <a:t>https://docs.python.org/3/reference/datamodel.html#special-method-names</a:t>
            </a:r>
          </a:p>
          <a:p>
            <a:pPr algn="l"/>
            <a:endParaRPr u="sng">
              <a:hlinkClick r:id="rId2"/>
            </a:endParaRPr>
          </a:p>
          <a:p>
            <a:pPr algn="l"/>
            <a:r>
              <a:t>We'll learn a few:</a:t>
            </a:r>
          </a:p>
        </p:txBody>
      </p:sp>
      <p:sp>
        <p:nvSpPr>
          <p:cNvPr id="254" name="Callout"/>
          <p:cNvSpPr/>
          <p:nvPr/>
        </p:nvSpPr>
        <p:spPr>
          <a:xfrm>
            <a:off x="782820" y="6604001"/>
            <a:ext cx="6082110" cy="756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6" y="0"/>
                </a:moveTo>
                <a:cubicBezTo>
                  <a:pt x="101" y="0"/>
                  <a:pt x="0" y="811"/>
                  <a:pt x="0" y="1812"/>
                </a:cubicBezTo>
                <a:lnTo>
                  <a:pt x="0" y="19788"/>
                </a:lnTo>
                <a:cubicBezTo>
                  <a:pt x="0" y="20789"/>
                  <a:pt x="101" y="21600"/>
                  <a:pt x="226" y="21600"/>
                </a:cubicBezTo>
                <a:lnTo>
                  <a:pt x="18826" y="21600"/>
                </a:lnTo>
                <a:cubicBezTo>
                  <a:pt x="18951" y="21600"/>
                  <a:pt x="19052" y="20789"/>
                  <a:pt x="19052" y="19788"/>
                </a:cubicBezTo>
                <a:lnTo>
                  <a:pt x="19052" y="13887"/>
                </a:lnTo>
                <a:lnTo>
                  <a:pt x="21600" y="10251"/>
                </a:lnTo>
                <a:lnTo>
                  <a:pt x="19052" y="6615"/>
                </a:lnTo>
                <a:lnTo>
                  <a:pt x="19052" y="1812"/>
                </a:lnTo>
                <a:cubicBezTo>
                  <a:pt x="19052" y="811"/>
                  <a:pt x="18951" y="0"/>
                  <a:pt x="18826" y="0"/>
                </a:cubicBezTo>
                <a:lnTo>
                  <a:pt x="226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build our own sequences that we index, slice, and loop over:…"/>
          <p:cNvSpPr txBox="1"/>
          <p:nvPr/>
        </p:nvSpPr>
        <p:spPr>
          <a:xfrm>
            <a:off x="7004620" y="6489700"/>
            <a:ext cx="4671914" cy="278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build our own sequences that we index, slice, and loop over: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/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 = obj[idx]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vals = obj[3:7]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x in obj: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print(x)</a:t>
            </a:r>
          </a:p>
        </p:txBody>
      </p:sp>
      <p:sp>
        <p:nvSpPr>
          <p:cNvPr id="258" name="Connection Line"/>
          <p:cNvSpPr/>
          <p:nvPr/>
        </p:nvSpPr>
        <p:spPr>
          <a:xfrm>
            <a:off x="9492191" y="7395957"/>
            <a:ext cx="1643411" cy="216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1" extrusionOk="0">
                <a:moveTo>
                  <a:pt x="0" y="16241"/>
                </a:moveTo>
                <a:cubicBezTo>
                  <a:pt x="3249" y="-4323"/>
                  <a:pt x="10449" y="-5359"/>
                  <a:pt x="21600" y="13132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7" name="what goes…"/>
          <p:cNvSpPr txBox="1"/>
          <p:nvPr/>
        </p:nvSpPr>
        <p:spPr>
          <a:xfrm>
            <a:off x="10648950" y="7594600"/>
            <a:ext cx="14859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what goes</a:t>
            </a:r>
          </a:p>
          <a:p>
            <a:r>
              <a:t>in brackets?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Special Methods</a:t>
            </a:r>
          </a:p>
        </p:txBody>
      </p:sp>
      <p:sp>
        <p:nvSpPr>
          <p:cNvPr id="261" name="Rectangle"/>
          <p:cNvSpPr/>
          <p:nvPr/>
        </p:nvSpPr>
        <p:spPr>
          <a:xfrm>
            <a:off x="9525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__str__, __repr__, _repr_html_…"/>
          <p:cNvSpPr txBox="1"/>
          <p:nvPr/>
        </p:nvSpPr>
        <p:spPr>
          <a:xfrm>
            <a:off x="952500" y="3860800"/>
            <a:ext cx="7430691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__str__, __</a:t>
            </a:r>
            <a:r>
              <a:rPr dirty="0" err="1"/>
              <a:t>repr</a:t>
            </a:r>
            <a:r>
              <a:rPr dirty="0"/>
              <a:t>__, _</a:t>
            </a:r>
            <a:r>
              <a:rPr dirty="0" err="1"/>
              <a:t>repr_html</a:t>
            </a:r>
            <a:r>
              <a:rPr dirty="0"/>
              <a:t>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__eq__, __</a:t>
            </a:r>
            <a:r>
              <a:rPr dirty="0" err="1"/>
              <a:t>lt</a:t>
            </a:r>
            <a:r>
              <a:rPr dirty="0"/>
              <a:t>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__</a:t>
            </a:r>
            <a:r>
              <a:rPr dirty="0" err="1"/>
              <a:t>len</a:t>
            </a:r>
            <a:r>
              <a:rPr dirty="0"/>
              <a:t>__, __</a:t>
            </a:r>
            <a:r>
              <a:rPr dirty="0" err="1"/>
              <a:t>getitem</a:t>
            </a:r>
            <a:r>
              <a:rPr dirty="0"/>
              <a:t>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__enter__, __exit__</a:t>
            </a:r>
          </a:p>
        </p:txBody>
      </p:sp>
      <p:sp>
        <p:nvSpPr>
          <p:cNvPr id="263" name="There are MANY special method names:…"/>
          <p:cNvSpPr txBox="1"/>
          <p:nvPr/>
        </p:nvSpPr>
        <p:spPr>
          <a:xfrm>
            <a:off x="952500" y="1625599"/>
            <a:ext cx="911572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There are MANY special method names:</a:t>
            </a:r>
          </a:p>
          <a:p>
            <a:pPr algn="l"/>
            <a:r>
              <a:rPr u="sng">
                <a:hlinkClick r:id="rId2"/>
              </a:rPr>
              <a:t>https://docs.python.org/3/reference/datamodel.html#special-method-names</a:t>
            </a:r>
          </a:p>
          <a:p>
            <a:pPr algn="l"/>
            <a:endParaRPr u="sng">
              <a:hlinkClick r:id="rId2"/>
            </a:endParaRPr>
          </a:p>
          <a:p>
            <a:pPr algn="l"/>
            <a:r>
              <a:t>We'll learn a few:</a:t>
            </a:r>
          </a:p>
        </p:txBody>
      </p:sp>
      <p:sp>
        <p:nvSpPr>
          <p:cNvPr id="264" name="Callout"/>
          <p:cNvSpPr/>
          <p:nvPr/>
        </p:nvSpPr>
        <p:spPr>
          <a:xfrm>
            <a:off x="818630" y="7747397"/>
            <a:ext cx="6181329" cy="116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7778" y="7599"/>
                </a:lnTo>
                <a:lnTo>
                  <a:pt x="222" y="7599"/>
                </a:lnTo>
                <a:cubicBezTo>
                  <a:pt x="99" y="7599"/>
                  <a:pt x="0" y="8125"/>
                  <a:pt x="0" y="8774"/>
                </a:cubicBezTo>
                <a:lnTo>
                  <a:pt x="0" y="20425"/>
                </a:lnTo>
                <a:cubicBezTo>
                  <a:pt x="0" y="21074"/>
                  <a:pt x="99" y="21600"/>
                  <a:pt x="222" y="21600"/>
                </a:cubicBezTo>
                <a:lnTo>
                  <a:pt x="18524" y="21600"/>
                </a:lnTo>
                <a:cubicBezTo>
                  <a:pt x="18647" y="21600"/>
                  <a:pt x="18746" y="21074"/>
                  <a:pt x="18746" y="20425"/>
                </a:cubicBezTo>
                <a:lnTo>
                  <a:pt x="18746" y="10991"/>
                </a:lnTo>
                <a:lnTo>
                  <a:pt x="21600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context managers…"/>
          <p:cNvSpPr txBox="1"/>
          <p:nvPr/>
        </p:nvSpPr>
        <p:spPr>
          <a:xfrm>
            <a:off x="7157020" y="6972300"/>
            <a:ext cx="5754937" cy="201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context managers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/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with open("file.txt") as f: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data = f.read()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automatically close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847850"/>
            <a:ext cx="9791700" cy="4432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which one is an attribute?…"/>
          <p:cNvSpPr txBox="1"/>
          <p:nvPr/>
        </p:nvSpPr>
        <p:spPr>
          <a:xfrm>
            <a:off x="8369300" y="1783705"/>
            <a:ext cx="4077593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which one is an attribute?</a:t>
            </a:r>
          </a:p>
          <a:p>
            <a:pPr marL="722312" indent="-595312" algn="l">
              <a:buSzPct val="100000"/>
              <a:buAutoNum type="arabicPeriod"/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dog</a:t>
            </a:r>
          </a:p>
          <a:p>
            <a:pPr marL="722312" indent="-595312" algn="l">
              <a:buSzPct val="100000"/>
              <a:buAutoNum type="arabicPeriod"/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name</a:t>
            </a:r>
          </a:p>
          <a:p>
            <a:pPr marL="722312" indent="-595312" algn="l">
              <a:buSzPct val="100000"/>
              <a:buAutoNum type="arabicPeriod"/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mult</a:t>
            </a:r>
          </a:p>
          <a:p>
            <a:pPr marL="722312" indent="-595312" algn="l">
              <a:buSzPct val="100000"/>
              <a:buAutoNum type="arabicPeriod"/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fido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847850"/>
            <a:ext cx="9791700" cy="443230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is this printed?  do we crash?"/>
          <p:cNvSpPr txBox="1"/>
          <p:nvPr/>
        </p:nvSpPr>
        <p:spPr>
          <a:xfrm>
            <a:off x="7988300" y="2685405"/>
            <a:ext cx="457058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is this printed?  do we crash?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/>
          <a:srcRect b="29891"/>
          <a:stretch>
            <a:fillRect/>
          </a:stretch>
        </p:blipFill>
        <p:spPr>
          <a:xfrm>
            <a:off x="952500" y="1816100"/>
            <a:ext cx="9791700" cy="4629994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is this printed?  do we crash?"/>
          <p:cNvSpPr txBox="1"/>
          <p:nvPr/>
        </p:nvSpPr>
        <p:spPr>
          <a:xfrm>
            <a:off x="7988300" y="2685405"/>
            <a:ext cx="457058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is this printed?  do we crash?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16100"/>
            <a:ext cx="9791700" cy="660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# 1…"/>
          <p:cNvSpPr txBox="1"/>
          <p:nvPr/>
        </p:nvSpPr>
        <p:spPr>
          <a:xfrm>
            <a:off x="6528723" y="6538366"/>
            <a:ext cx="787687" cy="187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1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2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3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4</a:t>
            </a:r>
          </a:p>
        </p:txBody>
      </p:sp>
      <p:sp>
        <p:nvSpPr>
          <p:cNvPr id="161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sp>
        <p:nvSpPr>
          <p:cNvPr id="162" name="Callout"/>
          <p:cNvSpPr/>
          <p:nvPr/>
        </p:nvSpPr>
        <p:spPr>
          <a:xfrm>
            <a:off x="825500" y="6559004"/>
            <a:ext cx="7188200" cy="1838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4" y="0"/>
                </a:moveTo>
                <a:cubicBezTo>
                  <a:pt x="118" y="0"/>
                  <a:pt x="0" y="461"/>
                  <a:pt x="0" y="1031"/>
                </a:cubicBezTo>
                <a:lnTo>
                  <a:pt x="0" y="20569"/>
                </a:lnTo>
                <a:cubicBezTo>
                  <a:pt x="0" y="21139"/>
                  <a:pt x="118" y="21600"/>
                  <a:pt x="264" y="21600"/>
                </a:cubicBezTo>
                <a:lnTo>
                  <a:pt x="19958" y="21600"/>
                </a:lnTo>
                <a:cubicBezTo>
                  <a:pt x="20103" y="21600"/>
                  <a:pt x="20223" y="21139"/>
                  <a:pt x="20223" y="20569"/>
                </a:cubicBezTo>
                <a:lnTo>
                  <a:pt x="20223" y="12908"/>
                </a:lnTo>
                <a:lnTo>
                  <a:pt x="21600" y="10842"/>
                </a:lnTo>
                <a:lnTo>
                  <a:pt x="20223" y="8781"/>
                </a:lnTo>
                <a:lnTo>
                  <a:pt x="20223" y="1031"/>
                </a:lnTo>
                <a:cubicBezTo>
                  <a:pt x="20223" y="461"/>
                  <a:pt x="20103" y="0"/>
                  <a:pt x="19958" y="0"/>
                </a:cubicBezTo>
                <a:lnTo>
                  <a:pt x="264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3" name="which call won't work?"/>
          <p:cNvSpPr txBox="1"/>
          <p:nvPr/>
        </p:nvSpPr>
        <p:spPr>
          <a:xfrm>
            <a:off x="8305800" y="7205116"/>
            <a:ext cx="363631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which call won't work?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16100"/>
            <a:ext cx="9791700" cy="660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# 1…"/>
          <p:cNvSpPr txBox="1"/>
          <p:nvPr/>
        </p:nvSpPr>
        <p:spPr>
          <a:xfrm>
            <a:off x="6528723" y="6538366"/>
            <a:ext cx="787687" cy="187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1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2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3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4</a:t>
            </a:r>
          </a:p>
        </p:txBody>
      </p:sp>
      <p:sp>
        <p:nvSpPr>
          <p:cNvPr id="167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sp>
        <p:nvSpPr>
          <p:cNvPr id="168" name="Callout"/>
          <p:cNvSpPr/>
          <p:nvPr/>
        </p:nvSpPr>
        <p:spPr>
          <a:xfrm>
            <a:off x="825500" y="6559004"/>
            <a:ext cx="7188200" cy="1838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4" y="0"/>
                </a:moveTo>
                <a:cubicBezTo>
                  <a:pt x="118" y="0"/>
                  <a:pt x="0" y="461"/>
                  <a:pt x="0" y="1031"/>
                </a:cubicBezTo>
                <a:lnTo>
                  <a:pt x="0" y="20569"/>
                </a:lnTo>
                <a:cubicBezTo>
                  <a:pt x="0" y="21139"/>
                  <a:pt x="118" y="21600"/>
                  <a:pt x="264" y="21600"/>
                </a:cubicBezTo>
                <a:lnTo>
                  <a:pt x="19958" y="21600"/>
                </a:lnTo>
                <a:cubicBezTo>
                  <a:pt x="20103" y="21600"/>
                  <a:pt x="20223" y="21139"/>
                  <a:pt x="20223" y="20569"/>
                </a:cubicBezTo>
                <a:lnTo>
                  <a:pt x="20223" y="12908"/>
                </a:lnTo>
                <a:lnTo>
                  <a:pt x="21600" y="10842"/>
                </a:lnTo>
                <a:lnTo>
                  <a:pt x="20223" y="8781"/>
                </a:lnTo>
                <a:lnTo>
                  <a:pt x="20223" y="1031"/>
                </a:lnTo>
                <a:cubicBezTo>
                  <a:pt x="20223" y="461"/>
                  <a:pt x="20103" y="0"/>
                  <a:pt x="19958" y="0"/>
                </a:cubicBezTo>
                <a:lnTo>
                  <a:pt x="264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9" name="which call won't work?"/>
          <p:cNvSpPr txBox="1"/>
          <p:nvPr/>
        </p:nvSpPr>
        <p:spPr>
          <a:xfrm>
            <a:off x="8305800" y="7205116"/>
            <a:ext cx="363631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which call won't work?</a:t>
            </a:r>
          </a:p>
        </p:txBody>
      </p:sp>
      <p:sp>
        <p:nvSpPr>
          <p:cNvPr id="170" name="Line"/>
          <p:cNvSpPr/>
          <p:nvPr/>
        </p:nvSpPr>
        <p:spPr>
          <a:xfrm>
            <a:off x="901700" y="6858000"/>
            <a:ext cx="6463825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16100"/>
            <a:ext cx="9791700" cy="660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# 1…"/>
          <p:cNvSpPr txBox="1"/>
          <p:nvPr/>
        </p:nvSpPr>
        <p:spPr>
          <a:xfrm>
            <a:off x="6528723" y="6538366"/>
            <a:ext cx="787687" cy="187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1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2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3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4</a:t>
            </a:r>
          </a:p>
        </p:txBody>
      </p:sp>
      <p:sp>
        <p:nvSpPr>
          <p:cNvPr id="174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sp>
        <p:nvSpPr>
          <p:cNvPr id="175" name="Callout"/>
          <p:cNvSpPr/>
          <p:nvPr/>
        </p:nvSpPr>
        <p:spPr>
          <a:xfrm>
            <a:off x="825500" y="7066260"/>
            <a:ext cx="7112000" cy="133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6" y="0"/>
                </a:moveTo>
                <a:cubicBezTo>
                  <a:pt x="119" y="0"/>
                  <a:pt x="0" y="637"/>
                  <a:pt x="0" y="1423"/>
                </a:cubicBezTo>
                <a:lnTo>
                  <a:pt x="0" y="20170"/>
                </a:lnTo>
                <a:cubicBezTo>
                  <a:pt x="0" y="20957"/>
                  <a:pt x="119" y="21600"/>
                  <a:pt x="266" y="21600"/>
                </a:cubicBezTo>
                <a:lnTo>
                  <a:pt x="20172" y="21600"/>
                </a:lnTo>
                <a:cubicBezTo>
                  <a:pt x="20319" y="21600"/>
                  <a:pt x="20439" y="20957"/>
                  <a:pt x="20439" y="20170"/>
                </a:cubicBezTo>
                <a:lnTo>
                  <a:pt x="20439" y="12687"/>
                </a:lnTo>
                <a:lnTo>
                  <a:pt x="21600" y="9847"/>
                </a:lnTo>
                <a:lnTo>
                  <a:pt x="20439" y="7000"/>
                </a:lnTo>
                <a:lnTo>
                  <a:pt x="20439" y="1423"/>
                </a:lnTo>
                <a:cubicBezTo>
                  <a:pt x="20439" y="637"/>
                  <a:pt x="20319" y="0"/>
                  <a:pt x="20172" y="0"/>
                </a:cubicBezTo>
                <a:lnTo>
                  <a:pt x="266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6" name="which one is NOT an example…"/>
          <p:cNvSpPr txBox="1"/>
          <p:nvPr/>
        </p:nvSpPr>
        <p:spPr>
          <a:xfrm>
            <a:off x="8001000" y="7325419"/>
            <a:ext cx="481782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which one is NOT an example</a:t>
            </a:r>
          </a:p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of type-based dispatch?</a:t>
            </a:r>
          </a:p>
        </p:txBody>
      </p:sp>
      <p:sp>
        <p:nvSpPr>
          <p:cNvPr id="177" name="Line"/>
          <p:cNvSpPr/>
          <p:nvPr/>
        </p:nvSpPr>
        <p:spPr>
          <a:xfrm>
            <a:off x="901700" y="6858000"/>
            <a:ext cx="6463825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16100"/>
            <a:ext cx="9791700" cy="660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# 1…"/>
          <p:cNvSpPr txBox="1"/>
          <p:nvPr/>
        </p:nvSpPr>
        <p:spPr>
          <a:xfrm>
            <a:off x="6528723" y="6538366"/>
            <a:ext cx="787687" cy="187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1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2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3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4</a:t>
            </a:r>
          </a:p>
        </p:txBody>
      </p:sp>
      <p:sp>
        <p:nvSpPr>
          <p:cNvPr id="181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sp>
        <p:nvSpPr>
          <p:cNvPr id="182" name="Callout"/>
          <p:cNvSpPr/>
          <p:nvPr/>
        </p:nvSpPr>
        <p:spPr>
          <a:xfrm>
            <a:off x="825500" y="7066260"/>
            <a:ext cx="7112000" cy="133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6" y="0"/>
                </a:moveTo>
                <a:cubicBezTo>
                  <a:pt x="119" y="0"/>
                  <a:pt x="0" y="637"/>
                  <a:pt x="0" y="1423"/>
                </a:cubicBezTo>
                <a:lnTo>
                  <a:pt x="0" y="20170"/>
                </a:lnTo>
                <a:cubicBezTo>
                  <a:pt x="0" y="20957"/>
                  <a:pt x="119" y="21600"/>
                  <a:pt x="266" y="21600"/>
                </a:cubicBezTo>
                <a:lnTo>
                  <a:pt x="20172" y="21600"/>
                </a:lnTo>
                <a:cubicBezTo>
                  <a:pt x="20319" y="21600"/>
                  <a:pt x="20439" y="20957"/>
                  <a:pt x="20439" y="20170"/>
                </a:cubicBezTo>
                <a:lnTo>
                  <a:pt x="20439" y="12687"/>
                </a:lnTo>
                <a:lnTo>
                  <a:pt x="21600" y="9847"/>
                </a:lnTo>
                <a:lnTo>
                  <a:pt x="20439" y="7000"/>
                </a:lnTo>
                <a:lnTo>
                  <a:pt x="20439" y="1423"/>
                </a:lnTo>
                <a:cubicBezTo>
                  <a:pt x="20439" y="637"/>
                  <a:pt x="20319" y="0"/>
                  <a:pt x="20172" y="0"/>
                </a:cubicBezTo>
                <a:lnTo>
                  <a:pt x="266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>
            <a:off x="901700" y="6858000"/>
            <a:ext cx="6463825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>
            <a:off x="901700" y="7747000"/>
            <a:ext cx="6463825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which one is NOT an example…"/>
          <p:cNvSpPr txBox="1"/>
          <p:nvPr/>
        </p:nvSpPr>
        <p:spPr>
          <a:xfrm>
            <a:off x="8001000" y="7325419"/>
            <a:ext cx="481782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which one is NOT an example</a:t>
            </a:r>
          </a:p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of type-based dispatch?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16100"/>
            <a:ext cx="9791700" cy="660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# 1…"/>
          <p:cNvSpPr txBox="1"/>
          <p:nvPr/>
        </p:nvSpPr>
        <p:spPr>
          <a:xfrm>
            <a:off x="6528723" y="6538366"/>
            <a:ext cx="787687" cy="187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1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2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3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4</a:t>
            </a:r>
          </a:p>
        </p:txBody>
      </p:sp>
      <p:sp>
        <p:nvSpPr>
          <p:cNvPr id="189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sp>
        <p:nvSpPr>
          <p:cNvPr id="190" name="Callout"/>
          <p:cNvSpPr/>
          <p:nvPr/>
        </p:nvSpPr>
        <p:spPr>
          <a:xfrm>
            <a:off x="825500" y="7066260"/>
            <a:ext cx="7112000" cy="133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6" y="0"/>
                </a:moveTo>
                <a:cubicBezTo>
                  <a:pt x="119" y="0"/>
                  <a:pt x="0" y="637"/>
                  <a:pt x="0" y="1423"/>
                </a:cubicBezTo>
                <a:lnTo>
                  <a:pt x="0" y="20170"/>
                </a:lnTo>
                <a:cubicBezTo>
                  <a:pt x="0" y="20957"/>
                  <a:pt x="119" y="21600"/>
                  <a:pt x="266" y="21600"/>
                </a:cubicBezTo>
                <a:lnTo>
                  <a:pt x="20172" y="21600"/>
                </a:lnTo>
                <a:cubicBezTo>
                  <a:pt x="20319" y="21600"/>
                  <a:pt x="20439" y="20957"/>
                  <a:pt x="20439" y="20170"/>
                </a:cubicBezTo>
                <a:lnTo>
                  <a:pt x="20439" y="12687"/>
                </a:lnTo>
                <a:lnTo>
                  <a:pt x="21600" y="9847"/>
                </a:lnTo>
                <a:lnTo>
                  <a:pt x="20439" y="7000"/>
                </a:lnTo>
                <a:lnTo>
                  <a:pt x="20439" y="1423"/>
                </a:lnTo>
                <a:cubicBezTo>
                  <a:pt x="20439" y="637"/>
                  <a:pt x="20319" y="0"/>
                  <a:pt x="20172" y="0"/>
                </a:cubicBezTo>
                <a:lnTo>
                  <a:pt x="266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which call style is preferred?"/>
          <p:cNvSpPr txBox="1"/>
          <p:nvPr/>
        </p:nvSpPr>
        <p:spPr>
          <a:xfrm>
            <a:off x="8128000" y="7407969"/>
            <a:ext cx="446045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which call style is preferred?</a:t>
            </a:r>
          </a:p>
        </p:txBody>
      </p:sp>
      <p:sp>
        <p:nvSpPr>
          <p:cNvPr id="192" name="Line"/>
          <p:cNvSpPr/>
          <p:nvPr/>
        </p:nvSpPr>
        <p:spPr>
          <a:xfrm>
            <a:off x="901700" y="6858000"/>
            <a:ext cx="6463825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901700" y="7747000"/>
            <a:ext cx="6463825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535</Words>
  <Application>Microsoft Macintosh PowerPoint</Application>
  <PresentationFormat>Custom</PresentationFormat>
  <Paragraphs>113</Paragraphs>
  <Slides>19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Courier</vt:lpstr>
      <vt:lpstr>Courier New</vt:lpstr>
      <vt:lpstr>Gill Sans</vt:lpstr>
      <vt:lpstr>Gill Sans Light</vt:lpstr>
      <vt:lpstr>Gill Sans SemiBold</vt:lpstr>
      <vt:lpstr>Menlo Regular</vt:lpstr>
      <vt:lpstr>White</vt:lpstr>
      <vt:lpstr>[320] Special Methods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Special Methods</vt:lpstr>
      <vt:lpstr>Special Methods</vt:lpstr>
      <vt:lpstr>Special Methods</vt:lpstr>
      <vt:lpstr>Special Methods</vt:lpstr>
      <vt:lpstr>Special Methods</vt:lpstr>
      <vt:lpstr>Special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Special Methods</dc:title>
  <cp:lastModifiedBy>MEENA SYAMKUMAR</cp:lastModifiedBy>
  <cp:revision>3</cp:revision>
  <dcterms:modified xsi:type="dcterms:W3CDTF">2023-02-10T12:46:33Z</dcterms:modified>
</cp:coreProperties>
</file>