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Unsupervised ML Recap"/>
          <p:cNvSpPr txBox="1"/>
          <p:nvPr>
            <p:ph type="ctrTitle"/>
          </p:nvPr>
        </p:nvSpPr>
        <p:spPr>
          <a:xfrm>
            <a:off x="1228725" y="27813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[320] Unsupervised ML Recap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KMeans or Agglomerative Clustering?"/>
          <p:cNvSpPr txBox="1"/>
          <p:nvPr>
            <p:ph type="ctrTitle"/>
          </p:nvPr>
        </p:nvSpPr>
        <p:spPr>
          <a:xfrm>
            <a:off x="533945" y="-478222"/>
            <a:ext cx="11936910" cy="156454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KMeans or Agglomerative Clustering?</a:t>
            </a:r>
          </a:p>
        </p:txBody>
      </p:sp>
      <p:sp>
        <p:nvSpPr>
          <p:cNvPr id="366" name="Circle"/>
          <p:cNvSpPr/>
          <p:nvPr/>
        </p:nvSpPr>
        <p:spPr>
          <a:xfrm>
            <a:off x="5035909" y="320768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7" name="Circle"/>
          <p:cNvSpPr/>
          <p:nvPr/>
        </p:nvSpPr>
        <p:spPr>
          <a:xfrm>
            <a:off x="5378809" y="382998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8" name="Circle"/>
          <p:cNvSpPr/>
          <p:nvPr/>
        </p:nvSpPr>
        <p:spPr>
          <a:xfrm>
            <a:off x="5772509" y="332198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9" name="Line"/>
          <p:cNvSpPr/>
          <p:nvPr/>
        </p:nvSpPr>
        <p:spPr>
          <a:xfrm flipV="1">
            <a:off x="4064000" y="1900509"/>
            <a:ext cx="0" cy="4453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0" name="Circle"/>
          <p:cNvSpPr/>
          <p:nvPr/>
        </p:nvSpPr>
        <p:spPr>
          <a:xfrm>
            <a:off x="4472844" y="30928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1" name="Circle"/>
          <p:cNvSpPr/>
          <p:nvPr/>
        </p:nvSpPr>
        <p:spPr>
          <a:xfrm>
            <a:off x="4815744" y="37151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2" name="Circle"/>
          <p:cNvSpPr/>
          <p:nvPr/>
        </p:nvSpPr>
        <p:spPr>
          <a:xfrm>
            <a:off x="4261209" y="34611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3" name="Line"/>
          <p:cNvSpPr/>
          <p:nvPr/>
        </p:nvSpPr>
        <p:spPr>
          <a:xfrm>
            <a:off x="4064000" y="6354490"/>
            <a:ext cx="41824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4" name="x1"/>
          <p:cNvSpPr txBox="1"/>
          <p:nvPr/>
        </p:nvSpPr>
        <p:spPr>
          <a:xfrm>
            <a:off x="5737249" y="63880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375" name="x2"/>
          <p:cNvSpPr txBox="1"/>
          <p:nvPr/>
        </p:nvSpPr>
        <p:spPr>
          <a:xfrm>
            <a:off x="3552849" y="42290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376" name="Circle"/>
          <p:cNvSpPr/>
          <p:nvPr/>
        </p:nvSpPr>
        <p:spPr>
          <a:xfrm>
            <a:off x="7398109" y="19629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7" name="Circle"/>
          <p:cNvSpPr/>
          <p:nvPr/>
        </p:nvSpPr>
        <p:spPr>
          <a:xfrm>
            <a:off x="7779109" y="23058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8" name="Circle"/>
          <p:cNvSpPr/>
          <p:nvPr/>
        </p:nvSpPr>
        <p:spPr>
          <a:xfrm>
            <a:off x="8172809" y="19629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9" name="Circle"/>
          <p:cNvSpPr/>
          <p:nvPr/>
        </p:nvSpPr>
        <p:spPr>
          <a:xfrm>
            <a:off x="6083659" y="54296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0" name="Circle"/>
          <p:cNvSpPr/>
          <p:nvPr/>
        </p:nvSpPr>
        <p:spPr>
          <a:xfrm>
            <a:off x="6337659" y="497224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1" name="Circle"/>
          <p:cNvSpPr/>
          <p:nvPr/>
        </p:nvSpPr>
        <p:spPr>
          <a:xfrm>
            <a:off x="6578959" y="54296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2" name="Circle"/>
          <p:cNvSpPr/>
          <p:nvPr/>
        </p:nvSpPr>
        <p:spPr>
          <a:xfrm>
            <a:off x="6337659" y="588696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3" name="Use KMeans, because it can do fit and predict on separate datasets.…"/>
          <p:cNvSpPr txBox="1"/>
          <p:nvPr/>
        </p:nvSpPr>
        <p:spPr>
          <a:xfrm>
            <a:off x="2277660" y="7480300"/>
            <a:ext cx="844948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Use </a:t>
            </a:r>
            <a:r>
              <a:rPr>
                <a:latin typeface="+mn-lt"/>
                <a:ea typeface="+mn-ea"/>
                <a:cs typeface="+mn-cs"/>
                <a:sym typeface="Gill Sans SemiBold"/>
              </a:rPr>
              <a:t>KMeans</a:t>
            </a:r>
            <a:r>
              <a:t>, because it can do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fit</a:t>
            </a:r>
            <a:r>
              <a:t> and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predict</a:t>
            </a:r>
            <a:r>
              <a:t> on separate datasets.</a:t>
            </a:r>
          </a:p>
          <a:p>
            <a:pPr/>
            <a:r>
              <a:t>AgglomerativeClustering can only do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fit_predict</a:t>
            </a:r>
            <a:r>
              <a:t> on a single dataset.</a:t>
            </a:r>
          </a:p>
        </p:txBody>
      </p:sp>
      <p:sp>
        <p:nvSpPr>
          <p:cNvPr id="384" name="Circle"/>
          <p:cNvSpPr/>
          <p:nvPr/>
        </p:nvSpPr>
        <p:spPr>
          <a:xfrm>
            <a:off x="7112359" y="4880149"/>
            <a:ext cx="342182" cy="342182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85" name="?"/>
          <p:cNvSpPr txBox="1"/>
          <p:nvPr/>
        </p:nvSpPr>
        <p:spPr>
          <a:xfrm>
            <a:off x="7183511" y="4822639"/>
            <a:ext cx="1998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Table 1"/>
          <p:cNvGraphicFramePr/>
          <p:nvPr/>
        </p:nvGraphicFramePr>
        <p:xfrm>
          <a:off x="2585704" y="1460316"/>
          <a:ext cx="2558455" cy="12096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0" name="Line"/>
          <p:cNvSpPr/>
          <p:nvPr/>
        </p:nvSpPr>
        <p:spPr>
          <a:xfrm flipV="1">
            <a:off x="7849853" y="1805632"/>
            <a:ext cx="408138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" name="Line"/>
          <p:cNvSpPr/>
          <p:nvPr/>
        </p:nvSpPr>
        <p:spPr>
          <a:xfrm flipH="1" flipV="1">
            <a:off x="8337860" y="18125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" name="Line"/>
          <p:cNvSpPr/>
          <p:nvPr/>
        </p:nvSpPr>
        <p:spPr>
          <a:xfrm flipV="1">
            <a:off x="9551653" y="1805632"/>
            <a:ext cx="408138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" name="Line"/>
          <p:cNvSpPr/>
          <p:nvPr/>
        </p:nvSpPr>
        <p:spPr>
          <a:xfrm flipH="1" flipV="1">
            <a:off x="10039660" y="18125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" name="Line"/>
          <p:cNvSpPr/>
          <p:nvPr/>
        </p:nvSpPr>
        <p:spPr>
          <a:xfrm flipV="1">
            <a:off x="8382509" y="1119832"/>
            <a:ext cx="802582" cy="6169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" name="Line"/>
          <p:cNvSpPr/>
          <p:nvPr/>
        </p:nvSpPr>
        <p:spPr>
          <a:xfrm flipH="1" flipV="1">
            <a:off x="9264961" y="1126728"/>
            <a:ext cx="707629" cy="5913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" name="Rectangle"/>
          <p:cNvSpPr/>
          <p:nvPr/>
        </p:nvSpPr>
        <p:spPr>
          <a:xfrm>
            <a:off x="2598404" y="1892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" name="Circle"/>
          <p:cNvSpPr/>
          <p:nvPr/>
        </p:nvSpPr>
        <p:spPr>
          <a:xfrm>
            <a:off x="7551404" y="2374900"/>
            <a:ext cx="532336" cy="53233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5201904" y="2058838"/>
            <a:ext cx="2348197" cy="488073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aphicFrame>
        <p:nvGraphicFramePr>
          <p:cNvPr id="149" name="Table 1-1"/>
          <p:cNvGraphicFramePr/>
          <p:nvPr/>
        </p:nvGraphicFramePr>
        <p:xfrm>
          <a:off x="7995904" y="4233877"/>
          <a:ext cx="2558455" cy="15752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393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250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102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0" name="Tree"/>
          <p:cNvSpPr txBox="1"/>
          <p:nvPr/>
        </p:nvSpPr>
        <p:spPr>
          <a:xfrm>
            <a:off x="8949123" y="589882"/>
            <a:ext cx="6520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</a:t>
            </a:r>
          </a:p>
        </p:txBody>
      </p:sp>
      <p:sp>
        <p:nvSpPr>
          <p:cNvPr id="151" name="Centroids"/>
          <p:cNvSpPr txBox="1"/>
          <p:nvPr/>
        </p:nvSpPr>
        <p:spPr>
          <a:xfrm>
            <a:off x="8627505" y="3701382"/>
            <a:ext cx="12952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Centroids</a:t>
            </a:r>
          </a:p>
        </p:txBody>
      </p:sp>
      <p:sp>
        <p:nvSpPr>
          <p:cNvPr id="152" name="Rectangle"/>
          <p:cNvSpPr/>
          <p:nvPr/>
        </p:nvSpPr>
        <p:spPr>
          <a:xfrm>
            <a:off x="8008604" y="50546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155" name="Group"/>
          <p:cNvGrpSpPr/>
          <p:nvPr/>
        </p:nvGrpSpPr>
        <p:grpSpPr>
          <a:xfrm>
            <a:off x="7995904" y="6635082"/>
            <a:ext cx="2558455" cy="1869141"/>
            <a:chOff x="12700" y="0"/>
            <a:chExt cx="2558454" cy="1869139"/>
          </a:xfrm>
        </p:grpSpPr>
        <p:graphicFrame>
          <p:nvGraphicFramePr>
            <p:cNvPr id="153" name="Table 1-1-1"/>
            <p:cNvGraphicFramePr/>
            <p:nvPr/>
          </p:nvGraphicFramePr>
          <p:xfrm>
            <a:off x="12700" y="659495"/>
            <a:ext cx="2558455" cy="1209645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9613"/>
                  <a:gridCol w="639613"/>
                  <a:gridCol w="639613"/>
                  <a:gridCol w="639613"/>
                </a:tblGrid>
                <a:tr h="40321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40321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40321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-1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54" name="Component Rows"/>
            <p:cNvSpPr txBox="1"/>
            <p:nvPr/>
          </p:nvSpPr>
          <p:spPr>
            <a:xfrm>
              <a:off x="130993" y="-1"/>
              <a:ext cx="2321869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Component Rows</a:t>
              </a:r>
            </a:p>
          </p:txBody>
        </p:sp>
      </p:grpSp>
      <p:sp>
        <p:nvSpPr>
          <p:cNvPr id="156" name="...hundreds of rows..."/>
          <p:cNvSpPr txBox="1"/>
          <p:nvPr/>
        </p:nvSpPr>
        <p:spPr>
          <a:xfrm>
            <a:off x="3097495" y="2784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graphicFrame>
        <p:nvGraphicFramePr>
          <p:cNvPr id="157" name="Table 1-2-1"/>
          <p:cNvGraphicFramePr/>
          <p:nvPr/>
        </p:nvGraphicFramePr>
        <p:xfrm>
          <a:off x="2585704" y="7048317"/>
          <a:ext cx="2558455" cy="12096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Rectangle"/>
          <p:cNvSpPr/>
          <p:nvPr/>
        </p:nvSpPr>
        <p:spPr>
          <a:xfrm>
            <a:off x="2598404" y="7480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9" name="...hundreds of rows..."/>
          <p:cNvSpPr txBox="1"/>
          <p:nvPr/>
        </p:nvSpPr>
        <p:spPr>
          <a:xfrm>
            <a:off x="3097495" y="8372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sp>
        <p:nvSpPr>
          <p:cNvPr id="160" name="Line"/>
          <p:cNvSpPr/>
          <p:nvPr/>
        </p:nvSpPr>
        <p:spPr>
          <a:xfrm>
            <a:off x="5201904" y="7646838"/>
            <a:ext cx="2741639" cy="22872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5201904" y="7773838"/>
            <a:ext cx="2747700" cy="53577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" name="50"/>
          <p:cNvSpPr txBox="1"/>
          <p:nvPr/>
        </p:nvSpPr>
        <p:spPr>
          <a:xfrm>
            <a:off x="6356349" y="7320882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</a:t>
            </a:r>
          </a:p>
        </p:txBody>
      </p:sp>
      <p:sp>
        <p:nvSpPr>
          <p:cNvPr id="163" name="10"/>
          <p:cNvSpPr txBox="1"/>
          <p:nvPr/>
        </p:nvSpPr>
        <p:spPr>
          <a:xfrm>
            <a:off x="6242049" y="8050971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graphicFrame>
        <p:nvGraphicFramePr>
          <p:cNvPr id="164" name="Table 1-2"/>
          <p:cNvGraphicFramePr/>
          <p:nvPr/>
        </p:nvGraphicFramePr>
        <p:xfrm>
          <a:off x="2585704" y="4254317"/>
          <a:ext cx="2558455" cy="12096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5" name="Rectangle"/>
          <p:cNvSpPr/>
          <p:nvPr/>
        </p:nvSpPr>
        <p:spPr>
          <a:xfrm>
            <a:off x="2598404" y="4686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6" name="...hundreds of rows..."/>
          <p:cNvSpPr txBox="1"/>
          <p:nvPr/>
        </p:nvSpPr>
        <p:spPr>
          <a:xfrm>
            <a:off x="3097495" y="5578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sp>
        <p:nvSpPr>
          <p:cNvPr id="167" name="Line"/>
          <p:cNvSpPr/>
          <p:nvPr/>
        </p:nvSpPr>
        <p:spPr>
          <a:xfrm>
            <a:off x="5218620" y="4888959"/>
            <a:ext cx="2724923" cy="31960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8" name="????"/>
          <p:cNvSpPr txBox="1"/>
          <p:nvPr/>
        </p:nvSpPr>
        <p:spPr>
          <a:xfrm>
            <a:off x="3757934" y="628649"/>
            <a:ext cx="4851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????</a:t>
            </a:r>
          </a:p>
        </p:txBody>
      </p:sp>
      <p:sp>
        <p:nvSpPr>
          <p:cNvPr id="169" name="????"/>
          <p:cNvSpPr txBox="1"/>
          <p:nvPr/>
        </p:nvSpPr>
        <p:spPr>
          <a:xfrm>
            <a:off x="3757934" y="3549649"/>
            <a:ext cx="4851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????</a:t>
            </a:r>
          </a:p>
        </p:txBody>
      </p:sp>
      <p:sp>
        <p:nvSpPr>
          <p:cNvPr id="170" name="????"/>
          <p:cNvSpPr txBox="1"/>
          <p:nvPr/>
        </p:nvSpPr>
        <p:spPr>
          <a:xfrm>
            <a:off x="3757934" y="6343649"/>
            <a:ext cx="48513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????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Table 1"/>
          <p:cNvGraphicFramePr/>
          <p:nvPr/>
        </p:nvGraphicFramePr>
        <p:xfrm>
          <a:off x="2585704" y="1460316"/>
          <a:ext cx="2558455" cy="12096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73" name="Line"/>
          <p:cNvSpPr/>
          <p:nvPr/>
        </p:nvSpPr>
        <p:spPr>
          <a:xfrm flipV="1">
            <a:off x="7849853" y="1805632"/>
            <a:ext cx="408138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4" name="Line"/>
          <p:cNvSpPr/>
          <p:nvPr/>
        </p:nvSpPr>
        <p:spPr>
          <a:xfrm flipH="1" flipV="1">
            <a:off x="8337860" y="18125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5" name="Line"/>
          <p:cNvSpPr/>
          <p:nvPr/>
        </p:nvSpPr>
        <p:spPr>
          <a:xfrm flipV="1">
            <a:off x="9551653" y="1805632"/>
            <a:ext cx="408138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6" name="Line"/>
          <p:cNvSpPr/>
          <p:nvPr/>
        </p:nvSpPr>
        <p:spPr>
          <a:xfrm flipH="1" flipV="1">
            <a:off x="10039660" y="18125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7" name="Line"/>
          <p:cNvSpPr/>
          <p:nvPr/>
        </p:nvSpPr>
        <p:spPr>
          <a:xfrm flipV="1">
            <a:off x="8382509" y="1119832"/>
            <a:ext cx="802582" cy="6169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8" name="Line"/>
          <p:cNvSpPr/>
          <p:nvPr/>
        </p:nvSpPr>
        <p:spPr>
          <a:xfrm flipH="1" flipV="1">
            <a:off x="9264961" y="1126728"/>
            <a:ext cx="707629" cy="5913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9" name="Rectangle"/>
          <p:cNvSpPr/>
          <p:nvPr/>
        </p:nvSpPr>
        <p:spPr>
          <a:xfrm>
            <a:off x="2598404" y="1892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0" name="Circle"/>
          <p:cNvSpPr/>
          <p:nvPr/>
        </p:nvSpPr>
        <p:spPr>
          <a:xfrm>
            <a:off x="7551404" y="2374900"/>
            <a:ext cx="532336" cy="53233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1" name="Line"/>
          <p:cNvSpPr/>
          <p:nvPr/>
        </p:nvSpPr>
        <p:spPr>
          <a:xfrm>
            <a:off x="5201904" y="2058838"/>
            <a:ext cx="2348197" cy="488073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aphicFrame>
        <p:nvGraphicFramePr>
          <p:cNvPr id="182" name="Table 1-1"/>
          <p:cNvGraphicFramePr/>
          <p:nvPr/>
        </p:nvGraphicFramePr>
        <p:xfrm>
          <a:off x="7995904" y="4233877"/>
          <a:ext cx="2558455" cy="15752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393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250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102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3" name="Tree"/>
          <p:cNvSpPr txBox="1"/>
          <p:nvPr/>
        </p:nvSpPr>
        <p:spPr>
          <a:xfrm>
            <a:off x="8949123" y="589882"/>
            <a:ext cx="6520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</a:t>
            </a:r>
          </a:p>
        </p:txBody>
      </p:sp>
      <p:sp>
        <p:nvSpPr>
          <p:cNvPr id="184" name="Centroids"/>
          <p:cNvSpPr txBox="1"/>
          <p:nvPr/>
        </p:nvSpPr>
        <p:spPr>
          <a:xfrm>
            <a:off x="8627505" y="3701382"/>
            <a:ext cx="12952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Centroids</a:t>
            </a:r>
          </a:p>
        </p:txBody>
      </p:sp>
      <p:graphicFrame>
        <p:nvGraphicFramePr>
          <p:cNvPr id="185" name="Table 1-2"/>
          <p:cNvGraphicFramePr/>
          <p:nvPr/>
        </p:nvGraphicFramePr>
        <p:xfrm>
          <a:off x="2585704" y="4254317"/>
          <a:ext cx="2558455" cy="12096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6" name="Rectangle"/>
          <p:cNvSpPr/>
          <p:nvPr/>
        </p:nvSpPr>
        <p:spPr>
          <a:xfrm>
            <a:off x="2598404" y="4686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7" name="Line"/>
          <p:cNvSpPr/>
          <p:nvPr/>
        </p:nvSpPr>
        <p:spPr>
          <a:xfrm>
            <a:off x="5218620" y="4888959"/>
            <a:ext cx="2724923" cy="31960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8" name="Rectangle"/>
          <p:cNvSpPr/>
          <p:nvPr/>
        </p:nvSpPr>
        <p:spPr>
          <a:xfrm>
            <a:off x="8008604" y="50546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191" name="Group"/>
          <p:cNvGrpSpPr/>
          <p:nvPr/>
        </p:nvGrpSpPr>
        <p:grpSpPr>
          <a:xfrm>
            <a:off x="7995904" y="6635082"/>
            <a:ext cx="2558455" cy="1869141"/>
            <a:chOff x="12700" y="0"/>
            <a:chExt cx="2558454" cy="1869139"/>
          </a:xfrm>
        </p:grpSpPr>
        <p:graphicFrame>
          <p:nvGraphicFramePr>
            <p:cNvPr id="189" name="Table 1-1-1"/>
            <p:cNvGraphicFramePr/>
            <p:nvPr/>
          </p:nvGraphicFramePr>
          <p:xfrm>
            <a:off x="12700" y="659495"/>
            <a:ext cx="2558455" cy="1209645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9613"/>
                  <a:gridCol w="639613"/>
                  <a:gridCol w="639613"/>
                  <a:gridCol w="639613"/>
                </a:tblGrid>
                <a:tr h="40321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40321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40321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-1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190" name="Component Rows"/>
            <p:cNvSpPr txBox="1"/>
            <p:nvPr/>
          </p:nvSpPr>
          <p:spPr>
            <a:xfrm>
              <a:off x="130993" y="-1"/>
              <a:ext cx="2321869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Component Rows</a:t>
              </a:r>
            </a:p>
          </p:txBody>
        </p:sp>
      </p:grpSp>
      <p:sp>
        <p:nvSpPr>
          <p:cNvPr id="192" name="...hundreds of rows..."/>
          <p:cNvSpPr txBox="1"/>
          <p:nvPr/>
        </p:nvSpPr>
        <p:spPr>
          <a:xfrm>
            <a:off x="3097495" y="2784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sp>
        <p:nvSpPr>
          <p:cNvPr id="193" name="...hundreds of rows..."/>
          <p:cNvSpPr txBox="1"/>
          <p:nvPr/>
        </p:nvSpPr>
        <p:spPr>
          <a:xfrm>
            <a:off x="3097495" y="5578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graphicFrame>
        <p:nvGraphicFramePr>
          <p:cNvPr id="194" name="Table 1-2-1"/>
          <p:cNvGraphicFramePr/>
          <p:nvPr/>
        </p:nvGraphicFramePr>
        <p:xfrm>
          <a:off x="2585704" y="7048317"/>
          <a:ext cx="2558455" cy="12096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5" name="Rectangle"/>
          <p:cNvSpPr/>
          <p:nvPr/>
        </p:nvSpPr>
        <p:spPr>
          <a:xfrm>
            <a:off x="2598404" y="7480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6" name="...hundreds of rows..."/>
          <p:cNvSpPr txBox="1"/>
          <p:nvPr/>
        </p:nvSpPr>
        <p:spPr>
          <a:xfrm>
            <a:off x="3097495" y="8372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sp>
        <p:nvSpPr>
          <p:cNvPr id="197" name="Line"/>
          <p:cNvSpPr/>
          <p:nvPr/>
        </p:nvSpPr>
        <p:spPr>
          <a:xfrm>
            <a:off x="5201904" y="7646838"/>
            <a:ext cx="2741639" cy="22872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8" name="Line"/>
          <p:cNvSpPr/>
          <p:nvPr/>
        </p:nvSpPr>
        <p:spPr>
          <a:xfrm>
            <a:off x="5201904" y="7773838"/>
            <a:ext cx="2747700" cy="53577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9" name="50"/>
          <p:cNvSpPr txBox="1"/>
          <p:nvPr/>
        </p:nvSpPr>
        <p:spPr>
          <a:xfrm>
            <a:off x="6356349" y="7320882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</a:t>
            </a:r>
          </a:p>
        </p:txBody>
      </p:sp>
      <p:sp>
        <p:nvSpPr>
          <p:cNvPr id="200" name="10"/>
          <p:cNvSpPr txBox="1"/>
          <p:nvPr/>
        </p:nvSpPr>
        <p:spPr>
          <a:xfrm>
            <a:off x="6242049" y="8050971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01" name="Hierarchical Clustering…"/>
          <p:cNvSpPr txBox="1"/>
          <p:nvPr/>
        </p:nvSpPr>
        <p:spPr>
          <a:xfrm>
            <a:off x="1994631" y="482599"/>
            <a:ext cx="401173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Hierarchical Clustering</a:t>
            </a:r>
          </a:p>
          <a:p>
            <a:pPr>
              <a:defRPr sz="2000"/>
            </a:pPr>
            <a:r>
              <a:t>(for example,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AgglomerativeClustering</a:t>
            </a:r>
            <a:r>
              <a:t>)</a:t>
            </a:r>
          </a:p>
        </p:txBody>
      </p:sp>
      <p:sp>
        <p:nvSpPr>
          <p:cNvPr id="202" name="Non-Hierarchical Clustering…"/>
          <p:cNvSpPr txBox="1"/>
          <p:nvPr/>
        </p:nvSpPr>
        <p:spPr>
          <a:xfrm>
            <a:off x="2130958" y="3403599"/>
            <a:ext cx="37390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Non-Hierarchical Clustering</a:t>
            </a:r>
          </a:p>
          <a:p>
            <a:pPr>
              <a:defRPr sz="2000"/>
            </a:pPr>
            <a:r>
              <a:t>(for example,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KMeans</a:t>
            </a:r>
            <a:r>
              <a:t>)</a:t>
            </a:r>
          </a:p>
        </p:txBody>
      </p:sp>
      <p:sp>
        <p:nvSpPr>
          <p:cNvPr id="203" name="Decomposition…"/>
          <p:cNvSpPr txBox="1"/>
          <p:nvPr/>
        </p:nvSpPr>
        <p:spPr>
          <a:xfrm>
            <a:off x="2942028" y="6197599"/>
            <a:ext cx="211694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Decomposition</a:t>
            </a:r>
          </a:p>
          <a:p>
            <a:pPr>
              <a:defRPr sz="2000"/>
            </a:pPr>
            <a:r>
              <a:t>(for example,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PCA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Table 1"/>
          <p:cNvGraphicFramePr/>
          <p:nvPr/>
        </p:nvGraphicFramePr>
        <p:xfrm>
          <a:off x="2585704" y="1460316"/>
          <a:ext cx="2558455" cy="12096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6" name="Line"/>
          <p:cNvSpPr/>
          <p:nvPr/>
        </p:nvSpPr>
        <p:spPr>
          <a:xfrm flipV="1">
            <a:off x="7849853" y="1805632"/>
            <a:ext cx="408138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7" name="Line"/>
          <p:cNvSpPr/>
          <p:nvPr/>
        </p:nvSpPr>
        <p:spPr>
          <a:xfrm flipH="1" flipV="1">
            <a:off x="8337860" y="18125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9551653" y="1805632"/>
            <a:ext cx="408138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9" name="Line"/>
          <p:cNvSpPr/>
          <p:nvPr/>
        </p:nvSpPr>
        <p:spPr>
          <a:xfrm flipH="1" flipV="1">
            <a:off x="10039660" y="18125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0" name="Line"/>
          <p:cNvSpPr/>
          <p:nvPr/>
        </p:nvSpPr>
        <p:spPr>
          <a:xfrm flipV="1">
            <a:off x="8382509" y="1119832"/>
            <a:ext cx="802582" cy="6169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 flipV="1">
            <a:off x="9264961" y="1126728"/>
            <a:ext cx="707629" cy="5913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2" name="Rectangle"/>
          <p:cNvSpPr/>
          <p:nvPr/>
        </p:nvSpPr>
        <p:spPr>
          <a:xfrm>
            <a:off x="2598404" y="1892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3" name="Circle"/>
          <p:cNvSpPr/>
          <p:nvPr/>
        </p:nvSpPr>
        <p:spPr>
          <a:xfrm>
            <a:off x="7551404" y="2374900"/>
            <a:ext cx="532336" cy="532336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4" name="Line"/>
          <p:cNvSpPr/>
          <p:nvPr/>
        </p:nvSpPr>
        <p:spPr>
          <a:xfrm>
            <a:off x="5201904" y="2058838"/>
            <a:ext cx="2348197" cy="488073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aphicFrame>
        <p:nvGraphicFramePr>
          <p:cNvPr id="215" name="Table 1-1"/>
          <p:cNvGraphicFramePr/>
          <p:nvPr/>
        </p:nvGraphicFramePr>
        <p:xfrm>
          <a:off x="7995904" y="4233877"/>
          <a:ext cx="2558455" cy="15752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393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250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102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393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95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Tree"/>
          <p:cNvSpPr txBox="1"/>
          <p:nvPr/>
        </p:nvSpPr>
        <p:spPr>
          <a:xfrm>
            <a:off x="8949123" y="589882"/>
            <a:ext cx="6520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Tree</a:t>
            </a:r>
          </a:p>
        </p:txBody>
      </p:sp>
      <p:sp>
        <p:nvSpPr>
          <p:cNvPr id="217" name="Centroids"/>
          <p:cNvSpPr txBox="1"/>
          <p:nvPr/>
        </p:nvSpPr>
        <p:spPr>
          <a:xfrm>
            <a:off x="8627505" y="3701382"/>
            <a:ext cx="12952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Centroids</a:t>
            </a:r>
          </a:p>
        </p:txBody>
      </p:sp>
      <p:graphicFrame>
        <p:nvGraphicFramePr>
          <p:cNvPr id="218" name="Table 1-2"/>
          <p:cNvGraphicFramePr/>
          <p:nvPr/>
        </p:nvGraphicFramePr>
        <p:xfrm>
          <a:off x="2585704" y="4254317"/>
          <a:ext cx="2558455" cy="12096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9" name="Rectangle"/>
          <p:cNvSpPr/>
          <p:nvPr/>
        </p:nvSpPr>
        <p:spPr>
          <a:xfrm>
            <a:off x="2598404" y="4686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5218620" y="4888959"/>
            <a:ext cx="2724923" cy="31960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1" name="Rectangle"/>
          <p:cNvSpPr/>
          <p:nvPr/>
        </p:nvSpPr>
        <p:spPr>
          <a:xfrm>
            <a:off x="8008604" y="50546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224" name="Group"/>
          <p:cNvGrpSpPr/>
          <p:nvPr/>
        </p:nvGrpSpPr>
        <p:grpSpPr>
          <a:xfrm>
            <a:off x="7995904" y="6635082"/>
            <a:ext cx="2558455" cy="1869141"/>
            <a:chOff x="12700" y="0"/>
            <a:chExt cx="2558454" cy="1869139"/>
          </a:xfrm>
        </p:grpSpPr>
        <p:graphicFrame>
          <p:nvGraphicFramePr>
            <p:cNvPr id="222" name="Table 1-1-1"/>
            <p:cNvGraphicFramePr/>
            <p:nvPr/>
          </p:nvGraphicFramePr>
          <p:xfrm>
            <a:off x="12700" y="659495"/>
            <a:ext cx="2558455" cy="1209645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9613"/>
                  <a:gridCol w="639613"/>
                  <a:gridCol w="639613"/>
                  <a:gridCol w="639613"/>
                </a:tblGrid>
                <a:tr h="403214"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A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B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C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tabLst>
                            <a:tab pos="1181100" algn="l"/>
                          </a:tabLst>
                          <a:defRPr b="0" sz="1800"/>
                        </a:pPr>
                        <a:r>
                          <a:rPr sz="2200">
                            <a:sym typeface="Gill Sans"/>
                          </a:rPr>
                          <a:t>D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40321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/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2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</a:tcPr>
                  </a:tc>
                </a:tr>
                <a:tr h="403214"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L w="12700">
                        <a:miter lim="400000"/>
                      </a:lnL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0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1</a:t>
                        </a:r>
                      </a:p>
                    </a:txBody>
                    <a:tcPr marL="50800" marR="50800" marT="50800" marB="50800" anchor="ctr" anchorCtr="0" horzOverflow="overflow">
                      <a:lnB w="1270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1800"/>
                        </a:pPr>
                        <a:r>
                          <a:rPr sz="2200">
                            <a:sym typeface="Gill Sans"/>
                          </a:rPr>
                          <a:t>-1</a:t>
                        </a:r>
                      </a:p>
                    </a:txBody>
                    <a:tcPr marL="50800" marR="50800" marT="50800" marB="50800" anchor="ctr" anchorCtr="0" horzOverflow="overflow">
                      <a:lnR w="12700">
                        <a:miter lim="400000"/>
                      </a:lnR>
                      <a:lnB w="1270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223" name="Component Rows"/>
            <p:cNvSpPr txBox="1"/>
            <p:nvPr/>
          </p:nvSpPr>
          <p:spPr>
            <a:xfrm>
              <a:off x="130993" y="-1"/>
              <a:ext cx="2321869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Component Rows</a:t>
              </a:r>
            </a:p>
          </p:txBody>
        </p:sp>
      </p:grpSp>
      <p:sp>
        <p:nvSpPr>
          <p:cNvPr id="225" name="...hundreds of rows..."/>
          <p:cNvSpPr txBox="1"/>
          <p:nvPr/>
        </p:nvSpPr>
        <p:spPr>
          <a:xfrm>
            <a:off x="3097495" y="2784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sp>
        <p:nvSpPr>
          <p:cNvPr id="226" name="...hundreds of rows..."/>
          <p:cNvSpPr txBox="1"/>
          <p:nvPr/>
        </p:nvSpPr>
        <p:spPr>
          <a:xfrm>
            <a:off x="3097495" y="5578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graphicFrame>
        <p:nvGraphicFramePr>
          <p:cNvPr id="227" name="Table 1-2-1"/>
          <p:cNvGraphicFramePr/>
          <p:nvPr/>
        </p:nvGraphicFramePr>
        <p:xfrm>
          <a:off x="2585704" y="7048317"/>
          <a:ext cx="2558455" cy="120964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39613"/>
                <a:gridCol w="639613"/>
                <a:gridCol w="639613"/>
                <a:gridCol w="639613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8" name="Rectangle"/>
          <p:cNvSpPr/>
          <p:nvPr/>
        </p:nvSpPr>
        <p:spPr>
          <a:xfrm>
            <a:off x="2598404" y="7480300"/>
            <a:ext cx="2511747" cy="326782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9" name="...hundreds of rows..."/>
          <p:cNvSpPr txBox="1"/>
          <p:nvPr/>
        </p:nvSpPr>
        <p:spPr>
          <a:xfrm>
            <a:off x="3097495" y="8372475"/>
            <a:ext cx="151356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15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...hundreds of rows...</a:t>
            </a:r>
          </a:p>
        </p:txBody>
      </p:sp>
      <p:sp>
        <p:nvSpPr>
          <p:cNvPr id="230" name="Line"/>
          <p:cNvSpPr/>
          <p:nvPr/>
        </p:nvSpPr>
        <p:spPr>
          <a:xfrm>
            <a:off x="5201904" y="7646838"/>
            <a:ext cx="2741639" cy="22872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1" name="Line"/>
          <p:cNvSpPr/>
          <p:nvPr/>
        </p:nvSpPr>
        <p:spPr>
          <a:xfrm>
            <a:off x="5201904" y="7773838"/>
            <a:ext cx="2747700" cy="53577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2" name="50"/>
          <p:cNvSpPr txBox="1"/>
          <p:nvPr/>
        </p:nvSpPr>
        <p:spPr>
          <a:xfrm>
            <a:off x="6356349" y="7320882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50</a:t>
            </a:r>
          </a:p>
        </p:txBody>
      </p:sp>
      <p:sp>
        <p:nvSpPr>
          <p:cNvPr id="233" name="10"/>
          <p:cNvSpPr txBox="1"/>
          <p:nvPr/>
        </p:nvSpPr>
        <p:spPr>
          <a:xfrm>
            <a:off x="6242049" y="8050971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10</a:t>
            </a:r>
          </a:p>
        </p:txBody>
      </p:sp>
      <p:sp>
        <p:nvSpPr>
          <p:cNvPr id="234" name="Hierarchical Clustering…"/>
          <p:cNvSpPr txBox="1"/>
          <p:nvPr/>
        </p:nvSpPr>
        <p:spPr>
          <a:xfrm>
            <a:off x="1994631" y="482599"/>
            <a:ext cx="401173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Hierarchical Clustering</a:t>
            </a:r>
          </a:p>
          <a:p>
            <a:pPr>
              <a:defRPr sz="2000"/>
            </a:pPr>
            <a:r>
              <a:t>(for example,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AgglomerativeClustering</a:t>
            </a:r>
            <a:r>
              <a:t>)</a:t>
            </a:r>
          </a:p>
        </p:txBody>
      </p:sp>
      <p:sp>
        <p:nvSpPr>
          <p:cNvPr id="235" name="Non-Hierarchical Clustering…"/>
          <p:cNvSpPr txBox="1"/>
          <p:nvPr/>
        </p:nvSpPr>
        <p:spPr>
          <a:xfrm>
            <a:off x="2130958" y="3403599"/>
            <a:ext cx="373908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Non-Hierarchical Clustering</a:t>
            </a:r>
          </a:p>
          <a:p>
            <a:pPr>
              <a:defRPr sz="2000"/>
            </a:pPr>
            <a:r>
              <a:t>(for example,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KMeans</a:t>
            </a:r>
            <a:r>
              <a:t>)</a:t>
            </a:r>
          </a:p>
        </p:txBody>
      </p:sp>
      <p:sp>
        <p:nvSpPr>
          <p:cNvPr id="236" name="Decomposition…"/>
          <p:cNvSpPr txBox="1"/>
          <p:nvPr/>
        </p:nvSpPr>
        <p:spPr>
          <a:xfrm>
            <a:off x="2942028" y="6197599"/>
            <a:ext cx="211694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Decomposition</a:t>
            </a:r>
          </a:p>
          <a:p>
            <a:pPr>
              <a:defRPr sz="2000"/>
            </a:pPr>
            <a:r>
              <a:t>(for example,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PCA</a:t>
            </a:r>
            <a:r>
              <a:t>)</a:t>
            </a:r>
          </a:p>
        </p:txBody>
      </p:sp>
      <p:sp>
        <p:nvSpPr>
          <p:cNvPr id="237" name="ac.children_"/>
          <p:cNvSpPr txBox="1"/>
          <p:nvPr/>
        </p:nvSpPr>
        <p:spPr>
          <a:xfrm>
            <a:off x="8292778" y="2746374"/>
            <a:ext cx="1943398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ac.children_</a:t>
            </a:r>
          </a:p>
        </p:txBody>
      </p:sp>
      <p:sp>
        <p:nvSpPr>
          <p:cNvPr id="238" name="km.cluster_centers_"/>
          <p:cNvSpPr txBox="1"/>
          <p:nvPr/>
        </p:nvSpPr>
        <p:spPr>
          <a:xfrm>
            <a:off x="7773418" y="5879056"/>
            <a:ext cx="301037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km.cluster_centers_</a:t>
            </a:r>
          </a:p>
        </p:txBody>
      </p:sp>
      <p:sp>
        <p:nvSpPr>
          <p:cNvPr id="239" name="pca.components_"/>
          <p:cNvSpPr txBox="1"/>
          <p:nvPr/>
        </p:nvSpPr>
        <p:spPr>
          <a:xfrm>
            <a:off x="8078268" y="8546056"/>
            <a:ext cx="240067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pca.components_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reprocessing: Clustering or Decomposition?"/>
          <p:cNvSpPr txBox="1"/>
          <p:nvPr>
            <p:ph type="ctrTitle"/>
          </p:nvPr>
        </p:nvSpPr>
        <p:spPr>
          <a:xfrm>
            <a:off x="533945" y="-478222"/>
            <a:ext cx="11936910" cy="156454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Preprocessing: Clustering or Decomposition?</a:t>
            </a:r>
          </a:p>
        </p:txBody>
      </p:sp>
      <p:sp>
        <p:nvSpPr>
          <p:cNvPr id="242" name="Circle"/>
          <p:cNvSpPr/>
          <p:nvPr/>
        </p:nvSpPr>
        <p:spPr>
          <a:xfrm>
            <a:off x="1365609" y="26102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3" name="Circle"/>
          <p:cNvSpPr/>
          <p:nvPr/>
        </p:nvSpPr>
        <p:spPr>
          <a:xfrm>
            <a:off x="1708509" y="32325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4" name="Circle"/>
          <p:cNvSpPr/>
          <p:nvPr/>
        </p:nvSpPr>
        <p:spPr>
          <a:xfrm>
            <a:off x="2572109" y="34738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5" name="Line"/>
          <p:cNvSpPr/>
          <p:nvPr/>
        </p:nvSpPr>
        <p:spPr>
          <a:xfrm flipV="1">
            <a:off x="1092199" y="1951309"/>
            <a:ext cx="1" cy="4453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6" name="Circle"/>
          <p:cNvSpPr/>
          <p:nvPr/>
        </p:nvSpPr>
        <p:spPr>
          <a:xfrm>
            <a:off x="3012344" y="43374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7" name="Circle"/>
          <p:cNvSpPr/>
          <p:nvPr/>
        </p:nvSpPr>
        <p:spPr>
          <a:xfrm>
            <a:off x="3355244" y="49597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8" name="Circle"/>
          <p:cNvSpPr/>
          <p:nvPr/>
        </p:nvSpPr>
        <p:spPr>
          <a:xfrm>
            <a:off x="4218844" y="52010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9" name="Circle"/>
          <p:cNvSpPr/>
          <p:nvPr/>
        </p:nvSpPr>
        <p:spPr>
          <a:xfrm>
            <a:off x="4625244" y="57344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0" name="Line"/>
          <p:cNvSpPr/>
          <p:nvPr/>
        </p:nvSpPr>
        <p:spPr>
          <a:xfrm>
            <a:off x="1092199" y="6405290"/>
            <a:ext cx="41824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1" name="x1"/>
          <p:cNvSpPr txBox="1"/>
          <p:nvPr/>
        </p:nvSpPr>
        <p:spPr>
          <a:xfrm>
            <a:off x="2765449" y="64388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252" name="x2"/>
          <p:cNvSpPr txBox="1"/>
          <p:nvPr/>
        </p:nvSpPr>
        <p:spPr>
          <a:xfrm>
            <a:off x="581049" y="42798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graphicFrame>
        <p:nvGraphicFramePr>
          <p:cNvPr id="253" name="Table 1"/>
          <p:cNvGraphicFramePr/>
          <p:nvPr/>
        </p:nvGraphicFramePr>
        <p:xfrm>
          <a:off x="2475707" y="7610289"/>
          <a:ext cx="2558455" cy="12096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852818"/>
                <a:gridCol w="852818"/>
                <a:gridCol w="852818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x1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x2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4" name="model = Pipeline([…"/>
          <p:cNvSpPr txBox="1"/>
          <p:nvPr/>
        </p:nvSpPr>
        <p:spPr>
          <a:xfrm>
            <a:off x="6642546" y="7554711"/>
            <a:ext cx="483939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model = Pipeline([</a:t>
            </a:r>
          </a:p>
          <a:p>
            <a:pPr lvl="2"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????</a:t>
            </a:r>
            <a:r>
              <a:t>,</a:t>
            </a:r>
          </a:p>
          <a:p>
            <a:pPr lvl="2"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("lr", LogisticRegression())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])</a:t>
            </a:r>
          </a:p>
        </p:txBody>
      </p:sp>
      <p:sp>
        <p:nvSpPr>
          <p:cNvPr id="255" name="Circle"/>
          <p:cNvSpPr/>
          <p:nvPr/>
        </p:nvSpPr>
        <p:spPr>
          <a:xfrm>
            <a:off x="7334609" y="26102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6" name="Circle"/>
          <p:cNvSpPr/>
          <p:nvPr/>
        </p:nvSpPr>
        <p:spPr>
          <a:xfrm>
            <a:off x="7677509" y="32325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7" name="Circle"/>
          <p:cNvSpPr/>
          <p:nvPr/>
        </p:nvSpPr>
        <p:spPr>
          <a:xfrm>
            <a:off x="8210909" y="26102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8" name="Line"/>
          <p:cNvSpPr/>
          <p:nvPr/>
        </p:nvSpPr>
        <p:spPr>
          <a:xfrm flipV="1">
            <a:off x="7061200" y="1951309"/>
            <a:ext cx="0" cy="4453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59" name="Circle"/>
          <p:cNvSpPr/>
          <p:nvPr/>
        </p:nvSpPr>
        <p:spPr>
          <a:xfrm>
            <a:off x="8439509" y="57344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0" name="Circle"/>
          <p:cNvSpPr/>
          <p:nvPr/>
        </p:nvSpPr>
        <p:spPr>
          <a:xfrm>
            <a:off x="8079644" y="54296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1" name="Circle"/>
          <p:cNvSpPr/>
          <p:nvPr/>
        </p:nvSpPr>
        <p:spPr>
          <a:xfrm>
            <a:off x="10424974" y="323927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2" name="Circle"/>
          <p:cNvSpPr/>
          <p:nvPr/>
        </p:nvSpPr>
        <p:spPr>
          <a:xfrm>
            <a:off x="11013344" y="354423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3" name="Line"/>
          <p:cNvSpPr/>
          <p:nvPr/>
        </p:nvSpPr>
        <p:spPr>
          <a:xfrm>
            <a:off x="7061200" y="6405290"/>
            <a:ext cx="41824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4" name="x1"/>
          <p:cNvSpPr txBox="1"/>
          <p:nvPr/>
        </p:nvSpPr>
        <p:spPr>
          <a:xfrm>
            <a:off x="8734449" y="64388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265" name="x2"/>
          <p:cNvSpPr txBox="1"/>
          <p:nvPr/>
        </p:nvSpPr>
        <p:spPr>
          <a:xfrm>
            <a:off x="6550049" y="42798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266" name="Circle"/>
          <p:cNvSpPr/>
          <p:nvPr/>
        </p:nvSpPr>
        <p:spPr>
          <a:xfrm>
            <a:off x="10505344" y="392523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7" name="Circle"/>
          <p:cNvSpPr/>
          <p:nvPr/>
        </p:nvSpPr>
        <p:spPr>
          <a:xfrm>
            <a:off x="8668109" y="52010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reprocessing: Clustering or Decomposition?"/>
          <p:cNvSpPr txBox="1"/>
          <p:nvPr>
            <p:ph type="ctrTitle"/>
          </p:nvPr>
        </p:nvSpPr>
        <p:spPr>
          <a:xfrm>
            <a:off x="533945" y="-478222"/>
            <a:ext cx="11936910" cy="156454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Preprocessing: Clustering or Decomposition?</a:t>
            </a:r>
          </a:p>
        </p:txBody>
      </p:sp>
      <p:sp>
        <p:nvSpPr>
          <p:cNvPr id="270" name="Circle"/>
          <p:cNvSpPr/>
          <p:nvPr/>
        </p:nvSpPr>
        <p:spPr>
          <a:xfrm>
            <a:off x="1365609" y="26102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1" name="Circle"/>
          <p:cNvSpPr/>
          <p:nvPr/>
        </p:nvSpPr>
        <p:spPr>
          <a:xfrm>
            <a:off x="1708509" y="32325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2" name="Circle"/>
          <p:cNvSpPr/>
          <p:nvPr/>
        </p:nvSpPr>
        <p:spPr>
          <a:xfrm>
            <a:off x="2572109" y="34738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3" name="Line"/>
          <p:cNvSpPr/>
          <p:nvPr/>
        </p:nvSpPr>
        <p:spPr>
          <a:xfrm flipV="1">
            <a:off x="1092199" y="1951309"/>
            <a:ext cx="1" cy="4453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4" name="Circle"/>
          <p:cNvSpPr/>
          <p:nvPr/>
        </p:nvSpPr>
        <p:spPr>
          <a:xfrm>
            <a:off x="3012344" y="43374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5" name="Circle"/>
          <p:cNvSpPr/>
          <p:nvPr/>
        </p:nvSpPr>
        <p:spPr>
          <a:xfrm>
            <a:off x="3355244" y="49597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6" name="Circle"/>
          <p:cNvSpPr/>
          <p:nvPr/>
        </p:nvSpPr>
        <p:spPr>
          <a:xfrm>
            <a:off x="4218844" y="52010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7" name="Circle"/>
          <p:cNvSpPr/>
          <p:nvPr/>
        </p:nvSpPr>
        <p:spPr>
          <a:xfrm>
            <a:off x="4625244" y="57344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8" name="Line"/>
          <p:cNvSpPr/>
          <p:nvPr/>
        </p:nvSpPr>
        <p:spPr>
          <a:xfrm>
            <a:off x="1092199" y="6405290"/>
            <a:ext cx="418247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9" name="x1"/>
          <p:cNvSpPr txBox="1"/>
          <p:nvPr/>
        </p:nvSpPr>
        <p:spPr>
          <a:xfrm>
            <a:off x="2765449" y="64388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280" name="x2"/>
          <p:cNvSpPr txBox="1"/>
          <p:nvPr/>
        </p:nvSpPr>
        <p:spPr>
          <a:xfrm>
            <a:off x="581049" y="42798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graphicFrame>
        <p:nvGraphicFramePr>
          <p:cNvPr id="281" name="Table 1"/>
          <p:cNvGraphicFramePr/>
          <p:nvPr/>
        </p:nvGraphicFramePr>
        <p:xfrm>
          <a:off x="2475707" y="7610289"/>
          <a:ext cx="2558455" cy="12096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852818"/>
                <a:gridCol w="852818"/>
                <a:gridCol w="852818"/>
              </a:tblGrid>
              <a:tr h="403214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x1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x2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sym typeface="Gill Sans"/>
                        </a:rPr>
                        <a:t>y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403214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...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2" name="model = Pipeline([…"/>
          <p:cNvSpPr txBox="1"/>
          <p:nvPr/>
        </p:nvSpPr>
        <p:spPr>
          <a:xfrm>
            <a:off x="6642546" y="7554711"/>
            <a:ext cx="4839396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model = Pipeline([</a:t>
            </a:r>
          </a:p>
          <a:p>
            <a:pPr lvl="2"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????,</a:t>
            </a:r>
          </a:p>
          <a:p>
            <a:pPr lvl="2"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("lr", LogisticRegression())</a:t>
            </a:r>
          </a:p>
          <a:p>
            <a:pPr algn="l">
              <a:defRPr sz="2000">
                <a:latin typeface="Courier"/>
                <a:ea typeface="Courier"/>
                <a:cs typeface="Courier"/>
                <a:sym typeface="Courier"/>
              </a:defRPr>
            </a:pPr>
            <a:r>
              <a:t>])</a:t>
            </a:r>
          </a:p>
        </p:txBody>
      </p:sp>
      <p:sp>
        <p:nvSpPr>
          <p:cNvPr id="283" name="Circle"/>
          <p:cNvSpPr/>
          <p:nvPr/>
        </p:nvSpPr>
        <p:spPr>
          <a:xfrm>
            <a:off x="7334609" y="26102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4" name="Circle"/>
          <p:cNvSpPr/>
          <p:nvPr/>
        </p:nvSpPr>
        <p:spPr>
          <a:xfrm>
            <a:off x="7677509" y="32325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5" name="Circle"/>
          <p:cNvSpPr/>
          <p:nvPr/>
        </p:nvSpPr>
        <p:spPr>
          <a:xfrm>
            <a:off x="8210909" y="26102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6" name="Line"/>
          <p:cNvSpPr/>
          <p:nvPr/>
        </p:nvSpPr>
        <p:spPr>
          <a:xfrm flipV="1">
            <a:off x="7061200" y="1951309"/>
            <a:ext cx="0" cy="4453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7" name="Circle"/>
          <p:cNvSpPr/>
          <p:nvPr/>
        </p:nvSpPr>
        <p:spPr>
          <a:xfrm>
            <a:off x="8439509" y="57344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8" name="Circle"/>
          <p:cNvSpPr/>
          <p:nvPr/>
        </p:nvSpPr>
        <p:spPr>
          <a:xfrm>
            <a:off x="8079644" y="54296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9" name="Circle"/>
          <p:cNvSpPr/>
          <p:nvPr/>
        </p:nvSpPr>
        <p:spPr>
          <a:xfrm>
            <a:off x="10424974" y="323927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0" name="Circle"/>
          <p:cNvSpPr/>
          <p:nvPr/>
        </p:nvSpPr>
        <p:spPr>
          <a:xfrm>
            <a:off x="11013344" y="354423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1" name="Line"/>
          <p:cNvSpPr/>
          <p:nvPr/>
        </p:nvSpPr>
        <p:spPr>
          <a:xfrm>
            <a:off x="7061200" y="6405290"/>
            <a:ext cx="41824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2" name="x1"/>
          <p:cNvSpPr txBox="1"/>
          <p:nvPr/>
        </p:nvSpPr>
        <p:spPr>
          <a:xfrm>
            <a:off x="8734449" y="64388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293" name="x2"/>
          <p:cNvSpPr txBox="1"/>
          <p:nvPr/>
        </p:nvSpPr>
        <p:spPr>
          <a:xfrm>
            <a:off x="6550049" y="42798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294" name="Circle"/>
          <p:cNvSpPr/>
          <p:nvPr/>
        </p:nvSpPr>
        <p:spPr>
          <a:xfrm>
            <a:off x="10505344" y="392523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5" name="Circle"/>
          <p:cNvSpPr/>
          <p:nvPr/>
        </p:nvSpPr>
        <p:spPr>
          <a:xfrm>
            <a:off x="8668109" y="5201009"/>
            <a:ext cx="342182" cy="342182"/>
          </a:xfrm>
          <a:prstGeom prst="ellipse">
            <a:avLst/>
          </a:prstGeom>
          <a:solidFill>
            <a:srgbClr val="A9A9A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6" name="Line"/>
          <p:cNvSpPr/>
          <p:nvPr/>
        </p:nvSpPr>
        <p:spPr>
          <a:xfrm>
            <a:off x="1839054" y="2451100"/>
            <a:ext cx="3363184" cy="324270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7" name="pc0"/>
          <p:cNvSpPr txBox="1"/>
          <p:nvPr/>
        </p:nvSpPr>
        <p:spPr>
          <a:xfrm>
            <a:off x="3480346" y="3544236"/>
            <a:ext cx="5491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pc0</a:t>
            </a:r>
          </a:p>
        </p:txBody>
      </p:sp>
      <p:sp>
        <p:nvSpPr>
          <p:cNvPr id="298" name="PCA(1)"/>
          <p:cNvSpPr txBox="1"/>
          <p:nvPr/>
        </p:nvSpPr>
        <p:spPr>
          <a:xfrm>
            <a:off x="3002162" y="1855136"/>
            <a:ext cx="10483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PCA(1)</a:t>
            </a:r>
          </a:p>
        </p:txBody>
      </p:sp>
      <p:sp>
        <p:nvSpPr>
          <p:cNvPr id="299" name="KMeans(3)"/>
          <p:cNvSpPr txBox="1"/>
          <p:nvPr/>
        </p:nvSpPr>
        <p:spPr>
          <a:xfrm>
            <a:off x="8742908" y="1753536"/>
            <a:ext cx="140285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KMeans(3)</a:t>
            </a:r>
          </a:p>
        </p:txBody>
      </p:sp>
      <p:sp>
        <p:nvSpPr>
          <p:cNvPr id="300" name="Oval"/>
          <p:cNvSpPr/>
          <p:nvPr/>
        </p:nvSpPr>
        <p:spPr>
          <a:xfrm>
            <a:off x="7124700" y="2273300"/>
            <a:ext cx="1582018" cy="144608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1" name="Oval"/>
          <p:cNvSpPr/>
          <p:nvPr/>
        </p:nvSpPr>
        <p:spPr>
          <a:xfrm>
            <a:off x="7899400" y="4889500"/>
            <a:ext cx="1422400" cy="144608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2" name="Oval"/>
          <p:cNvSpPr/>
          <p:nvPr/>
        </p:nvSpPr>
        <p:spPr>
          <a:xfrm>
            <a:off x="10090942" y="2992285"/>
            <a:ext cx="1422401" cy="144608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KMeans or Agglomerative Clustering?"/>
          <p:cNvSpPr txBox="1"/>
          <p:nvPr>
            <p:ph type="ctrTitle"/>
          </p:nvPr>
        </p:nvSpPr>
        <p:spPr>
          <a:xfrm>
            <a:off x="533945" y="-478222"/>
            <a:ext cx="11936910" cy="156454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KMeans or Agglomerative Clustering?</a:t>
            </a:r>
          </a:p>
        </p:txBody>
      </p:sp>
      <p:sp>
        <p:nvSpPr>
          <p:cNvPr id="305" name="Circle"/>
          <p:cNvSpPr/>
          <p:nvPr/>
        </p:nvSpPr>
        <p:spPr>
          <a:xfrm>
            <a:off x="5302609" y="21788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6" name="Circle"/>
          <p:cNvSpPr/>
          <p:nvPr/>
        </p:nvSpPr>
        <p:spPr>
          <a:xfrm>
            <a:off x="5645509" y="28011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7" name="Circle"/>
          <p:cNvSpPr/>
          <p:nvPr/>
        </p:nvSpPr>
        <p:spPr>
          <a:xfrm>
            <a:off x="6039209" y="22931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8" name="Line"/>
          <p:cNvSpPr/>
          <p:nvPr/>
        </p:nvSpPr>
        <p:spPr>
          <a:xfrm flipV="1">
            <a:off x="4064000" y="1900509"/>
            <a:ext cx="0" cy="4453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9" name="Circle"/>
          <p:cNvSpPr/>
          <p:nvPr/>
        </p:nvSpPr>
        <p:spPr>
          <a:xfrm>
            <a:off x="4472844" y="30928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0" name="Circle"/>
          <p:cNvSpPr/>
          <p:nvPr/>
        </p:nvSpPr>
        <p:spPr>
          <a:xfrm>
            <a:off x="4815744" y="37151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1" name="Circle"/>
          <p:cNvSpPr/>
          <p:nvPr/>
        </p:nvSpPr>
        <p:spPr>
          <a:xfrm>
            <a:off x="4261209" y="34611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2" name="Line"/>
          <p:cNvSpPr/>
          <p:nvPr/>
        </p:nvSpPr>
        <p:spPr>
          <a:xfrm>
            <a:off x="4064000" y="6354490"/>
            <a:ext cx="41824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3" name="x1"/>
          <p:cNvSpPr txBox="1"/>
          <p:nvPr/>
        </p:nvSpPr>
        <p:spPr>
          <a:xfrm>
            <a:off x="5737249" y="63880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314" name="x2"/>
          <p:cNvSpPr txBox="1"/>
          <p:nvPr/>
        </p:nvSpPr>
        <p:spPr>
          <a:xfrm>
            <a:off x="3552849" y="42290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315" name="Circle"/>
          <p:cNvSpPr/>
          <p:nvPr/>
        </p:nvSpPr>
        <p:spPr>
          <a:xfrm>
            <a:off x="7499709" y="44013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6" name="Circle"/>
          <p:cNvSpPr/>
          <p:nvPr/>
        </p:nvSpPr>
        <p:spPr>
          <a:xfrm>
            <a:off x="7880709" y="47442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7" name="Circle"/>
          <p:cNvSpPr/>
          <p:nvPr/>
        </p:nvSpPr>
        <p:spPr>
          <a:xfrm>
            <a:off x="8274409" y="44013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8" name="Circle"/>
          <p:cNvSpPr/>
          <p:nvPr/>
        </p:nvSpPr>
        <p:spPr>
          <a:xfrm>
            <a:off x="6555644" y="53788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9" name="Circle"/>
          <p:cNvSpPr/>
          <p:nvPr/>
        </p:nvSpPr>
        <p:spPr>
          <a:xfrm>
            <a:off x="6822344" y="583616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0" name="Circle"/>
          <p:cNvSpPr/>
          <p:nvPr/>
        </p:nvSpPr>
        <p:spPr>
          <a:xfrm>
            <a:off x="7050944" y="53788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1" name="Circle"/>
          <p:cNvSpPr/>
          <p:nvPr/>
        </p:nvSpPr>
        <p:spPr>
          <a:xfrm>
            <a:off x="7317644" y="583616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KMeans or Agglomerative Clustering?"/>
          <p:cNvSpPr txBox="1"/>
          <p:nvPr>
            <p:ph type="ctrTitle"/>
          </p:nvPr>
        </p:nvSpPr>
        <p:spPr>
          <a:xfrm>
            <a:off x="533945" y="-478222"/>
            <a:ext cx="11936910" cy="156454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KMeans or Agglomerative Clustering?</a:t>
            </a:r>
          </a:p>
        </p:txBody>
      </p:sp>
      <p:sp>
        <p:nvSpPr>
          <p:cNvPr id="324" name="Circle"/>
          <p:cNvSpPr/>
          <p:nvPr/>
        </p:nvSpPr>
        <p:spPr>
          <a:xfrm>
            <a:off x="5302609" y="21788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5645509" y="28011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6039209" y="22931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7" name="Line"/>
          <p:cNvSpPr/>
          <p:nvPr/>
        </p:nvSpPr>
        <p:spPr>
          <a:xfrm flipV="1">
            <a:off x="4064000" y="1900509"/>
            <a:ext cx="0" cy="4453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8" name="Circle"/>
          <p:cNvSpPr/>
          <p:nvPr/>
        </p:nvSpPr>
        <p:spPr>
          <a:xfrm>
            <a:off x="4472844" y="30928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9" name="Circle"/>
          <p:cNvSpPr/>
          <p:nvPr/>
        </p:nvSpPr>
        <p:spPr>
          <a:xfrm>
            <a:off x="4815744" y="37151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0" name="Circle"/>
          <p:cNvSpPr/>
          <p:nvPr/>
        </p:nvSpPr>
        <p:spPr>
          <a:xfrm>
            <a:off x="4261209" y="34611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1" name="Line"/>
          <p:cNvSpPr/>
          <p:nvPr/>
        </p:nvSpPr>
        <p:spPr>
          <a:xfrm>
            <a:off x="4064000" y="6354490"/>
            <a:ext cx="41824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2" name="x1"/>
          <p:cNvSpPr txBox="1"/>
          <p:nvPr/>
        </p:nvSpPr>
        <p:spPr>
          <a:xfrm>
            <a:off x="5737249" y="63880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333" name="x2"/>
          <p:cNvSpPr txBox="1"/>
          <p:nvPr/>
        </p:nvSpPr>
        <p:spPr>
          <a:xfrm>
            <a:off x="3552849" y="42290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334" name="Circle"/>
          <p:cNvSpPr/>
          <p:nvPr/>
        </p:nvSpPr>
        <p:spPr>
          <a:xfrm>
            <a:off x="7499709" y="44013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5" name="Circle"/>
          <p:cNvSpPr/>
          <p:nvPr/>
        </p:nvSpPr>
        <p:spPr>
          <a:xfrm>
            <a:off x="7880709" y="47442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6" name="Circle"/>
          <p:cNvSpPr/>
          <p:nvPr/>
        </p:nvSpPr>
        <p:spPr>
          <a:xfrm>
            <a:off x="8274409" y="44013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7" name="Circle"/>
          <p:cNvSpPr/>
          <p:nvPr/>
        </p:nvSpPr>
        <p:spPr>
          <a:xfrm>
            <a:off x="6555644" y="53788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8" name="Circle"/>
          <p:cNvSpPr/>
          <p:nvPr/>
        </p:nvSpPr>
        <p:spPr>
          <a:xfrm>
            <a:off x="6822344" y="583616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39" name="Circle"/>
          <p:cNvSpPr/>
          <p:nvPr/>
        </p:nvSpPr>
        <p:spPr>
          <a:xfrm>
            <a:off x="7050944" y="53788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7317644" y="583616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1" name="AgglomerativeClustering can show us that the two big clusters contain sub clusters."/>
          <p:cNvSpPr txBox="1"/>
          <p:nvPr/>
        </p:nvSpPr>
        <p:spPr>
          <a:xfrm>
            <a:off x="1268412" y="7486649"/>
            <a:ext cx="1046797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>
                <a:latin typeface="+mn-lt"/>
                <a:ea typeface="+mn-ea"/>
                <a:cs typeface="+mn-cs"/>
                <a:sym typeface="Gill Sans SemiBold"/>
              </a:rPr>
              <a:t>AgglomerativeClustering</a:t>
            </a:r>
            <a:r>
              <a:t> can show us that the two big clusters contain sub clusters.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KMeans or Agglomerative Clustering?"/>
          <p:cNvSpPr txBox="1"/>
          <p:nvPr>
            <p:ph type="ctrTitle"/>
          </p:nvPr>
        </p:nvSpPr>
        <p:spPr>
          <a:xfrm>
            <a:off x="533945" y="-478222"/>
            <a:ext cx="11936910" cy="156454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KMeans or Agglomerative Clustering?</a:t>
            </a:r>
          </a:p>
        </p:txBody>
      </p:sp>
      <p:sp>
        <p:nvSpPr>
          <p:cNvPr id="344" name="Circle"/>
          <p:cNvSpPr/>
          <p:nvPr/>
        </p:nvSpPr>
        <p:spPr>
          <a:xfrm>
            <a:off x="5035909" y="320768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5" name="Circle"/>
          <p:cNvSpPr/>
          <p:nvPr/>
        </p:nvSpPr>
        <p:spPr>
          <a:xfrm>
            <a:off x="5378809" y="382998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6" name="Circle"/>
          <p:cNvSpPr/>
          <p:nvPr/>
        </p:nvSpPr>
        <p:spPr>
          <a:xfrm>
            <a:off x="5772509" y="3321986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7" name="Line"/>
          <p:cNvSpPr/>
          <p:nvPr/>
        </p:nvSpPr>
        <p:spPr>
          <a:xfrm flipV="1">
            <a:off x="4064000" y="1900509"/>
            <a:ext cx="0" cy="445398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4472844" y="30928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9" name="Circle"/>
          <p:cNvSpPr/>
          <p:nvPr/>
        </p:nvSpPr>
        <p:spPr>
          <a:xfrm>
            <a:off x="4815744" y="37151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0" name="Circle"/>
          <p:cNvSpPr/>
          <p:nvPr/>
        </p:nvSpPr>
        <p:spPr>
          <a:xfrm>
            <a:off x="4261209" y="34611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1" name="Line"/>
          <p:cNvSpPr/>
          <p:nvPr/>
        </p:nvSpPr>
        <p:spPr>
          <a:xfrm>
            <a:off x="4064000" y="6354490"/>
            <a:ext cx="418247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2" name="x1"/>
          <p:cNvSpPr txBox="1"/>
          <p:nvPr/>
        </p:nvSpPr>
        <p:spPr>
          <a:xfrm>
            <a:off x="5737249" y="63880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x1</a:t>
            </a:r>
          </a:p>
        </p:txBody>
      </p:sp>
      <p:sp>
        <p:nvSpPr>
          <p:cNvPr id="353" name="x2"/>
          <p:cNvSpPr txBox="1"/>
          <p:nvPr/>
        </p:nvSpPr>
        <p:spPr>
          <a:xfrm>
            <a:off x="3552849" y="4229099"/>
            <a:ext cx="412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x2</a:t>
            </a:r>
          </a:p>
        </p:txBody>
      </p:sp>
      <p:sp>
        <p:nvSpPr>
          <p:cNvPr id="354" name="Circle"/>
          <p:cNvSpPr/>
          <p:nvPr/>
        </p:nvSpPr>
        <p:spPr>
          <a:xfrm>
            <a:off x="7398109" y="19629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5" name="Circle"/>
          <p:cNvSpPr/>
          <p:nvPr/>
        </p:nvSpPr>
        <p:spPr>
          <a:xfrm>
            <a:off x="7779109" y="23058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6" name="Circle"/>
          <p:cNvSpPr/>
          <p:nvPr/>
        </p:nvSpPr>
        <p:spPr>
          <a:xfrm>
            <a:off x="8172809" y="1962926"/>
            <a:ext cx="342182" cy="34218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7" name="Circle"/>
          <p:cNvSpPr/>
          <p:nvPr/>
        </p:nvSpPr>
        <p:spPr>
          <a:xfrm>
            <a:off x="6083659" y="54296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8" name="Circle"/>
          <p:cNvSpPr/>
          <p:nvPr/>
        </p:nvSpPr>
        <p:spPr>
          <a:xfrm>
            <a:off x="6337659" y="497224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9" name="Circle"/>
          <p:cNvSpPr/>
          <p:nvPr/>
        </p:nvSpPr>
        <p:spPr>
          <a:xfrm>
            <a:off x="6578959" y="542960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0" name="Circle"/>
          <p:cNvSpPr/>
          <p:nvPr/>
        </p:nvSpPr>
        <p:spPr>
          <a:xfrm>
            <a:off x="6337659" y="5886969"/>
            <a:ext cx="342182" cy="342182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1" name="After identifying some clusters from initial data, we will need to look at new data points and find what cluster is the best match"/>
          <p:cNvSpPr txBox="1"/>
          <p:nvPr/>
        </p:nvSpPr>
        <p:spPr>
          <a:xfrm>
            <a:off x="2277660" y="7486650"/>
            <a:ext cx="84494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After identifying some clusters from initial data, we will need to look at new data points and find what cluster is the best match</a:t>
            </a:r>
          </a:p>
        </p:txBody>
      </p:sp>
      <p:sp>
        <p:nvSpPr>
          <p:cNvPr id="362" name="Circle"/>
          <p:cNvSpPr/>
          <p:nvPr/>
        </p:nvSpPr>
        <p:spPr>
          <a:xfrm>
            <a:off x="7112359" y="4880149"/>
            <a:ext cx="342182" cy="342182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3" name="?"/>
          <p:cNvSpPr txBox="1"/>
          <p:nvPr/>
        </p:nvSpPr>
        <p:spPr>
          <a:xfrm>
            <a:off x="7183511" y="4822639"/>
            <a:ext cx="1998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