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9" name="Shape 1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LEC 001 Finished Here (s22)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[320] Search Order…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[320] Search Order</a:t>
            </a:r>
          </a:p>
          <a:p>
            <a: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and Queue Structures</a:t>
            </a:r>
          </a:p>
        </p:txBody>
      </p:sp>
      <p:sp>
        <p:nvSpPr>
          <p:cNvPr id="129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Meenakshi </a:t>
            </a:r>
            <a:r>
              <a:rPr lang="en-US" dirty="0" err="1"/>
              <a:t>Syamkumar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racing DFS"/>
          <p:cNvSpPr txBox="1">
            <a:spLocks noGrp="1"/>
          </p:cNvSpPr>
          <p:nvPr>
            <p:ph type="ctrTitle"/>
          </p:nvPr>
        </p:nvSpPr>
        <p:spPr>
          <a:xfrm>
            <a:off x="4447556" y="348333"/>
            <a:ext cx="4109688" cy="897615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defTabSz="560831">
              <a:spcBef>
                <a:spcPts val="1200"/>
              </a:spcBef>
              <a:defRPr sz="5568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Tracing DFS</a:t>
            </a:r>
          </a:p>
        </p:txBody>
      </p:sp>
      <p:sp>
        <p:nvSpPr>
          <p:cNvPr id="132" name="def find(self, dst):…"/>
          <p:cNvSpPr txBox="1"/>
          <p:nvPr/>
        </p:nvSpPr>
        <p:spPr>
          <a:xfrm>
            <a:off x="396091" y="1644762"/>
            <a:ext cx="8617919" cy="41816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7093" tIns="27093" rIns="27093" bIns="27093" anchor="ctr">
            <a:spAutoFit/>
          </a:bodyPr>
          <a:lstStyle/>
          <a:p>
            <a:pPr algn="l" defTabSz="1300447">
              <a:defRPr sz="22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</a:t>
            </a:r>
            <a:r>
              <a:rPr b="1"/>
              <a:t>def</a:t>
            </a:r>
            <a:r>
              <a:t> find(self, dst):</a:t>
            </a:r>
          </a:p>
          <a:p>
            <a:pPr algn="l" defTabSz="1300447">
              <a:defRPr sz="22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self.graph.visited.add(self)</a:t>
            </a:r>
          </a:p>
          <a:p>
            <a:pPr algn="l" defTabSz="1300447">
              <a:defRPr sz="22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</a:p>
          <a:p>
            <a:pPr algn="l" defTabSz="1300447">
              <a:defRPr sz="22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if</a:t>
            </a:r>
            <a:r>
              <a:t> self == dst:</a:t>
            </a:r>
          </a:p>
          <a:p>
            <a:pPr algn="l" defTabSz="1300447">
              <a:defRPr sz="22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</a:t>
            </a:r>
            <a:r>
              <a:rPr b="1"/>
              <a:t>return</a:t>
            </a:r>
            <a:r>
              <a:t> (self.name,)</a:t>
            </a:r>
          </a:p>
          <a:p>
            <a:pPr algn="l" defTabSz="1300447">
              <a:defRPr sz="22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 defTabSz="1300447">
              <a:defRPr sz="22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for</a:t>
            </a:r>
            <a:r>
              <a:t> child </a:t>
            </a:r>
            <a:r>
              <a:rPr b="1"/>
              <a:t>in</a:t>
            </a:r>
            <a:r>
              <a:t> self.children:</a:t>
            </a:r>
          </a:p>
          <a:p>
            <a:pPr algn="l" defTabSz="1300447">
              <a:defRPr sz="22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</a:t>
            </a:r>
            <a:r>
              <a:rPr b="1"/>
              <a:t>if not</a:t>
            </a:r>
            <a:r>
              <a:t> child </a:t>
            </a:r>
            <a:r>
              <a:rPr b="1"/>
              <a:t>in</a:t>
            </a:r>
            <a:r>
              <a:t> self.graph.visited:</a:t>
            </a:r>
          </a:p>
          <a:p>
            <a:pPr algn="l" defTabSz="1300447">
              <a:defRPr sz="22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childpath = child.find(dst)</a:t>
            </a:r>
          </a:p>
          <a:p>
            <a:pPr algn="l" defTabSz="1300447">
              <a:defRPr sz="22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</a:t>
            </a:r>
            <a:r>
              <a:rPr b="1"/>
              <a:t>if</a:t>
            </a:r>
            <a:r>
              <a:t> childpath:</a:t>
            </a:r>
          </a:p>
          <a:p>
            <a:pPr algn="l" defTabSz="1300447">
              <a:defRPr sz="22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            </a:t>
            </a:r>
            <a:r>
              <a:rPr b="1"/>
              <a:t>return</a:t>
            </a:r>
            <a:r>
              <a:t> (self.name,) + childpath</a:t>
            </a:r>
          </a:p>
          <a:p>
            <a:pPr algn="l" defTabSz="1300447">
              <a:defRPr sz="22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 defTabSz="1300447">
              <a:defRPr sz="2200">
                <a:solidFill>
                  <a:srgbClr val="5E5E5E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    </a:t>
            </a:r>
            <a:r>
              <a:rPr b="1"/>
              <a:t>return</a:t>
            </a:r>
            <a:r>
              <a:t> None</a:t>
            </a:r>
          </a:p>
        </p:txBody>
      </p:sp>
      <p:sp>
        <p:nvSpPr>
          <p:cNvPr id="133" name="A"/>
          <p:cNvSpPr txBox="1"/>
          <p:nvPr/>
        </p:nvSpPr>
        <p:spPr>
          <a:xfrm>
            <a:off x="10631504" y="1850689"/>
            <a:ext cx="223250" cy="339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1300447">
              <a:defRPr sz="1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</a:t>
            </a:r>
          </a:p>
        </p:txBody>
      </p:sp>
      <p:sp>
        <p:nvSpPr>
          <p:cNvPr id="134" name="B"/>
          <p:cNvSpPr txBox="1"/>
          <p:nvPr/>
        </p:nvSpPr>
        <p:spPr>
          <a:xfrm>
            <a:off x="10117668" y="2370748"/>
            <a:ext cx="232178" cy="339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1300447">
              <a:defRPr sz="1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B</a:t>
            </a:r>
          </a:p>
        </p:txBody>
      </p:sp>
      <p:sp>
        <p:nvSpPr>
          <p:cNvPr id="135" name="C"/>
          <p:cNvSpPr txBox="1"/>
          <p:nvPr/>
        </p:nvSpPr>
        <p:spPr>
          <a:xfrm>
            <a:off x="10656891" y="2729855"/>
            <a:ext cx="241107" cy="339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1300447">
              <a:defRPr sz="1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C</a:t>
            </a:r>
          </a:p>
        </p:txBody>
      </p:sp>
      <p:sp>
        <p:nvSpPr>
          <p:cNvPr id="136" name="D"/>
          <p:cNvSpPr txBox="1"/>
          <p:nvPr/>
        </p:nvSpPr>
        <p:spPr>
          <a:xfrm>
            <a:off x="11136179" y="2370748"/>
            <a:ext cx="236763" cy="3395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1300447">
              <a:defRPr sz="19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D</a:t>
            </a:r>
          </a:p>
        </p:txBody>
      </p:sp>
      <p:sp>
        <p:nvSpPr>
          <p:cNvPr id="137" name="Line"/>
          <p:cNvSpPr/>
          <p:nvPr/>
        </p:nvSpPr>
        <p:spPr>
          <a:xfrm flipH="1">
            <a:off x="10360693" y="2175035"/>
            <a:ext cx="300716" cy="30071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 defTabSz="1300447">
              <a:defRPr sz="12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38" name="Line"/>
          <p:cNvSpPr/>
          <p:nvPr/>
        </p:nvSpPr>
        <p:spPr>
          <a:xfrm flipV="1">
            <a:off x="10272307" y="2028188"/>
            <a:ext cx="358816" cy="34904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 defTabSz="1300447">
              <a:defRPr sz="12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39" name="Line"/>
          <p:cNvSpPr/>
          <p:nvPr/>
        </p:nvSpPr>
        <p:spPr>
          <a:xfrm>
            <a:off x="10854542" y="2159240"/>
            <a:ext cx="331652" cy="2650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 defTabSz="1300447">
              <a:defRPr sz="12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40" name="A.find(D)"/>
          <p:cNvSpPr txBox="1"/>
          <p:nvPr/>
        </p:nvSpPr>
        <p:spPr>
          <a:xfrm>
            <a:off x="8313356" y="1750242"/>
            <a:ext cx="1132799" cy="389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7093" tIns="27093" rIns="27093" bIns="27093" anchor="ctr">
            <a:spAutoFit/>
          </a:bodyPr>
          <a:lstStyle>
            <a:lvl1pPr defTabSz="1300447">
              <a:defRPr sz="22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A.find(D)</a:t>
            </a:r>
          </a:p>
        </p:txBody>
      </p:sp>
      <p:sp>
        <p:nvSpPr>
          <p:cNvPr id="141" name="Line"/>
          <p:cNvSpPr/>
          <p:nvPr/>
        </p:nvSpPr>
        <p:spPr>
          <a:xfrm>
            <a:off x="10766488" y="2159240"/>
            <a:ext cx="1" cy="6015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 defTabSz="1300447">
              <a:defRPr sz="12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 flipV="1">
            <a:off x="10908729" y="2634869"/>
            <a:ext cx="273114" cy="26943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27093" tIns="27093" rIns="27093" bIns="27093" anchor="ctr"/>
          <a:lstStyle/>
          <a:p>
            <a:pPr defTabSz="1300447">
              <a:defRPr sz="12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Queueing Structures"/>
          <p:cNvSpPr txBox="1">
            <a:spLocks noGrp="1"/>
          </p:cNvSpPr>
          <p:nvPr>
            <p:ph type="ctrTitle"/>
          </p:nvPr>
        </p:nvSpPr>
        <p:spPr>
          <a:xfrm>
            <a:off x="2602677" y="4427992"/>
            <a:ext cx="7799446" cy="897616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defTabSz="560831">
              <a:spcBef>
                <a:spcPts val="1200"/>
              </a:spcBef>
              <a:defRPr sz="5568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Queueing Structures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ortest Weighted Path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Shortest Weighted Path</a:t>
            </a:r>
          </a:p>
        </p:txBody>
      </p:sp>
      <p:pic>
        <p:nvPicPr>
          <p:cNvPr id="14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00" y="1581150"/>
            <a:ext cx="5918200" cy="7099300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What path will DFS choose?"/>
          <p:cNvSpPr txBox="1"/>
          <p:nvPr/>
        </p:nvSpPr>
        <p:spPr>
          <a:xfrm>
            <a:off x="1136650" y="3333749"/>
            <a:ext cx="3501777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path will DFS choose?</a:t>
            </a:r>
          </a:p>
        </p:txBody>
      </p:sp>
      <p:sp>
        <p:nvSpPr>
          <p:cNvPr id="149" name="What path will BFS choose?"/>
          <p:cNvSpPr txBox="1"/>
          <p:nvPr/>
        </p:nvSpPr>
        <p:spPr>
          <a:xfrm>
            <a:off x="1136650" y="4648199"/>
            <a:ext cx="34379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path will BFS choose?</a:t>
            </a:r>
          </a:p>
        </p:txBody>
      </p:sp>
      <p:sp>
        <p:nvSpPr>
          <p:cNvPr id="150" name="What path would you choose?"/>
          <p:cNvSpPr txBox="1"/>
          <p:nvPr/>
        </p:nvSpPr>
        <p:spPr>
          <a:xfrm>
            <a:off x="1136650" y="5962649"/>
            <a:ext cx="37860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What path would you choose?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Work queues (&quot;to do&quot; list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Work queues ("to do" list)</a:t>
            </a:r>
          </a:p>
        </p:txBody>
      </p:sp>
      <p:grpSp>
        <p:nvGrpSpPr>
          <p:cNvPr id="161" name="Group"/>
          <p:cNvGrpSpPr/>
          <p:nvPr/>
        </p:nvGrpSpPr>
        <p:grpSpPr>
          <a:xfrm>
            <a:off x="4746265" y="1625600"/>
            <a:ext cx="4782270" cy="603970"/>
            <a:chOff x="0" y="0"/>
            <a:chExt cx="4782269" cy="603969"/>
          </a:xfrm>
        </p:grpSpPr>
        <p:sp>
          <p:nvSpPr>
            <p:cNvPr id="153" name="Square"/>
            <p:cNvSpPr/>
            <p:nvPr/>
          </p:nvSpPr>
          <p:spPr>
            <a:xfrm>
              <a:off x="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4" name="Square"/>
            <p:cNvSpPr/>
            <p:nvPr/>
          </p:nvSpPr>
          <p:spPr>
            <a:xfrm>
              <a:off x="5969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5" name="Square"/>
            <p:cNvSpPr/>
            <p:nvPr/>
          </p:nvSpPr>
          <p:spPr>
            <a:xfrm>
              <a:off x="11938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6" name="Square"/>
            <p:cNvSpPr/>
            <p:nvPr/>
          </p:nvSpPr>
          <p:spPr>
            <a:xfrm>
              <a:off x="17907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7" name="Square"/>
            <p:cNvSpPr/>
            <p:nvPr/>
          </p:nvSpPr>
          <p:spPr>
            <a:xfrm>
              <a:off x="23876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8" name="Square"/>
            <p:cNvSpPr/>
            <p:nvPr/>
          </p:nvSpPr>
          <p:spPr>
            <a:xfrm>
              <a:off x="29845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59" name="Square"/>
            <p:cNvSpPr/>
            <p:nvPr/>
          </p:nvSpPr>
          <p:spPr>
            <a:xfrm>
              <a:off x="35814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0" name="Square"/>
            <p:cNvSpPr/>
            <p:nvPr/>
          </p:nvSpPr>
          <p:spPr>
            <a:xfrm>
              <a:off x="41783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grpSp>
        <p:nvGrpSpPr>
          <p:cNvPr id="170" name="Group"/>
          <p:cNvGrpSpPr/>
          <p:nvPr/>
        </p:nvGrpSpPr>
        <p:grpSpPr>
          <a:xfrm>
            <a:off x="4746265" y="4038600"/>
            <a:ext cx="4782270" cy="603970"/>
            <a:chOff x="0" y="0"/>
            <a:chExt cx="4782269" cy="603969"/>
          </a:xfrm>
        </p:grpSpPr>
        <p:sp>
          <p:nvSpPr>
            <p:cNvPr id="162" name="Square"/>
            <p:cNvSpPr/>
            <p:nvPr/>
          </p:nvSpPr>
          <p:spPr>
            <a:xfrm>
              <a:off x="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3" name="Square"/>
            <p:cNvSpPr/>
            <p:nvPr/>
          </p:nvSpPr>
          <p:spPr>
            <a:xfrm>
              <a:off x="5969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4" name="Square"/>
            <p:cNvSpPr/>
            <p:nvPr/>
          </p:nvSpPr>
          <p:spPr>
            <a:xfrm>
              <a:off x="11938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5" name="Square"/>
            <p:cNvSpPr/>
            <p:nvPr/>
          </p:nvSpPr>
          <p:spPr>
            <a:xfrm>
              <a:off x="17907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6" name="Square"/>
            <p:cNvSpPr/>
            <p:nvPr/>
          </p:nvSpPr>
          <p:spPr>
            <a:xfrm>
              <a:off x="23876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7" name="Square"/>
            <p:cNvSpPr/>
            <p:nvPr/>
          </p:nvSpPr>
          <p:spPr>
            <a:xfrm>
              <a:off x="29845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8" name="Square"/>
            <p:cNvSpPr/>
            <p:nvPr/>
          </p:nvSpPr>
          <p:spPr>
            <a:xfrm>
              <a:off x="35814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69" name="Square"/>
            <p:cNvSpPr/>
            <p:nvPr/>
          </p:nvSpPr>
          <p:spPr>
            <a:xfrm>
              <a:off x="41783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grpSp>
        <p:nvGrpSpPr>
          <p:cNvPr id="179" name="Group"/>
          <p:cNvGrpSpPr/>
          <p:nvPr/>
        </p:nvGrpSpPr>
        <p:grpSpPr>
          <a:xfrm>
            <a:off x="4746265" y="6451600"/>
            <a:ext cx="4782270" cy="603970"/>
            <a:chOff x="0" y="0"/>
            <a:chExt cx="4782269" cy="603969"/>
          </a:xfrm>
        </p:grpSpPr>
        <p:sp>
          <p:nvSpPr>
            <p:cNvPr id="171" name="Square"/>
            <p:cNvSpPr/>
            <p:nvPr/>
          </p:nvSpPr>
          <p:spPr>
            <a:xfrm>
              <a:off x="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2" name="Square"/>
            <p:cNvSpPr/>
            <p:nvPr/>
          </p:nvSpPr>
          <p:spPr>
            <a:xfrm>
              <a:off x="5969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3" name="Square"/>
            <p:cNvSpPr/>
            <p:nvPr/>
          </p:nvSpPr>
          <p:spPr>
            <a:xfrm>
              <a:off x="11938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4" name="Square"/>
            <p:cNvSpPr/>
            <p:nvPr/>
          </p:nvSpPr>
          <p:spPr>
            <a:xfrm>
              <a:off x="17907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5" name="Square"/>
            <p:cNvSpPr/>
            <p:nvPr/>
          </p:nvSpPr>
          <p:spPr>
            <a:xfrm>
              <a:off x="23876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6" name="Square"/>
            <p:cNvSpPr/>
            <p:nvPr/>
          </p:nvSpPr>
          <p:spPr>
            <a:xfrm>
              <a:off x="29845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7" name="Square"/>
            <p:cNvSpPr/>
            <p:nvPr/>
          </p:nvSpPr>
          <p:spPr>
            <a:xfrm>
              <a:off x="35814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178" name="Square"/>
            <p:cNvSpPr/>
            <p:nvPr/>
          </p:nvSpPr>
          <p:spPr>
            <a:xfrm>
              <a:off x="41783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180" name="Line"/>
          <p:cNvSpPr/>
          <p:nvPr/>
        </p:nvSpPr>
        <p:spPr>
          <a:xfrm flipH="1">
            <a:off x="9677400" y="1854200"/>
            <a:ext cx="644743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1" name="Line"/>
          <p:cNvSpPr/>
          <p:nvPr/>
        </p:nvSpPr>
        <p:spPr>
          <a:xfrm>
            <a:off x="9677400" y="2108200"/>
            <a:ext cx="644743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2" name="end"/>
          <p:cNvSpPr txBox="1"/>
          <p:nvPr/>
        </p:nvSpPr>
        <p:spPr>
          <a:xfrm>
            <a:off x="10505164" y="1498599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183" name="end"/>
          <p:cNvSpPr txBox="1"/>
          <p:nvPr/>
        </p:nvSpPr>
        <p:spPr>
          <a:xfrm>
            <a:off x="10505164" y="1879599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184" name="Line"/>
          <p:cNvSpPr/>
          <p:nvPr/>
        </p:nvSpPr>
        <p:spPr>
          <a:xfrm flipH="1">
            <a:off x="9677400" y="4340584"/>
            <a:ext cx="644743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Line"/>
          <p:cNvSpPr/>
          <p:nvPr/>
        </p:nvSpPr>
        <p:spPr>
          <a:xfrm flipH="1">
            <a:off x="3952657" y="4340584"/>
            <a:ext cx="644744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end"/>
          <p:cNvSpPr txBox="1"/>
          <p:nvPr/>
        </p:nvSpPr>
        <p:spPr>
          <a:xfrm>
            <a:off x="10505164" y="4111984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187" name="front"/>
          <p:cNvSpPr txBox="1"/>
          <p:nvPr/>
        </p:nvSpPr>
        <p:spPr>
          <a:xfrm>
            <a:off x="3178460" y="4111984"/>
            <a:ext cx="6956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front</a:t>
            </a:r>
          </a:p>
        </p:txBody>
      </p:sp>
      <p:sp>
        <p:nvSpPr>
          <p:cNvPr id="188" name="Line"/>
          <p:cNvSpPr/>
          <p:nvPr/>
        </p:nvSpPr>
        <p:spPr>
          <a:xfrm flipH="1">
            <a:off x="9677400" y="6753584"/>
            <a:ext cx="644743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end"/>
          <p:cNvSpPr txBox="1"/>
          <p:nvPr/>
        </p:nvSpPr>
        <p:spPr>
          <a:xfrm>
            <a:off x="10505164" y="6524984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197" name="Connection Line"/>
          <p:cNvSpPr/>
          <p:nvPr/>
        </p:nvSpPr>
        <p:spPr>
          <a:xfrm>
            <a:off x="5129592" y="7182725"/>
            <a:ext cx="1022550" cy="455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282" y="20056"/>
                  <a:pt x="19482" y="1285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191" name="smallest/biggest"/>
          <p:cNvSpPr txBox="1"/>
          <p:nvPr/>
        </p:nvSpPr>
        <p:spPr>
          <a:xfrm>
            <a:off x="3083656" y="7416799"/>
            <a:ext cx="19520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smallest/biggest</a:t>
            </a:r>
          </a:p>
        </p:txBody>
      </p:sp>
      <p:sp>
        <p:nvSpPr>
          <p:cNvPr id="192" name="Stack"/>
          <p:cNvSpPr txBox="1"/>
          <p:nvPr/>
        </p:nvSpPr>
        <p:spPr>
          <a:xfrm>
            <a:off x="1363265" y="1648184"/>
            <a:ext cx="98187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Stack</a:t>
            </a:r>
          </a:p>
        </p:txBody>
      </p:sp>
      <p:sp>
        <p:nvSpPr>
          <p:cNvPr id="193" name="Queue"/>
          <p:cNvSpPr txBox="1"/>
          <p:nvPr/>
        </p:nvSpPr>
        <p:spPr>
          <a:xfrm>
            <a:off x="1231899" y="4061184"/>
            <a:ext cx="12446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Queue</a:t>
            </a:r>
          </a:p>
        </p:txBody>
      </p:sp>
      <p:sp>
        <p:nvSpPr>
          <p:cNvPr id="194" name="Priority Queue"/>
          <p:cNvSpPr txBox="1"/>
          <p:nvPr/>
        </p:nvSpPr>
        <p:spPr>
          <a:xfrm>
            <a:off x="553045" y="6474184"/>
            <a:ext cx="260231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Priority Queue</a:t>
            </a:r>
          </a:p>
        </p:txBody>
      </p:sp>
      <p:sp>
        <p:nvSpPr>
          <p:cNvPr id="195" name="(FILO)"/>
          <p:cNvSpPr txBox="1"/>
          <p:nvPr/>
        </p:nvSpPr>
        <p:spPr>
          <a:xfrm>
            <a:off x="1267817" y="2149834"/>
            <a:ext cx="11727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(FILO)</a:t>
            </a:r>
          </a:p>
        </p:txBody>
      </p:sp>
      <p:sp>
        <p:nvSpPr>
          <p:cNvPr id="196" name="(FIFO)"/>
          <p:cNvSpPr txBox="1"/>
          <p:nvPr/>
        </p:nvSpPr>
        <p:spPr>
          <a:xfrm>
            <a:off x="1274167" y="4562834"/>
            <a:ext cx="11600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(FIFO)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ork queues (&quot;to do&quot; list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Work queues ("to do" list)</a:t>
            </a:r>
          </a:p>
        </p:txBody>
      </p:sp>
      <p:grpSp>
        <p:nvGrpSpPr>
          <p:cNvPr id="210" name="Group"/>
          <p:cNvGrpSpPr/>
          <p:nvPr/>
        </p:nvGrpSpPr>
        <p:grpSpPr>
          <a:xfrm>
            <a:off x="4746265" y="1625600"/>
            <a:ext cx="4782270" cy="603970"/>
            <a:chOff x="0" y="0"/>
            <a:chExt cx="4782269" cy="603969"/>
          </a:xfrm>
        </p:grpSpPr>
        <p:sp>
          <p:nvSpPr>
            <p:cNvPr id="202" name="Square"/>
            <p:cNvSpPr/>
            <p:nvPr/>
          </p:nvSpPr>
          <p:spPr>
            <a:xfrm>
              <a:off x="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3" name="Square"/>
            <p:cNvSpPr/>
            <p:nvPr/>
          </p:nvSpPr>
          <p:spPr>
            <a:xfrm>
              <a:off x="5969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4" name="Square"/>
            <p:cNvSpPr/>
            <p:nvPr/>
          </p:nvSpPr>
          <p:spPr>
            <a:xfrm>
              <a:off x="11938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5" name="Square"/>
            <p:cNvSpPr/>
            <p:nvPr/>
          </p:nvSpPr>
          <p:spPr>
            <a:xfrm>
              <a:off x="17907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6" name="Square"/>
            <p:cNvSpPr/>
            <p:nvPr/>
          </p:nvSpPr>
          <p:spPr>
            <a:xfrm>
              <a:off x="23876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7" name="Square"/>
            <p:cNvSpPr/>
            <p:nvPr/>
          </p:nvSpPr>
          <p:spPr>
            <a:xfrm>
              <a:off x="29845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8" name="Square"/>
            <p:cNvSpPr/>
            <p:nvPr/>
          </p:nvSpPr>
          <p:spPr>
            <a:xfrm>
              <a:off x="35814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09" name="Square"/>
            <p:cNvSpPr/>
            <p:nvPr/>
          </p:nvSpPr>
          <p:spPr>
            <a:xfrm>
              <a:off x="41783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4746265" y="4038600"/>
            <a:ext cx="4782270" cy="603970"/>
            <a:chOff x="0" y="0"/>
            <a:chExt cx="4782269" cy="603969"/>
          </a:xfrm>
        </p:grpSpPr>
        <p:sp>
          <p:nvSpPr>
            <p:cNvPr id="211" name="Square"/>
            <p:cNvSpPr/>
            <p:nvPr/>
          </p:nvSpPr>
          <p:spPr>
            <a:xfrm>
              <a:off x="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2" name="Square"/>
            <p:cNvSpPr/>
            <p:nvPr/>
          </p:nvSpPr>
          <p:spPr>
            <a:xfrm>
              <a:off x="5969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3" name="Square"/>
            <p:cNvSpPr/>
            <p:nvPr/>
          </p:nvSpPr>
          <p:spPr>
            <a:xfrm>
              <a:off x="11938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4" name="Square"/>
            <p:cNvSpPr/>
            <p:nvPr/>
          </p:nvSpPr>
          <p:spPr>
            <a:xfrm>
              <a:off x="17907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5" name="Square"/>
            <p:cNvSpPr/>
            <p:nvPr/>
          </p:nvSpPr>
          <p:spPr>
            <a:xfrm>
              <a:off x="23876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6" name="Square"/>
            <p:cNvSpPr/>
            <p:nvPr/>
          </p:nvSpPr>
          <p:spPr>
            <a:xfrm>
              <a:off x="29845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7" name="Square"/>
            <p:cNvSpPr/>
            <p:nvPr/>
          </p:nvSpPr>
          <p:spPr>
            <a:xfrm>
              <a:off x="35814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18" name="Square"/>
            <p:cNvSpPr/>
            <p:nvPr/>
          </p:nvSpPr>
          <p:spPr>
            <a:xfrm>
              <a:off x="41783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4746265" y="6451600"/>
            <a:ext cx="4782270" cy="603970"/>
            <a:chOff x="0" y="0"/>
            <a:chExt cx="4782269" cy="603969"/>
          </a:xfrm>
        </p:grpSpPr>
        <p:sp>
          <p:nvSpPr>
            <p:cNvPr id="220" name="Square"/>
            <p:cNvSpPr/>
            <p:nvPr/>
          </p:nvSpPr>
          <p:spPr>
            <a:xfrm>
              <a:off x="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1" name="Square"/>
            <p:cNvSpPr/>
            <p:nvPr/>
          </p:nvSpPr>
          <p:spPr>
            <a:xfrm>
              <a:off x="5969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2" name="Square"/>
            <p:cNvSpPr/>
            <p:nvPr/>
          </p:nvSpPr>
          <p:spPr>
            <a:xfrm>
              <a:off x="11938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3" name="Square"/>
            <p:cNvSpPr/>
            <p:nvPr/>
          </p:nvSpPr>
          <p:spPr>
            <a:xfrm>
              <a:off x="17907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4" name="Square"/>
            <p:cNvSpPr/>
            <p:nvPr/>
          </p:nvSpPr>
          <p:spPr>
            <a:xfrm>
              <a:off x="23876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5" name="Square"/>
            <p:cNvSpPr/>
            <p:nvPr/>
          </p:nvSpPr>
          <p:spPr>
            <a:xfrm>
              <a:off x="29845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6" name="Square"/>
            <p:cNvSpPr/>
            <p:nvPr/>
          </p:nvSpPr>
          <p:spPr>
            <a:xfrm>
              <a:off x="35814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27" name="Square"/>
            <p:cNvSpPr/>
            <p:nvPr/>
          </p:nvSpPr>
          <p:spPr>
            <a:xfrm>
              <a:off x="41783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29" name="Line"/>
          <p:cNvSpPr/>
          <p:nvPr/>
        </p:nvSpPr>
        <p:spPr>
          <a:xfrm flipH="1">
            <a:off x="9677400" y="1854200"/>
            <a:ext cx="644743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0" name="Line"/>
          <p:cNvSpPr/>
          <p:nvPr/>
        </p:nvSpPr>
        <p:spPr>
          <a:xfrm>
            <a:off x="9677400" y="2108200"/>
            <a:ext cx="644743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1" name="end"/>
          <p:cNvSpPr txBox="1"/>
          <p:nvPr/>
        </p:nvSpPr>
        <p:spPr>
          <a:xfrm>
            <a:off x="10505164" y="1498599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32" name="end"/>
          <p:cNvSpPr txBox="1"/>
          <p:nvPr/>
        </p:nvSpPr>
        <p:spPr>
          <a:xfrm>
            <a:off x="10505164" y="1879599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33" name="Line"/>
          <p:cNvSpPr/>
          <p:nvPr/>
        </p:nvSpPr>
        <p:spPr>
          <a:xfrm flipH="1">
            <a:off x="9677400" y="4340584"/>
            <a:ext cx="644743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 flipH="1">
            <a:off x="3952657" y="4340584"/>
            <a:ext cx="644744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end"/>
          <p:cNvSpPr txBox="1"/>
          <p:nvPr/>
        </p:nvSpPr>
        <p:spPr>
          <a:xfrm>
            <a:off x="10505164" y="4111984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36" name="front"/>
          <p:cNvSpPr txBox="1"/>
          <p:nvPr/>
        </p:nvSpPr>
        <p:spPr>
          <a:xfrm>
            <a:off x="3178460" y="4111984"/>
            <a:ext cx="6956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front</a:t>
            </a:r>
          </a:p>
        </p:txBody>
      </p:sp>
      <p:sp>
        <p:nvSpPr>
          <p:cNvPr id="237" name="Line"/>
          <p:cNvSpPr/>
          <p:nvPr/>
        </p:nvSpPr>
        <p:spPr>
          <a:xfrm flipH="1">
            <a:off x="9677400" y="6753584"/>
            <a:ext cx="644743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end"/>
          <p:cNvSpPr txBox="1"/>
          <p:nvPr/>
        </p:nvSpPr>
        <p:spPr>
          <a:xfrm>
            <a:off x="10505164" y="6524984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53" name="Connection Line"/>
          <p:cNvSpPr/>
          <p:nvPr/>
        </p:nvSpPr>
        <p:spPr>
          <a:xfrm>
            <a:off x="5129592" y="7182725"/>
            <a:ext cx="1022550" cy="455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282" y="20056"/>
                  <a:pt x="19482" y="1285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40" name="smallest/biggest"/>
          <p:cNvSpPr txBox="1"/>
          <p:nvPr/>
        </p:nvSpPr>
        <p:spPr>
          <a:xfrm>
            <a:off x="3083656" y="7416799"/>
            <a:ext cx="19520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smallest/biggest</a:t>
            </a:r>
          </a:p>
        </p:txBody>
      </p:sp>
      <p:sp>
        <p:nvSpPr>
          <p:cNvPr id="241" name="Stack"/>
          <p:cNvSpPr txBox="1"/>
          <p:nvPr/>
        </p:nvSpPr>
        <p:spPr>
          <a:xfrm>
            <a:off x="1363265" y="1648184"/>
            <a:ext cx="98187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Stack</a:t>
            </a:r>
          </a:p>
        </p:txBody>
      </p:sp>
      <p:sp>
        <p:nvSpPr>
          <p:cNvPr id="242" name="Queue"/>
          <p:cNvSpPr txBox="1"/>
          <p:nvPr/>
        </p:nvSpPr>
        <p:spPr>
          <a:xfrm>
            <a:off x="1231899" y="4061184"/>
            <a:ext cx="12446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Queue</a:t>
            </a:r>
          </a:p>
        </p:txBody>
      </p:sp>
      <p:sp>
        <p:nvSpPr>
          <p:cNvPr id="243" name="Priority Queue"/>
          <p:cNvSpPr txBox="1"/>
          <p:nvPr/>
        </p:nvSpPr>
        <p:spPr>
          <a:xfrm>
            <a:off x="553045" y="6474184"/>
            <a:ext cx="260231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Priority Queue</a:t>
            </a:r>
          </a:p>
        </p:txBody>
      </p:sp>
      <p:sp>
        <p:nvSpPr>
          <p:cNvPr id="244" name="L.append(x)"/>
          <p:cNvSpPr/>
          <p:nvPr/>
        </p:nvSpPr>
        <p:spPr>
          <a:xfrm>
            <a:off x="9829800" y="926270"/>
            <a:ext cx="2576910" cy="560460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L.append(x)</a:t>
            </a:r>
          </a:p>
        </p:txBody>
      </p:sp>
      <p:sp>
        <p:nvSpPr>
          <p:cNvPr id="245" name="x = L.pop(-1)"/>
          <p:cNvSpPr/>
          <p:nvPr/>
        </p:nvSpPr>
        <p:spPr>
          <a:xfrm>
            <a:off x="9829800" y="2450270"/>
            <a:ext cx="2576910" cy="560460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x = L.pop(-1)</a:t>
            </a:r>
          </a:p>
        </p:txBody>
      </p:sp>
      <p:sp>
        <p:nvSpPr>
          <p:cNvPr id="246" name="L.append(x)"/>
          <p:cNvSpPr/>
          <p:nvPr/>
        </p:nvSpPr>
        <p:spPr>
          <a:xfrm>
            <a:off x="9829800" y="4609270"/>
            <a:ext cx="2576910" cy="560460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L.append(x)</a:t>
            </a:r>
          </a:p>
        </p:txBody>
      </p:sp>
      <p:sp>
        <p:nvSpPr>
          <p:cNvPr id="247" name="L.append(x)"/>
          <p:cNvSpPr/>
          <p:nvPr/>
        </p:nvSpPr>
        <p:spPr>
          <a:xfrm>
            <a:off x="9829800" y="7022270"/>
            <a:ext cx="2576910" cy="560461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L.append(x)</a:t>
            </a:r>
          </a:p>
        </p:txBody>
      </p:sp>
      <p:sp>
        <p:nvSpPr>
          <p:cNvPr id="248" name="L.sort()…"/>
          <p:cNvSpPr/>
          <p:nvPr/>
        </p:nvSpPr>
        <p:spPr>
          <a:xfrm>
            <a:off x="2771216" y="7923969"/>
            <a:ext cx="2576911" cy="763661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L.sort()</a:t>
            </a:r>
          </a:p>
          <a:p>
            <a: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= L.pop(-1)</a:t>
            </a:r>
          </a:p>
        </p:txBody>
      </p:sp>
      <p:sp>
        <p:nvSpPr>
          <p:cNvPr id="249" name="what operations are slow?"/>
          <p:cNvSpPr txBox="1"/>
          <p:nvPr/>
        </p:nvSpPr>
        <p:spPr>
          <a:xfrm>
            <a:off x="6961286" y="8248650"/>
            <a:ext cx="400982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operations are slow?</a:t>
            </a:r>
          </a:p>
        </p:txBody>
      </p:sp>
      <p:sp>
        <p:nvSpPr>
          <p:cNvPr id="250" name="(FILO)"/>
          <p:cNvSpPr txBox="1"/>
          <p:nvPr/>
        </p:nvSpPr>
        <p:spPr>
          <a:xfrm>
            <a:off x="1267817" y="2149834"/>
            <a:ext cx="11727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(FILO)</a:t>
            </a:r>
          </a:p>
        </p:txBody>
      </p:sp>
      <p:sp>
        <p:nvSpPr>
          <p:cNvPr id="251" name="(FIFO)"/>
          <p:cNvSpPr txBox="1"/>
          <p:nvPr/>
        </p:nvSpPr>
        <p:spPr>
          <a:xfrm>
            <a:off x="1274167" y="4562834"/>
            <a:ext cx="11600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(FIFO)</a:t>
            </a:r>
          </a:p>
        </p:txBody>
      </p:sp>
      <p:sp>
        <p:nvSpPr>
          <p:cNvPr id="252" name="x = L.pop(0)"/>
          <p:cNvSpPr/>
          <p:nvPr/>
        </p:nvSpPr>
        <p:spPr>
          <a:xfrm>
            <a:off x="3009900" y="4799770"/>
            <a:ext cx="2576910" cy="560461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x = L.pop(0)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Work queues (&quot;to do&quot; list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Work queues ("to do" list)</a:t>
            </a:r>
          </a:p>
        </p:txBody>
      </p:sp>
      <p:grpSp>
        <p:nvGrpSpPr>
          <p:cNvPr id="264" name="Group"/>
          <p:cNvGrpSpPr/>
          <p:nvPr/>
        </p:nvGrpSpPr>
        <p:grpSpPr>
          <a:xfrm>
            <a:off x="4746265" y="1625600"/>
            <a:ext cx="4782270" cy="603970"/>
            <a:chOff x="0" y="0"/>
            <a:chExt cx="4782269" cy="603969"/>
          </a:xfrm>
        </p:grpSpPr>
        <p:sp>
          <p:nvSpPr>
            <p:cNvPr id="256" name="Square"/>
            <p:cNvSpPr/>
            <p:nvPr/>
          </p:nvSpPr>
          <p:spPr>
            <a:xfrm>
              <a:off x="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7" name="Square"/>
            <p:cNvSpPr/>
            <p:nvPr/>
          </p:nvSpPr>
          <p:spPr>
            <a:xfrm>
              <a:off x="5969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8" name="Square"/>
            <p:cNvSpPr/>
            <p:nvPr/>
          </p:nvSpPr>
          <p:spPr>
            <a:xfrm>
              <a:off x="11938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59" name="Square"/>
            <p:cNvSpPr/>
            <p:nvPr/>
          </p:nvSpPr>
          <p:spPr>
            <a:xfrm>
              <a:off x="17907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0" name="Square"/>
            <p:cNvSpPr/>
            <p:nvPr/>
          </p:nvSpPr>
          <p:spPr>
            <a:xfrm>
              <a:off x="23876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1" name="Square"/>
            <p:cNvSpPr/>
            <p:nvPr/>
          </p:nvSpPr>
          <p:spPr>
            <a:xfrm>
              <a:off x="29845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2" name="Square"/>
            <p:cNvSpPr/>
            <p:nvPr/>
          </p:nvSpPr>
          <p:spPr>
            <a:xfrm>
              <a:off x="35814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3" name="Square"/>
            <p:cNvSpPr/>
            <p:nvPr/>
          </p:nvSpPr>
          <p:spPr>
            <a:xfrm>
              <a:off x="41783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4746265" y="4038600"/>
            <a:ext cx="4782270" cy="603970"/>
            <a:chOff x="0" y="0"/>
            <a:chExt cx="4782269" cy="603969"/>
          </a:xfrm>
        </p:grpSpPr>
        <p:sp>
          <p:nvSpPr>
            <p:cNvPr id="265" name="Square"/>
            <p:cNvSpPr/>
            <p:nvPr/>
          </p:nvSpPr>
          <p:spPr>
            <a:xfrm>
              <a:off x="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6" name="Square"/>
            <p:cNvSpPr/>
            <p:nvPr/>
          </p:nvSpPr>
          <p:spPr>
            <a:xfrm>
              <a:off x="5969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7" name="Square"/>
            <p:cNvSpPr/>
            <p:nvPr/>
          </p:nvSpPr>
          <p:spPr>
            <a:xfrm>
              <a:off x="11938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8" name="Square"/>
            <p:cNvSpPr/>
            <p:nvPr/>
          </p:nvSpPr>
          <p:spPr>
            <a:xfrm>
              <a:off x="17907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69" name="Square"/>
            <p:cNvSpPr/>
            <p:nvPr/>
          </p:nvSpPr>
          <p:spPr>
            <a:xfrm>
              <a:off x="23876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0" name="Square"/>
            <p:cNvSpPr/>
            <p:nvPr/>
          </p:nvSpPr>
          <p:spPr>
            <a:xfrm>
              <a:off x="29845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1" name="Square"/>
            <p:cNvSpPr/>
            <p:nvPr/>
          </p:nvSpPr>
          <p:spPr>
            <a:xfrm>
              <a:off x="35814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2" name="Square"/>
            <p:cNvSpPr/>
            <p:nvPr/>
          </p:nvSpPr>
          <p:spPr>
            <a:xfrm>
              <a:off x="41783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grpSp>
        <p:nvGrpSpPr>
          <p:cNvPr id="282" name="Group"/>
          <p:cNvGrpSpPr/>
          <p:nvPr/>
        </p:nvGrpSpPr>
        <p:grpSpPr>
          <a:xfrm>
            <a:off x="4746265" y="6451600"/>
            <a:ext cx="4782270" cy="603970"/>
            <a:chOff x="0" y="0"/>
            <a:chExt cx="4782269" cy="603969"/>
          </a:xfrm>
        </p:grpSpPr>
        <p:sp>
          <p:nvSpPr>
            <p:cNvPr id="274" name="Square"/>
            <p:cNvSpPr/>
            <p:nvPr/>
          </p:nvSpPr>
          <p:spPr>
            <a:xfrm>
              <a:off x="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5" name="Square"/>
            <p:cNvSpPr/>
            <p:nvPr/>
          </p:nvSpPr>
          <p:spPr>
            <a:xfrm>
              <a:off x="5969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6" name="Square"/>
            <p:cNvSpPr/>
            <p:nvPr/>
          </p:nvSpPr>
          <p:spPr>
            <a:xfrm>
              <a:off x="11938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7" name="Square"/>
            <p:cNvSpPr/>
            <p:nvPr/>
          </p:nvSpPr>
          <p:spPr>
            <a:xfrm>
              <a:off x="17907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8" name="Square"/>
            <p:cNvSpPr/>
            <p:nvPr/>
          </p:nvSpPr>
          <p:spPr>
            <a:xfrm>
              <a:off x="23876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79" name="Square"/>
            <p:cNvSpPr/>
            <p:nvPr/>
          </p:nvSpPr>
          <p:spPr>
            <a:xfrm>
              <a:off x="29845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80" name="Square"/>
            <p:cNvSpPr/>
            <p:nvPr/>
          </p:nvSpPr>
          <p:spPr>
            <a:xfrm>
              <a:off x="35814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  <p:sp>
          <p:nvSpPr>
            <p:cNvPr id="281" name="Square"/>
            <p:cNvSpPr/>
            <p:nvPr/>
          </p:nvSpPr>
          <p:spPr>
            <a:xfrm>
              <a:off x="4178300" y="0"/>
              <a:ext cx="603970" cy="603970"/>
            </a:xfrm>
            <a:prstGeom prst="rect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Gill Sans SemiBold"/>
                </a:defRPr>
              </a:pPr>
              <a:endParaRPr/>
            </a:p>
          </p:txBody>
        </p:sp>
      </p:grpSp>
      <p:sp>
        <p:nvSpPr>
          <p:cNvPr id="283" name="Line"/>
          <p:cNvSpPr/>
          <p:nvPr/>
        </p:nvSpPr>
        <p:spPr>
          <a:xfrm flipH="1">
            <a:off x="9677400" y="1854200"/>
            <a:ext cx="644743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Line"/>
          <p:cNvSpPr/>
          <p:nvPr/>
        </p:nvSpPr>
        <p:spPr>
          <a:xfrm>
            <a:off x="9677400" y="2108200"/>
            <a:ext cx="644743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end"/>
          <p:cNvSpPr txBox="1"/>
          <p:nvPr/>
        </p:nvSpPr>
        <p:spPr>
          <a:xfrm>
            <a:off x="10505164" y="1498599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86" name="end"/>
          <p:cNvSpPr txBox="1"/>
          <p:nvPr/>
        </p:nvSpPr>
        <p:spPr>
          <a:xfrm>
            <a:off x="10505164" y="1879599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87" name="Line"/>
          <p:cNvSpPr/>
          <p:nvPr/>
        </p:nvSpPr>
        <p:spPr>
          <a:xfrm flipH="1">
            <a:off x="9677400" y="4340584"/>
            <a:ext cx="644743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Line"/>
          <p:cNvSpPr/>
          <p:nvPr/>
        </p:nvSpPr>
        <p:spPr>
          <a:xfrm flipH="1">
            <a:off x="3952657" y="4340584"/>
            <a:ext cx="644744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9" name="end"/>
          <p:cNvSpPr txBox="1"/>
          <p:nvPr/>
        </p:nvSpPr>
        <p:spPr>
          <a:xfrm>
            <a:off x="10505164" y="4111984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290" name="front"/>
          <p:cNvSpPr txBox="1"/>
          <p:nvPr/>
        </p:nvSpPr>
        <p:spPr>
          <a:xfrm>
            <a:off x="3178460" y="4111984"/>
            <a:ext cx="69562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front</a:t>
            </a:r>
          </a:p>
        </p:txBody>
      </p:sp>
      <p:sp>
        <p:nvSpPr>
          <p:cNvPr id="291" name="Line"/>
          <p:cNvSpPr/>
          <p:nvPr/>
        </p:nvSpPr>
        <p:spPr>
          <a:xfrm flipH="1">
            <a:off x="9677400" y="6753584"/>
            <a:ext cx="644743" cy="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end"/>
          <p:cNvSpPr txBox="1"/>
          <p:nvPr/>
        </p:nvSpPr>
        <p:spPr>
          <a:xfrm>
            <a:off x="10505164" y="6524984"/>
            <a:ext cx="56510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end</a:t>
            </a:r>
          </a:p>
        </p:txBody>
      </p:sp>
      <p:sp>
        <p:nvSpPr>
          <p:cNvPr id="309" name="Connection Line"/>
          <p:cNvSpPr/>
          <p:nvPr/>
        </p:nvSpPr>
        <p:spPr>
          <a:xfrm>
            <a:off x="5129592" y="7182725"/>
            <a:ext cx="1022550" cy="455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12282" y="20056"/>
                  <a:pt x="19482" y="12856"/>
                  <a:pt x="2160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94" name="smallest/biggest"/>
          <p:cNvSpPr txBox="1"/>
          <p:nvPr/>
        </p:nvSpPr>
        <p:spPr>
          <a:xfrm>
            <a:off x="3083656" y="7416799"/>
            <a:ext cx="195203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smallest/biggest</a:t>
            </a:r>
          </a:p>
        </p:txBody>
      </p:sp>
      <p:sp>
        <p:nvSpPr>
          <p:cNvPr id="295" name="Stack"/>
          <p:cNvSpPr txBox="1"/>
          <p:nvPr/>
        </p:nvSpPr>
        <p:spPr>
          <a:xfrm>
            <a:off x="1363265" y="1648184"/>
            <a:ext cx="98187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Stack</a:t>
            </a:r>
          </a:p>
        </p:txBody>
      </p:sp>
      <p:sp>
        <p:nvSpPr>
          <p:cNvPr id="296" name="Queue"/>
          <p:cNvSpPr txBox="1"/>
          <p:nvPr/>
        </p:nvSpPr>
        <p:spPr>
          <a:xfrm>
            <a:off x="1231899" y="4061184"/>
            <a:ext cx="1244601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Queue</a:t>
            </a:r>
          </a:p>
        </p:txBody>
      </p:sp>
      <p:sp>
        <p:nvSpPr>
          <p:cNvPr id="297" name="Priority Queue"/>
          <p:cNvSpPr txBox="1"/>
          <p:nvPr/>
        </p:nvSpPr>
        <p:spPr>
          <a:xfrm>
            <a:off x="553045" y="6474184"/>
            <a:ext cx="260231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Priority Queue</a:t>
            </a:r>
          </a:p>
        </p:txBody>
      </p:sp>
      <p:sp>
        <p:nvSpPr>
          <p:cNvPr id="298" name="L.append(x)"/>
          <p:cNvSpPr/>
          <p:nvPr/>
        </p:nvSpPr>
        <p:spPr>
          <a:xfrm>
            <a:off x="9829800" y="926270"/>
            <a:ext cx="2576910" cy="560460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L.append(x)</a:t>
            </a:r>
          </a:p>
        </p:txBody>
      </p:sp>
      <p:sp>
        <p:nvSpPr>
          <p:cNvPr id="299" name="x = L.pop(-1)"/>
          <p:cNvSpPr/>
          <p:nvPr/>
        </p:nvSpPr>
        <p:spPr>
          <a:xfrm>
            <a:off x="9829800" y="2450270"/>
            <a:ext cx="2576910" cy="560460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x = L.pop(-1)</a:t>
            </a:r>
          </a:p>
        </p:txBody>
      </p:sp>
      <p:sp>
        <p:nvSpPr>
          <p:cNvPr id="300" name="L.append(x)"/>
          <p:cNvSpPr/>
          <p:nvPr/>
        </p:nvSpPr>
        <p:spPr>
          <a:xfrm>
            <a:off x="9829800" y="4609270"/>
            <a:ext cx="2576910" cy="560460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L.append(x)</a:t>
            </a:r>
          </a:p>
        </p:txBody>
      </p:sp>
      <p:sp>
        <p:nvSpPr>
          <p:cNvPr id="301" name="L.append(x)"/>
          <p:cNvSpPr/>
          <p:nvPr/>
        </p:nvSpPr>
        <p:spPr>
          <a:xfrm>
            <a:off x="9829800" y="7022270"/>
            <a:ext cx="2576910" cy="560461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L.append(x)</a:t>
            </a:r>
          </a:p>
        </p:txBody>
      </p:sp>
      <p:sp>
        <p:nvSpPr>
          <p:cNvPr id="302" name="x = L.pop(0)"/>
          <p:cNvSpPr/>
          <p:nvPr/>
        </p:nvSpPr>
        <p:spPr>
          <a:xfrm>
            <a:off x="3009900" y="4799770"/>
            <a:ext cx="2576910" cy="560461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x = L.pop(0)</a:t>
            </a:r>
          </a:p>
        </p:txBody>
      </p:sp>
      <p:sp>
        <p:nvSpPr>
          <p:cNvPr id="303" name="L.sort()…"/>
          <p:cNvSpPr/>
          <p:nvPr/>
        </p:nvSpPr>
        <p:spPr>
          <a:xfrm>
            <a:off x="2771216" y="7923969"/>
            <a:ext cx="2576911" cy="763661"/>
          </a:xfrm>
          <a:prstGeom prst="rect">
            <a:avLst/>
          </a:prstGeom>
          <a:solidFill>
            <a:srgbClr val="EBEBEB"/>
          </a:solidFill>
          <a:ln w="12700">
            <a:solidFill>
              <a:srgbClr val="5E5E5E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L.sort()</a:t>
            </a:r>
          </a:p>
          <a:p>
            <a:pPr algn="l">
              <a:defRPr sz="22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x = L.pop(-1)</a:t>
            </a:r>
          </a:p>
        </p:txBody>
      </p:sp>
      <p:sp>
        <p:nvSpPr>
          <p:cNvPr id="304" name="what operations are slow?"/>
          <p:cNvSpPr txBox="1"/>
          <p:nvPr/>
        </p:nvSpPr>
        <p:spPr>
          <a:xfrm>
            <a:off x="6961286" y="8248650"/>
            <a:ext cx="4009828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operations are slow?</a:t>
            </a:r>
          </a:p>
        </p:txBody>
      </p:sp>
      <p:sp>
        <p:nvSpPr>
          <p:cNvPr id="305" name="!"/>
          <p:cNvSpPr txBox="1"/>
          <p:nvPr/>
        </p:nvSpPr>
        <p:spPr>
          <a:xfrm>
            <a:off x="2606774" y="4679950"/>
            <a:ext cx="29825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!</a:t>
            </a:r>
          </a:p>
        </p:txBody>
      </p:sp>
      <p:sp>
        <p:nvSpPr>
          <p:cNvPr id="306" name="!"/>
          <p:cNvSpPr txBox="1"/>
          <p:nvPr/>
        </p:nvSpPr>
        <p:spPr>
          <a:xfrm>
            <a:off x="2378174" y="7727950"/>
            <a:ext cx="298252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!</a:t>
            </a:r>
          </a:p>
        </p:txBody>
      </p:sp>
      <p:sp>
        <p:nvSpPr>
          <p:cNvPr id="307" name="(FILO)"/>
          <p:cNvSpPr txBox="1"/>
          <p:nvPr/>
        </p:nvSpPr>
        <p:spPr>
          <a:xfrm>
            <a:off x="1267817" y="2149834"/>
            <a:ext cx="11727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(FILO)</a:t>
            </a:r>
          </a:p>
        </p:txBody>
      </p:sp>
      <p:sp>
        <p:nvSpPr>
          <p:cNvPr id="308" name="(FIFO)"/>
          <p:cNvSpPr txBox="1"/>
          <p:nvPr/>
        </p:nvSpPr>
        <p:spPr>
          <a:xfrm>
            <a:off x="1274167" y="4562834"/>
            <a:ext cx="1160066" cy="571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(FIFO)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311</Words>
  <Application>Microsoft Macintosh PowerPoint</Application>
  <PresentationFormat>Custom</PresentationFormat>
  <Paragraphs>82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Courier New</vt:lpstr>
      <vt:lpstr>Gill Sans</vt:lpstr>
      <vt:lpstr>Gill Sans Light</vt:lpstr>
      <vt:lpstr>Gill Sans SemiBold</vt:lpstr>
      <vt:lpstr>Helvetica Neue</vt:lpstr>
      <vt:lpstr>White</vt:lpstr>
      <vt:lpstr>[320] Search Order and Queue Structures</vt:lpstr>
      <vt:lpstr>Tracing DFS</vt:lpstr>
      <vt:lpstr>Queueing Structures</vt:lpstr>
      <vt:lpstr>Shortest Weighted Path</vt:lpstr>
      <vt:lpstr>Work queues ("to do" list)</vt:lpstr>
      <vt:lpstr>Work queues ("to do" list)</vt:lpstr>
      <vt:lpstr>Work queues ("to do" list)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Search Order and Queue Structures</dc:title>
  <cp:lastModifiedBy>MEENA SYAMKUMAR</cp:lastModifiedBy>
  <cp:revision>1</cp:revision>
  <dcterms:modified xsi:type="dcterms:W3CDTF">2023-02-24T12:00:25Z</dcterms:modified>
</cp:coreProperties>
</file>