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Light"/>
        <a:ea typeface="Gill Sans Light"/>
        <a:cs typeface="Gill Sans Light"/>
        <a:sym typeface="Gill Sans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Light"/>
        <a:ea typeface="Gill Sans Light"/>
        <a:cs typeface="Gill Sans Light"/>
        <a:sym typeface="Gill Sans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Light"/>
        <a:ea typeface="Gill Sans Light"/>
        <a:cs typeface="Gill Sans Light"/>
        <a:sym typeface="Gill Sans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Light"/>
        <a:ea typeface="Gill Sans Light"/>
        <a:cs typeface="Gill Sans Light"/>
        <a:sym typeface="Gill Sans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Light"/>
        <a:ea typeface="Gill Sans Light"/>
        <a:cs typeface="Gill Sans Light"/>
        <a:sym typeface="Gill Sans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Light"/>
        <a:ea typeface="Gill Sans Light"/>
        <a:cs typeface="Gill Sans Light"/>
        <a:sym typeface="Gill Sans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Light"/>
        <a:ea typeface="Gill Sans Light"/>
        <a:cs typeface="Gill Sans Light"/>
        <a:sym typeface="Gill Sans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Light"/>
        <a:ea typeface="Gill Sans Light"/>
        <a:cs typeface="Gill Sans Light"/>
        <a:sym typeface="Gill Sans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 Light"/>
        <a:ea typeface="Gill Sans Light"/>
        <a:cs typeface="Gill Sans Light"/>
        <a:sym typeface="Gill Sans Light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85" d="100"/>
          <a:sy n="85" d="100"/>
        </p:scale>
        <p:origin x="19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5" name="Shape 13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1pPr>
    <a:lvl2pPr indent="2286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2pPr>
    <a:lvl3pPr indent="4572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3pPr>
    <a:lvl4pPr indent="6858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4pPr>
    <a:lvl5pPr indent="9144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5pPr>
    <a:lvl6pPr indent="11430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6pPr>
    <a:lvl7pPr indent="13716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7pPr>
    <a:lvl8pPr indent="16002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8pPr>
    <a:lvl9pPr indent="1828800" defTabSz="457200" latinLnBrk="0">
      <a:lnSpc>
        <a:spcPct val="117999"/>
      </a:lnSpc>
      <a:defRPr sz="2200">
        <a:latin typeface="Gill Sans"/>
        <a:ea typeface="Gill Sans"/>
        <a:cs typeface="Gill Sans"/>
        <a:sym typeface="Gill San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21"/>
          </p:nvPr>
        </p:nvSpPr>
        <p:spPr>
          <a:xfrm>
            <a:off x="1270000" y="6362700"/>
            <a:ext cx="10464800" cy="4572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22"/>
          </p:nvPr>
        </p:nvSpPr>
        <p:spPr>
          <a:xfrm>
            <a:off x="1270000" y="4260849"/>
            <a:ext cx="10464800" cy="6223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21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Title Text</a:t>
            </a:r>
          </a:p>
        </p:txBody>
      </p:sp>
      <p:sp>
        <p:nvSpPr>
          <p:cNvPr id="118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marL="444500" indent="-444500"/>
            <a:lvl2pPr marL="889000" indent="-444500"/>
            <a:lvl3pPr marL="1333500" indent="-444500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Title Text</a:t>
            </a:r>
          </a:p>
        </p:txBody>
      </p:sp>
      <p:sp>
        <p:nvSpPr>
          <p:cNvPr id="12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21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21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0" algn="ctr">
              <a:spcBef>
                <a:spcPts val="0"/>
              </a:spcBef>
              <a:buSzTx/>
              <a:buNone/>
              <a:defRPr sz="3700"/>
            </a:lvl2pPr>
            <a:lvl3pPr marL="0" indent="0" algn="ctr">
              <a:spcBef>
                <a:spcPts val="0"/>
              </a:spcBef>
              <a:buSzTx/>
              <a:buNone/>
              <a:defRPr sz="3700"/>
            </a:lvl3pPr>
            <a:lvl4pPr marL="0" indent="0" algn="ctr">
              <a:spcBef>
                <a:spcPts val="0"/>
              </a:spcBef>
              <a:buSzTx/>
              <a:buNone/>
              <a:defRPr sz="3700"/>
            </a:lvl4pPr>
            <a:lvl5pPr marL="0" indent="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>
              <a:defRPr>
                <a:latin typeface="Gill Sans Light"/>
                <a:ea typeface="Gill Sans Light"/>
                <a:cs typeface="Gill Sans Light"/>
                <a:sym typeface="Gill Sans Light"/>
              </a:defRPr>
            </a:lvl2pPr>
            <a:lvl3pPr>
              <a:defRPr>
                <a:latin typeface="Gill Sans Light"/>
                <a:ea typeface="Gill Sans Light"/>
                <a:cs typeface="Gill Sans Light"/>
                <a:sym typeface="Gill Sans Light"/>
              </a:defRPr>
            </a:lvl3pPr>
            <a:lvl4pPr>
              <a:defRPr>
                <a:latin typeface="Gill Sans Light"/>
                <a:ea typeface="Gill Sans Light"/>
                <a:cs typeface="Gill Sans Light"/>
                <a:sym typeface="Gill Sans Light"/>
              </a:defRPr>
            </a:lvl4pPr>
            <a:lvl5pPr>
              <a:defRPr>
                <a:latin typeface="Gill Sans Light"/>
                <a:ea typeface="Gill Sans Light"/>
                <a:cs typeface="Gill Sans Light"/>
                <a:sym typeface="Gill Sans Light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idx="21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21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22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idx="23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40263" y="9296400"/>
            <a:ext cx="317501" cy="330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Gill Sans SemiBold"/>
        </a:defRPr>
      </a:lvl9pPr>
    </p:titleStyle>
    <p:bodyStyle>
      <a:lvl1pPr marL="5080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1pPr>
      <a:lvl2pPr marL="9525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2pPr>
      <a:lvl3pPr marL="1397000" marR="0" indent="-5080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Gill Sans"/>
          <a:ea typeface="Gill Sans"/>
          <a:cs typeface="Gill Sans"/>
          <a:sym typeface="Gill Sans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en.wikipedia.org/wiki/Dog" TargetMode="Externa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mputer_mouse" TargetMode="External"/><Relationship Id="rId2" Type="http://schemas.openxmlformats.org/officeDocument/2006/relationships/image" Target="../media/image1.ti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o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en.wikipedia.org/wiki/Dog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en.wikipedia.org/wiki/Dog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en.wikipedia.org/wiki/Dog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Dog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en.wikipedia.org/wiki/Dog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[320] Accuracy, Recall, and Precision"/>
          <p:cNvSpPr txBox="1">
            <a:spLocks noGrp="1"/>
          </p:cNvSpPr>
          <p:nvPr>
            <p:ph type="ctrTitle"/>
          </p:nvPr>
        </p:nvSpPr>
        <p:spPr>
          <a:xfrm>
            <a:off x="1228725" y="2273300"/>
            <a:ext cx="10547350" cy="3302000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>
              <a:spcBef>
                <a:spcPts val="1300"/>
              </a:spcBef>
              <a:defRPr sz="5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[320] Accuracy, Recall, and Precision</a:t>
            </a:r>
          </a:p>
        </p:txBody>
      </p:sp>
      <p:sp>
        <p:nvSpPr>
          <p:cNvPr id="2" name="Tyler Caraza-Harter">
            <a:extLst>
              <a:ext uri="{FF2B5EF4-FFF2-40B4-BE49-F238E27FC236}">
                <a16:creationId xmlns:a16="http://schemas.microsoft.com/office/drawing/2014/main" id="{E628466A-5930-640F-3C09-90F5667D55FE}"/>
              </a:ext>
            </a:extLst>
          </p:cNvPr>
          <p:cNvSpPr txBox="1">
            <a:spLocks/>
          </p:cNvSpPr>
          <p:nvPr/>
        </p:nvSpPr>
        <p:spPr>
          <a:xfrm>
            <a:off x="1270000" y="5549900"/>
            <a:ext cx="10464800" cy="113030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t">
            <a:normAutofit/>
          </a:bodyPr>
          <a:lstStyle>
            <a:lvl1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700" b="0" i="0" u="none" strike="noStrike" cap="none" spc="0" baseline="0">
                <a:solidFill>
                  <a:srgbClr val="5E5E5E"/>
                </a:solidFill>
                <a:uFillTx/>
                <a:latin typeface="Gill Sans Light"/>
                <a:ea typeface="Gill Sans Light"/>
                <a:cs typeface="Gill Sans Light"/>
                <a:sym typeface="Gill Sans Light"/>
              </a:defRPr>
            </a:lvl1pPr>
            <a:lvl2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700" b="0" i="0" u="none" strike="noStrike" cap="none" spc="0" baseline="0">
                <a:solidFill>
                  <a:srgbClr val="000000"/>
                </a:solidFill>
                <a:uFillTx/>
                <a:latin typeface="Gill Sans"/>
                <a:ea typeface="Gill Sans"/>
                <a:cs typeface="Gill Sans"/>
                <a:sym typeface="Gill Sans"/>
              </a:defRPr>
            </a:lvl2pPr>
            <a:lvl3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700" b="0" i="0" u="none" strike="noStrike" cap="none" spc="0" baseline="0">
                <a:solidFill>
                  <a:srgbClr val="000000"/>
                </a:solidFill>
                <a:uFillTx/>
                <a:latin typeface="Gill Sans"/>
                <a:ea typeface="Gill Sans"/>
                <a:cs typeface="Gill Sans"/>
                <a:sym typeface="Gill Sans"/>
              </a:defRPr>
            </a:lvl3pPr>
            <a:lvl4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700" b="0" i="0" u="none" strike="noStrike" cap="none" spc="0" baseline="0">
                <a:solidFill>
                  <a:srgbClr val="000000"/>
                </a:solidFill>
                <a:uFillTx/>
                <a:latin typeface="Gill Sans"/>
                <a:ea typeface="Gill Sans"/>
                <a:cs typeface="Gill Sans"/>
                <a:sym typeface="Gill Sans"/>
              </a:defRPr>
            </a:lvl4pPr>
            <a:lvl5pPr marL="0" marR="0" indent="0" algn="ctr" defTabSz="584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700" b="0" i="0" u="none" strike="noStrike" cap="none" spc="0" baseline="0">
                <a:solidFill>
                  <a:srgbClr val="000000"/>
                </a:solidFill>
                <a:uFillTx/>
                <a:latin typeface="Gill Sans"/>
                <a:ea typeface="Gill Sans"/>
                <a:cs typeface="Gill Sans"/>
                <a:sym typeface="Gill Sans"/>
              </a:defRPr>
            </a:lvl5pPr>
            <a:lvl6pPr marL="2667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Gill Sans"/>
                <a:ea typeface="Gill Sans"/>
                <a:cs typeface="Gill Sans"/>
                <a:sym typeface="Gill Sans"/>
              </a:defRPr>
            </a:lvl6pPr>
            <a:lvl7pPr marL="3111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Gill Sans"/>
                <a:ea typeface="Gill Sans"/>
                <a:cs typeface="Gill Sans"/>
                <a:sym typeface="Gill Sans"/>
              </a:defRPr>
            </a:lvl7pPr>
            <a:lvl8pPr marL="35560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Gill Sans"/>
                <a:ea typeface="Gill Sans"/>
                <a:cs typeface="Gill Sans"/>
                <a:sym typeface="Gill Sans"/>
              </a:defRPr>
            </a:lvl8pPr>
            <a:lvl9pPr marL="4000500" marR="0" indent="-444500" algn="l" defTabSz="584200" rtl="0" latinLnBrk="0">
              <a:lnSpc>
                <a:spcPct val="100000"/>
              </a:lnSpc>
              <a:spcBef>
                <a:spcPts val="42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3200" b="0" i="0" u="none" strike="noStrike" cap="none" spc="0" baseline="0">
                <a:solidFill>
                  <a:srgbClr val="000000"/>
                </a:solidFill>
                <a:uFillTx/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hangingPunct="1"/>
            <a:r>
              <a:rPr lang="en-US"/>
              <a:t>Meenakshi Syamkumar</a:t>
            </a:r>
            <a:endParaRPr lang="en-US"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Confusion Matrix"/>
          <p:cNvSpPr txBox="1">
            <a:spLocks noGrp="1"/>
          </p:cNvSpPr>
          <p:nvPr>
            <p:ph type="ctrTitle"/>
          </p:nvPr>
        </p:nvSpPr>
        <p:spPr>
          <a:xfrm>
            <a:off x="2013917" y="309178"/>
            <a:ext cx="8976669" cy="1168401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>
              <a:spcBef>
                <a:spcPts val="1300"/>
              </a:spcBef>
              <a:defRPr sz="5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Confusion Matrix</a:t>
            </a:r>
          </a:p>
        </p:txBody>
      </p:sp>
      <p:sp>
        <p:nvSpPr>
          <p:cNvPr id="385" name="dog"/>
          <p:cNvSpPr txBox="1"/>
          <p:nvPr/>
        </p:nvSpPr>
        <p:spPr>
          <a:xfrm>
            <a:off x="3576959" y="3511549"/>
            <a:ext cx="56495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/>
          </a:lstStyle>
          <a:p>
            <a:r>
              <a:t>dog</a:t>
            </a:r>
          </a:p>
        </p:txBody>
      </p:sp>
      <p:sp>
        <p:nvSpPr>
          <p:cNvPr id="386" name="cat"/>
          <p:cNvSpPr txBox="1"/>
          <p:nvPr/>
        </p:nvSpPr>
        <p:spPr>
          <a:xfrm>
            <a:off x="3678460" y="4400549"/>
            <a:ext cx="46345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/>
          </a:lstStyle>
          <a:p>
            <a:r>
              <a:t>cat</a:t>
            </a:r>
          </a:p>
        </p:txBody>
      </p:sp>
      <p:sp>
        <p:nvSpPr>
          <p:cNvPr id="387" name="mouse"/>
          <p:cNvSpPr txBox="1"/>
          <p:nvPr/>
        </p:nvSpPr>
        <p:spPr>
          <a:xfrm>
            <a:off x="3224088" y="5289549"/>
            <a:ext cx="9178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/>
          </a:lstStyle>
          <a:p>
            <a:r>
              <a:t>mouse</a:t>
            </a:r>
          </a:p>
        </p:txBody>
      </p:sp>
      <p:sp>
        <p:nvSpPr>
          <p:cNvPr id="388" name="dog"/>
          <p:cNvSpPr txBox="1"/>
          <p:nvPr/>
        </p:nvSpPr>
        <p:spPr>
          <a:xfrm>
            <a:off x="5140424" y="2813049"/>
            <a:ext cx="56495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dog</a:t>
            </a:r>
          </a:p>
        </p:txBody>
      </p:sp>
      <p:sp>
        <p:nvSpPr>
          <p:cNvPr id="389" name="cat"/>
          <p:cNvSpPr txBox="1"/>
          <p:nvPr/>
        </p:nvSpPr>
        <p:spPr>
          <a:xfrm>
            <a:off x="6854874" y="2813049"/>
            <a:ext cx="46345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cat</a:t>
            </a:r>
          </a:p>
        </p:txBody>
      </p:sp>
      <p:sp>
        <p:nvSpPr>
          <p:cNvPr id="390" name="mouse"/>
          <p:cNvSpPr txBox="1"/>
          <p:nvPr/>
        </p:nvSpPr>
        <p:spPr>
          <a:xfrm>
            <a:off x="8240588" y="2813049"/>
            <a:ext cx="9178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mouse</a:t>
            </a:r>
          </a:p>
        </p:txBody>
      </p:sp>
      <p:sp>
        <p:nvSpPr>
          <p:cNvPr id="391" name="Rectangle"/>
          <p:cNvSpPr/>
          <p:nvPr/>
        </p:nvSpPr>
        <p:spPr>
          <a:xfrm>
            <a:off x="4559300" y="3371850"/>
            <a:ext cx="4767709" cy="2713088"/>
          </a:xfrm>
          <a:prstGeom prst="rect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92" name="Line"/>
          <p:cNvSpPr/>
          <p:nvPr/>
        </p:nvSpPr>
        <p:spPr>
          <a:xfrm flipV="1">
            <a:off x="6331499" y="3258442"/>
            <a:ext cx="1" cy="293990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93" name="Line"/>
          <p:cNvSpPr/>
          <p:nvPr/>
        </p:nvSpPr>
        <p:spPr>
          <a:xfrm flipV="1">
            <a:off x="7880899" y="3258442"/>
            <a:ext cx="1" cy="293990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94" name="Line"/>
          <p:cNvSpPr/>
          <p:nvPr/>
        </p:nvSpPr>
        <p:spPr>
          <a:xfrm flipH="1" flipV="1">
            <a:off x="4491438" y="4108400"/>
            <a:ext cx="490343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95" name="Line"/>
          <p:cNvSpPr/>
          <p:nvPr/>
        </p:nvSpPr>
        <p:spPr>
          <a:xfrm flipH="1" flipV="1">
            <a:off x="4491438" y="5149800"/>
            <a:ext cx="490343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96" name="4"/>
          <p:cNvSpPr txBox="1"/>
          <p:nvPr/>
        </p:nvSpPr>
        <p:spPr>
          <a:xfrm>
            <a:off x="5281015" y="3509467"/>
            <a:ext cx="28377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4</a:t>
            </a:r>
          </a:p>
        </p:txBody>
      </p:sp>
      <p:sp>
        <p:nvSpPr>
          <p:cNvPr id="397" name="0"/>
          <p:cNvSpPr txBox="1"/>
          <p:nvPr/>
        </p:nvSpPr>
        <p:spPr>
          <a:xfrm>
            <a:off x="6932015" y="3509467"/>
            <a:ext cx="28377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0</a:t>
            </a:r>
          </a:p>
        </p:txBody>
      </p:sp>
      <p:sp>
        <p:nvSpPr>
          <p:cNvPr id="398" name="0"/>
          <p:cNvSpPr txBox="1"/>
          <p:nvPr/>
        </p:nvSpPr>
        <p:spPr>
          <a:xfrm>
            <a:off x="8544915" y="3509467"/>
            <a:ext cx="28377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0</a:t>
            </a:r>
          </a:p>
        </p:txBody>
      </p:sp>
      <p:sp>
        <p:nvSpPr>
          <p:cNvPr id="399" name="2"/>
          <p:cNvSpPr txBox="1"/>
          <p:nvPr/>
        </p:nvSpPr>
        <p:spPr>
          <a:xfrm>
            <a:off x="5281015" y="4398467"/>
            <a:ext cx="28377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2</a:t>
            </a:r>
          </a:p>
        </p:txBody>
      </p:sp>
      <p:sp>
        <p:nvSpPr>
          <p:cNvPr id="400" name="2"/>
          <p:cNvSpPr txBox="1"/>
          <p:nvPr/>
        </p:nvSpPr>
        <p:spPr>
          <a:xfrm>
            <a:off x="6932015" y="4398467"/>
            <a:ext cx="28377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2</a:t>
            </a:r>
          </a:p>
        </p:txBody>
      </p:sp>
      <p:sp>
        <p:nvSpPr>
          <p:cNvPr id="401" name="0"/>
          <p:cNvSpPr txBox="1"/>
          <p:nvPr/>
        </p:nvSpPr>
        <p:spPr>
          <a:xfrm>
            <a:off x="8544915" y="4398467"/>
            <a:ext cx="28377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0</a:t>
            </a:r>
          </a:p>
        </p:txBody>
      </p:sp>
      <p:sp>
        <p:nvSpPr>
          <p:cNvPr id="402" name="0"/>
          <p:cNvSpPr txBox="1"/>
          <p:nvPr/>
        </p:nvSpPr>
        <p:spPr>
          <a:xfrm>
            <a:off x="5281015" y="5389067"/>
            <a:ext cx="28377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0</a:t>
            </a:r>
          </a:p>
        </p:txBody>
      </p:sp>
      <p:sp>
        <p:nvSpPr>
          <p:cNvPr id="403" name="0"/>
          <p:cNvSpPr txBox="1"/>
          <p:nvPr/>
        </p:nvSpPr>
        <p:spPr>
          <a:xfrm>
            <a:off x="6932015" y="5389067"/>
            <a:ext cx="28377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0</a:t>
            </a:r>
          </a:p>
        </p:txBody>
      </p:sp>
      <p:sp>
        <p:nvSpPr>
          <p:cNvPr id="404" name="2"/>
          <p:cNvSpPr txBox="1"/>
          <p:nvPr/>
        </p:nvSpPr>
        <p:spPr>
          <a:xfrm>
            <a:off x="8544915" y="5389067"/>
            <a:ext cx="28377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2</a:t>
            </a:r>
          </a:p>
        </p:txBody>
      </p:sp>
      <p:sp>
        <p:nvSpPr>
          <p:cNvPr id="405" name="what is it…"/>
          <p:cNvSpPr txBox="1"/>
          <p:nvPr/>
        </p:nvSpPr>
        <p:spPr>
          <a:xfrm>
            <a:off x="1407504" y="4271193"/>
            <a:ext cx="1426792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>
                <a:latin typeface="Gill Sans"/>
                <a:ea typeface="Gill Sans"/>
                <a:cs typeface="Gill Sans"/>
                <a:sym typeface="Gill Sans"/>
              </a:defRPr>
            </a:pPr>
            <a:r>
              <a:t>what is it</a:t>
            </a:r>
          </a:p>
          <a:p>
            <a:pPr>
              <a:defRPr sz="2800">
                <a:latin typeface="Gill Sans"/>
                <a:ea typeface="Gill Sans"/>
                <a:cs typeface="Gill Sans"/>
                <a:sym typeface="Gill Sans"/>
              </a:defRPr>
            </a:pPr>
            <a:r>
              <a:t>actually?</a:t>
            </a:r>
          </a:p>
        </p:txBody>
      </p:sp>
      <p:sp>
        <p:nvSpPr>
          <p:cNvPr id="406" name="what does the model think?"/>
          <p:cNvSpPr txBox="1"/>
          <p:nvPr/>
        </p:nvSpPr>
        <p:spPr>
          <a:xfrm>
            <a:off x="5034061" y="2165250"/>
            <a:ext cx="4105078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what does the model think?</a:t>
            </a:r>
          </a:p>
        </p:txBody>
      </p:sp>
      <p:sp>
        <p:nvSpPr>
          <p:cNvPr id="407" name="Text"/>
          <p:cNvSpPr txBox="1"/>
          <p:nvPr/>
        </p:nvSpPr>
        <p:spPr>
          <a:xfrm>
            <a:off x="10646159" y="9366250"/>
            <a:ext cx="152401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1200" u="sng">
                <a:solidFill>
                  <a:srgbClr val="0000EE"/>
                </a:solidFill>
                <a:latin typeface="Times Roman"/>
                <a:ea typeface="Times Roman"/>
                <a:cs typeface="Times Roman"/>
                <a:sym typeface="Times Roman"/>
                <a:hlinkClick r:id="rId2"/>
              </a:defRPr>
            </a:lvl1pPr>
          </a:lstStyle>
          <a:p>
            <a:r>
              <a:rPr>
                <a:hlinkClick r:id="rId2"/>
              </a:rPr>
              <a:t> </a:t>
            </a:r>
          </a:p>
        </p:txBody>
      </p:sp>
      <p:sp>
        <p:nvSpPr>
          <p:cNvPr id="408" name="Rounded Rectangle"/>
          <p:cNvSpPr/>
          <p:nvPr/>
        </p:nvSpPr>
        <p:spPr>
          <a:xfrm>
            <a:off x="4780234" y="3537039"/>
            <a:ext cx="1285332" cy="427704"/>
          </a:xfrm>
          <a:prstGeom prst="roundRect">
            <a:avLst>
              <a:gd name="adj" fmla="val 34572"/>
            </a:avLst>
          </a:prstGeom>
          <a:ln w="38100">
            <a:solidFill>
              <a:srgbClr val="FF26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pic>
        <p:nvPicPr>
          <p:cNvPr id="409" name="Rounded Rectangle Rounded rectangle" descr="Rounded Rectangle Rounded rectangle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595095" y="3394381"/>
            <a:ext cx="1646406" cy="2633059"/>
          </a:xfrm>
          <a:prstGeom prst="rect">
            <a:avLst/>
          </a:prstGeom>
        </p:spPr>
      </p:pic>
      <p:sp>
        <p:nvSpPr>
          <p:cNvPr id="411" name="cat recall: when we actually have a cat (row!), what percentage of the time is the model right?"/>
          <p:cNvSpPr txBox="1"/>
          <p:nvPr/>
        </p:nvSpPr>
        <p:spPr>
          <a:xfrm>
            <a:off x="232395" y="6583858"/>
            <a:ext cx="11270010" cy="4595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cat recall</a:t>
            </a:r>
            <a:r>
              <a:t>: when we 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actually</a:t>
            </a:r>
            <a:r>
              <a:t> have a cat (row!), what percentage of the time is the model right?</a:t>
            </a:r>
          </a:p>
        </p:txBody>
      </p:sp>
      <p:sp>
        <p:nvSpPr>
          <p:cNvPr id="412" name="2…"/>
          <p:cNvSpPr txBox="1"/>
          <p:nvPr/>
        </p:nvSpPr>
        <p:spPr>
          <a:xfrm>
            <a:off x="11864106" y="6393349"/>
            <a:ext cx="292101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2</a:t>
            </a:r>
          </a:p>
          <a:p>
            <a:pPr>
              <a:defRPr sz="2800">
                <a:solidFill>
                  <a:schemeClr val="accent1">
                    <a:lumOff val="-13575"/>
                  </a:schemeClr>
                </a:solidFill>
              </a:defRPr>
            </a:pPr>
            <a:r>
              <a:t>4</a:t>
            </a:r>
          </a:p>
        </p:txBody>
      </p:sp>
      <p:sp>
        <p:nvSpPr>
          <p:cNvPr id="413" name="Line"/>
          <p:cNvSpPr/>
          <p:nvPr/>
        </p:nvSpPr>
        <p:spPr>
          <a:xfrm>
            <a:off x="11778431" y="6850549"/>
            <a:ext cx="463452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14" name="dog recall: when we actually have a dog (row!), what percentage of the time is the model right?"/>
          <p:cNvSpPr txBox="1"/>
          <p:nvPr/>
        </p:nvSpPr>
        <p:spPr>
          <a:xfrm>
            <a:off x="130894" y="7599858"/>
            <a:ext cx="11473012" cy="4595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dog recall</a:t>
            </a:r>
            <a:r>
              <a:t>: when we 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actually</a:t>
            </a:r>
            <a:r>
              <a:t> have a dog (row!), what percentage of the time is the model right?</a:t>
            </a:r>
          </a:p>
        </p:txBody>
      </p:sp>
      <p:sp>
        <p:nvSpPr>
          <p:cNvPr id="415" name="4…"/>
          <p:cNvSpPr txBox="1"/>
          <p:nvPr/>
        </p:nvSpPr>
        <p:spPr>
          <a:xfrm>
            <a:off x="11864106" y="7409349"/>
            <a:ext cx="292101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4</a:t>
            </a:r>
          </a:p>
          <a:p>
            <a:pPr>
              <a:defRPr sz="2800">
                <a:solidFill>
                  <a:schemeClr val="accent1">
                    <a:lumOff val="-13575"/>
                  </a:schemeClr>
                </a:solidFill>
              </a:defRPr>
            </a:pPr>
            <a:r>
              <a:t>4</a:t>
            </a:r>
          </a:p>
        </p:txBody>
      </p:sp>
      <p:sp>
        <p:nvSpPr>
          <p:cNvPr id="416" name="Line"/>
          <p:cNvSpPr/>
          <p:nvPr/>
        </p:nvSpPr>
        <p:spPr>
          <a:xfrm>
            <a:off x="11778431" y="7866549"/>
            <a:ext cx="463452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17" name="dog precision: when the model predicts a dog (column!), what percentage is it right?"/>
          <p:cNvSpPr txBox="1"/>
          <p:nvPr/>
        </p:nvSpPr>
        <p:spPr>
          <a:xfrm>
            <a:off x="967184" y="8565058"/>
            <a:ext cx="10156032" cy="4595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dog precision</a:t>
            </a:r>
            <a:r>
              <a:t>: when the model 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predicts</a:t>
            </a:r>
            <a:r>
              <a:t> a dog (column!), what percentage is it right?</a:t>
            </a:r>
          </a:p>
        </p:txBody>
      </p:sp>
      <p:sp>
        <p:nvSpPr>
          <p:cNvPr id="418" name="4…"/>
          <p:cNvSpPr txBox="1"/>
          <p:nvPr/>
        </p:nvSpPr>
        <p:spPr>
          <a:xfrm>
            <a:off x="11457706" y="8464798"/>
            <a:ext cx="292101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4</a:t>
            </a:r>
          </a:p>
          <a:p>
            <a:pPr>
              <a:defRPr sz="2800">
                <a:solidFill>
                  <a:schemeClr val="accent1">
                    <a:lumOff val="-13575"/>
                  </a:schemeClr>
                </a:solidFill>
              </a:defRPr>
            </a:pPr>
            <a:r>
              <a:t>6</a:t>
            </a:r>
          </a:p>
        </p:txBody>
      </p:sp>
      <p:sp>
        <p:nvSpPr>
          <p:cNvPr id="419" name="Line"/>
          <p:cNvSpPr/>
          <p:nvPr/>
        </p:nvSpPr>
        <p:spPr>
          <a:xfrm>
            <a:off x="11372031" y="8921998"/>
            <a:ext cx="463452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Confusion Matrix"/>
          <p:cNvSpPr txBox="1">
            <a:spLocks noGrp="1"/>
          </p:cNvSpPr>
          <p:nvPr>
            <p:ph type="ctrTitle"/>
          </p:nvPr>
        </p:nvSpPr>
        <p:spPr>
          <a:xfrm>
            <a:off x="2013917" y="309178"/>
            <a:ext cx="8976669" cy="1168401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>
              <a:spcBef>
                <a:spcPts val="1300"/>
              </a:spcBef>
              <a:defRPr sz="5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Confusion Matrix</a:t>
            </a:r>
          </a:p>
        </p:txBody>
      </p:sp>
      <p:sp>
        <p:nvSpPr>
          <p:cNvPr id="422" name="dog"/>
          <p:cNvSpPr txBox="1"/>
          <p:nvPr/>
        </p:nvSpPr>
        <p:spPr>
          <a:xfrm>
            <a:off x="3576959" y="3003549"/>
            <a:ext cx="56495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/>
          </a:lstStyle>
          <a:p>
            <a:r>
              <a:t>dog</a:t>
            </a:r>
          </a:p>
        </p:txBody>
      </p:sp>
      <p:sp>
        <p:nvSpPr>
          <p:cNvPr id="423" name="cat"/>
          <p:cNvSpPr txBox="1"/>
          <p:nvPr/>
        </p:nvSpPr>
        <p:spPr>
          <a:xfrm>
            <a:off x="3678460" y="3892549"/>
            <a:ext cx="46345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/>
          </a:lstStyle>
          <a:p>
            <a:r>
              <a:t>cat</a:t>
            </a:r>
          </a:p>
        </p:txBody>
      </p:sp>
      <p:sp>
        <p:nvSpPr>
          <p:cNvPr id="424" name="mouse"/>
          <p:cNvSpPr txBox="1"/>
          <p:nvPr/>
        </p:nvSpPr>
        <p:spPr>
          <a:xfrm>
            <a:off x="3224088" y="4781549"/>
            <a:ext cx="9178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/>
          </a:lstStyle>
          <a:p>
            <a:r>
              <a:t>mouse</a:t>
            </a:r>
          </a:p>
        </p:txBody>
      </p:sp>
      <p:sp>
        <p:nvSpPr>
          <p:cNvPr id="425" name="dog"/>
          <p:cNvSpPr txBox="1"/>
          <p:nvPr/>
        </p:nvSpPr>
        <p:spPr>
          <a:xfrm>
            <a:off x="5140424" y="2305049"/>
            <a:ext cx="56495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dog</a:t>
            </a:r>
          </a:p>
        </p:txBody>
      </p:sp>
      <p:sp>
        <p:nvSpPr>
          <p:cNvPr id="426" name="cat"/>
          <p:cNvSpPr txBox="1"/>
          <p:nvPr/>
        </p:nvSpPr>
        <p:spPr>
          <a:xfrm>
            <a:off x="6854874" y="2305049"/>
            <a:ext cx="46345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cat</a:t>
            </a:r>
          </a:p>
        </p:txBody>
      </p:sp>
      <p:sp>
        <p:nvSpPr>
          <p:cNvPr id="427" name="mouse"/>
          <p:cNvSpPr txBox="1"/>
          <p:nvPr/>
        </p:nvSpPr>
        <p:spPr>
          <a:xfrm>
            <a:off x="8240588" y="2305049"/>
            <a:ext cx="9178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mouse</a:t>
            </a:r>
          </a:p>
        </p:txBody>
      </p:sp>
      <p:sp>
        <p:nvSpPr>
          <p:cNvPr id="428" name="Rectangle"/>
          <p:cNvSpPr/>
          <p:nvPr/>
        </p:nvSpPr>
        <p:spPr>
          <a:xfrm>
            <a:off x="4559300" y="2863850"/>
            <a:ext cx="4767709" cy="2713088"/>
          </a:xfrm>
          <a:prstGeom prst="rect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29" name="Line"/>
          <p:cNvSpPr/>
          <p:nvPr/>
        </p:nvSpPr>
        <p:spPr>
          <a:xfrm flipV="1">
            <a:off x="6331499" y="2750442"/>
            <a:ext cx="1" cy="293990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30" name="Line"/>
          <p:cNvSpPr/>
          <p:nvPr/>
        </p:nvSpPr>
        <p:spPr>
          <a:xfrm flipV="1">
            <a:off x="7880899" y="2750442"/>
            <a:ext cx="1" cy="293990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31" name="Line"/>
          <p:cNvSpPr/>
          <p:nvPr/>
        </p:nvSpPr>
        <p:spPr>
          <a:xfrm flipH="1" flipV="1">
            <a:off x="4491438" y="3600400"/>
            <a:ext cx="490343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32" name="Line"/>
          <p:cNvSpPr/>
          <p:nvPr/>
        </p:nvSpPr>
        <p:spPr>
          <a:xfrm flipH="1" flipV="1">
            <a:off x="4491438" y="4641800"/>
            <a:ext cx="490343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33" name="4"/>
          <p:cNvSpPr txBox="1"/>
          <p:nvPr/>
        </p:nvSpPr>
        <p:spPr>
          <a:xfrm>
            <a:off x="5281015" y="3001467"/>
            <a:ext cx="28377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4</a:t>
            </a:r>
          </a:p>
        </p:txBody>
      </p:sp>
      <p:sp>
        <p:nvSpPr>
          <p:cNvPr id="434" name="0"/>
          <p:cNvSpPr txBox="1"/>
          <p:nvPr/>
        </p:nvSpPr>
        <p:spPr>
          <a:xfrm>
            <a:off x="6932015" y="3001467"/>
            <a:ext cx="28377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0</a:t>
            </a:r>
          </a:p>
        </p:txBody>
      </p:sp>
      <p:sp>
        <p:nvSpPr>
          <p:cNvPr id="435" name="0"/>
          <p:cNvSpPr txBox="1"/>
          <p:nvPr/>
        </p:nvSpPr>
        <p:spPr>
          <a:xfrm>
            <a:off x="8544915" y="3001467"/>
            <a:ext cx="28377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0</a:t>
            </a:r>
          </a:p>
        </p:txBody>
      </p:sp>
      <p:sp>
        <p:nvSpPr>
          <p:cNvPr id="436" name="2"/>
          <p:cNvSpPr txBox="1"/>
          <p:nvPr/>
        </p:nvSpPr>
        <p:spPr>
          <a:xfrm>
            <a:off x="5281015" y="3890467"/>
            <a:ext cx="28377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2</a:t>
            </a:r>
          </a:p>
        </p:txBody>
      </p:sp>
      <p:sp>
        <p:nvSpPr>
          <p:cNvPr id="437" name="2"/>
          <p:cNvSpPr txBox="1"/>
          <p:nvPr/>
        </p:nvSpPr>
        <p:spPr>
          <a:xfrm>
            <a:off x="6932015" y="3890467"/>
            <a:ext cx="28377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2</a:t>
            </a:r>
          </a:p>
        </p:txBody>
      </p:sp>
      <p:sp>
        <p:nvSpPr>
          <p:cNvPr id="438" name="0"/>
          <p:cNvSpPr txBox="1"/>
          <p:nvPr/>
        </p:nvSpPr>
        <p:spPr>
          <a:xfrm>
            <a:off x="8544915" y="3890467"/>
            <a:ext cx="28377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0</a:t>
            </a:r>
          </a:p>
        </p:txBody>
      </p:sp>
      <p:sp>
        <p:nvSpPr>
          <p:cNvPr id="439" name="0"/>
          <p:cNvSpPr txBox="1"/>
          <p:nvPr/>
        </p:nvSpPr>
        <p:spPr>
          <a:xfrm>
            <a:off x="5281015" y="4881067"/>
            <a:ext cx="28377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0</a:t>
            </a:r>
          </a:p>
        </p:txBody>
      </p:sp>
      <p:sp>
        <p:nvSpPr>
          <p:cNvPr id="440" name="0"/>
          <p:cNvSpPr txBox="1"/>
          <p:nvPr/>
        </p:nvSpPr>
        <p:spPr>
          <a:xfrm>
            <a:off x="6932015" y="4881067"/>
            <a:ext cx="28377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0</a:t>
            </a:r>
          </a:p>
        </p:txBody>
      </p:sp>
      <p:sp>
        <p:nvSpPr>
          <p:cNvPr id="441" name="2"/>
          <p:cNvSpPr txBox="1"/>
          <p:nvPr/>
        </p:nvSpPr>
        <p:spPr>
          <a:xfrm>
            <a:off x="8544915" y="4881067"/>
            <a:ext cx="28377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2</a:t>
            </a:r>
          </a:p>
        </p:txBody>
      </p:sp>
      <p:sp>
        <p:nvSpPr>
          <p:cNvPr id="442" name="what is it…"/>
          <p:cNvSpPr txBox="1"/>
          <p:nvPr/>
        </p:nvSpPr>
        <p:spPr>
          <a:xfrm>
            <a:off x="1407504" y="3763193"/>
            <a:ext cx="1426792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>
                <a:latin typeface="Gill Sans"/>
                <a:ea typeface="Gill Sans"/>
                <a:cs typeface="Gill Sans"/>
                <a:sym typeface="Gill Sans"/>
              </a:defRPr>
            </a:pPr>
            <a:r>
              <a:t>what is it</a:t>
            </a:r>
          </a:p>
          <a:p>
            <a:pPr>
              <a:defRPr sz="2800">
                <a:latin typeface="Gill Sans"/>
                <a:ea typeface="Gill Sans"/>
                <a:cs typeface="Gill Sans"/>
                <a:sym typeface="Gill Sans"/>
              </a:defRPr>
            </a:pPr>
            <a:r>
              <a:t>actually?</a:t>
            </a:r>
          </a:p>
        </p:txBody>
      </p:sp>
      <p:sp>
        <p:nvSpPr>
          <p:cNvPr id="443" name="what does the model think?"/>
          <p:cNvSpPr txBox="1"/>
          <p:nvPr/>
        </p:nvSpPr>
        <p:spPr>
          <a:xfrm>
            <a:off x="5034061" y="1657250"/>
            <a:ext cx="4105078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what does the model think?</a:t>
            </a:r>
          </a:p>
        </p:txBody>
      </p:sp>
      <p:sp>
        <p:nvSpPr>
          <p:cNvPr id="444" name="cat recall: when we actually have a cat (row!), what percentage of the time is the model right?"/>
          <p:cNvSpPr txBox="1"/>
          <p:nvPr/>
        </p:nvSpPr>
        <p:spPr>
          <a:xfrm>
            <a:off x="232395" y="5821858"/>
            <a:ext cx="11270010" cy="4595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cat recall</a:t>
            </a:r>
            <a:r>
              <a:t>: when we 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actually</a:t>
            </a:r>
            <a:r>
              <a:t> have a cat (row!), what percentage of the time is the model right?</a:t>
            </a:r>
          </a:p>
        </p:txBody>
      </p:sp>
      <p:sp>
        <p:nvSpPr>
          <p:cNvPr id="445" name="2…"/>
          <p:cNvSpPr txBox="1"/>
          <p:nvPr/>
        </p:nvSpPr>
        <p:spPr>
          <a:xfrm>
            <a:off x="11864106" y="5631349"/>
            <a:ext cx="292101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2</a:t>
            </a:r>
          </a:p>
          <a:p>
            <a:pPr>
              <a:defRPr sz="2800">
                <a:solidFill>
                  <a:schemeClr val="accent1">
                    <a:lumOff val="-13575"/>
                  </a:schemeClr>
                </a:solidFill>
              </a:defRPr>
            </a:pPr>
            <a:r>
              <a:t>4</a:t>
            </a:r>
          </a:p>
        </p:txBody>
      </p:sp>
      <p:sp>
        <p:nvSpPr>
          <p:cNvPr id="446" name="Line"/>
          <p:cNvSpPr/>
          <p:nvPr/>
        </p:nvSpPr>
        <p:spPr>
          <a:xfrm>
            <a:off x="11778431" y="6088549"/>
            <a:ext cx="463452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47" name="dog recall: when we actually have a dog (row!), what percentage of the time is the model right?"/>
          <p:cNvSpPr txBox="1"/>
          <p:nvPr/>
        </p:nvSpPr>
        <p:spPr>
          <a:xfrm>
            <a:off x="130894" y="6837858"/>
            <a:ext cx="11473012" cy="4595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dog recall</a:t>
            </a:r>
            <a:r>
              <a:t>: when we 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actually</a:t>
            </a:r>
            <a:r>
              <a:t> have a dog (row!), what percentage of the time is the model right?</a:t>
            </a:r>
          </a:p>
        </p:txBody>
      </p:sp>
      <p:sp>
        <p:nvSpPr>
          <p:cNvPr id="448" name="4…"/>
          <p:cNvSpPr txBox="1"/>
          <p:nvPr/>
        </p:nvSpPr>
        <p:spPr>
          <a:xfrm>
            <a:off x="11864106" y="6647349"/>
            <a:ext cx="292101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4</a:t>
            </a:r>
          </a:p>
          <a:p>
            <a:pPr>
              <a:defRPr sz="2800">
                <a:solidFill>
                  <a:schemeClr val="accent1">
                    <a:lumOff val="-13575"/>
                  </a:schemeClr>
                </a:solidFill>
              </a:defRPr>
            </a:pPr>
            <a:r>
              <a:t>4</a:t>
            </a:r>
          </a:p>
        </p:txBody>
      </p:sp>
      <p:sp>
        <p:nvSpPr>
          <p:cNvPr id="449" name="Line"/>
          <p:cNvSpPr/>
          <p:nvPr/>
        </p:nvSpPr>
        <p:spPr>
          <a:xfrm>
            <a:off x="11778431" y="7104549"/>
            <a:ext cx="463452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50" name="dog precision: when the model predicts a dog (column!), what percentage is it right?"/>
          <p:cNvSpPr txBox="1"/>
          <p:nvPr/>
        </p:nvSpPr>
        <p:spPr>
          <a:xfrm>
            <a:off x="967184" y="7803058"/>
            <a:ext cx="10156032" cy="4595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dog precision</a:t>
            </a:r>
            <a:r>
              <a:t>: when the model 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predicts</a:t>
            </a:r>
            <a:r>
              <a:t> a dog (column!), what percentage is it right?</a:t>
            </a:r>
          </a:p>
        </p:txBody>
      </p:sp>
      <p:sp>
        <p:nvSpPr>
          <p:cNvPr id="451" name="4…"/>
          <p:cNvSpPr txBox="1"/>
          <p:nvPr/>
        </p:nvSpPr>
        <p:spPr>
          <a:xfrm>
            <a:off x="11457706" y="7702798"/>
            <a:ext cx="292101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4</a:t>
            </a:r>
          </a:p>
          <a:p>
            <a:pPr>
              <a:defRPr sz="2800">
                <a:solidFill>
                  <a:schemeClr val="accent1">
                    <a:lumOff val="-13575"/>
                  </a:schemeClr>
                </a:solidFill>
              </a:defRPr>
            </a:pPr>
            <a:r>
              <a:t>6</a:t>
            </a:r>
          </a:p>
        </p:txBody>
      </p:sp>
      <p:sp>
        <p:nvSpPr>
          <p:cNvPr id="452" name="Line"/>
          <p:cNvSpPr/>
          <p:nvPr/>
        </p:nvSpPr>
        <p:spPr>
          <a:xfrm>
            <a:off x="11372031" y="8159998"/>
            <a:ext cx="463452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53" name="cat precision: ????"/>
          <p:cNvSpPr txBox="1"/>
          <p:nvPr/>
        </p:nvSpPr>
        <p:spPr>
          <a:xfrm>
            <a:off x="1068685" y="8820249"/>
            <a:ext cx="2071688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cat precision</a:t>
            </a:r>
            <a:r>
              <a:t>: ????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Confusion Matrix"/>
          <p:cNvSpPr txBox="1">
            <a:spLocks noGrp="1"/>
          </p:cNvSpPr>
          <p:nvPr>
            <p:ph type="ctrTitle"/>
          </p:nvPr>
        </p:nvSpPr>
        <p:spPr>
          <a:xfrm>
            <a:off x="2013917" y="309178"/>
            <a:ext cx="8976669" cy="1168401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>
              <a:spcBef>
                <a:spcPts val="1300"/>
              </a:spcBef>
              <a:defRPr sz="5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Confusion Matrix</a:t>
            </a:r>
          </a:p>
        </p:txBody>
      </p:sp>
      <p:sp>
        <p:nvSpPr>
          <p:cNvPr id="456" name="dog"/>
          <p:cNvSpPr txBox="1"/>
          <p:nvPr/>
        </p:nvSpPr>
        <p:spPr>
          <a:xfrm>
            <a:off x="3576959" y="3003549"/>
            <a:ext cx="56495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/>
          </a:lstStyle>
          <a:p>
            <a:r>
              <a:t>dog</a:t>
            </a:r>
          </a:p>
        </p:txBody>
      </p:sp>
      <p:sp>
        <p:nvSpPr>
          <p:cNvPr id="457" name="cat"/>
          <p:cNvSpPr txBox="1"/>
          <p:nvPr/>
        </p:nvSpPr>
        <p:spPr>
          <a:xfrm>
            <a:off x="3678460" y="3892549"/>
            <a:ext cx="46345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/>
          </a:lstStyle>
          <a:p>
            <a:r>
              <a:t>cat</a:t>
            </a:r>
          </a:p>
        </p:txBody>
      </p:sp>
      <p:sp>
        <p:nvSpPr>
          <p:cNvPr id="458" name="mouse"/>
          <p:cNvSpPr txBox="1"/>
          <p:nvPr/>
        </p:nvSpPr>
        <p:spPr>
          <a:xfrm>
            <a:off x="3224088" y="4781549"/>
            <a:ext cx="9178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/>
          </a:lstStyle>
          <a:p>
            <a:r>
              <a:t>mouse</a:t>
            </a:r>
          </a:p>
        </p:txBody>
      </p:sp>
      <p:sp>
        <p:nvSpPr>
          <p:cNvPr id="459" name="dog"/>
          <p:cNvSpPr txBox="1"/>
          <p:nvPr/>
        </p:nvSpPr>
        <p:spPr>
          <a:xfrm>
            <a:off x="5140424" y="2305049"/>
            <a:ext cx="56495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dog</a:t>
            </a:r>
          </a:p>
        </p:txBody>
      </p:sp>
      <p:sp>
        <p:nvSpPr>
          <p:cNvPr id="460" name="cat"/>
          <p:cNvSpPr txBox="1"/>
          <p:nvPr/>
        </p:nvSpPr>
        <p:spPr>
          <a:xfrm>
            <a:off x="6854874" y="2305049"/>
            <a:ext cx="46345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cat</a:t>
            </a:r>
          </a:p>
        </p:txBody>
      </p:sp>
      <p:sp>
        <p:nvSpPr>
          <p:cNvPr id="461" name="mouse"/>
          <p:cNvSpPr txBox="1"/>
          <p:nvPr/>
        </p:nvSpPr>
        <p:spPr>
          <a:xfrm>
            <a:off x="8240588" y="2305049"/>
            <a:ext cx="9178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mouse</a:t>
            </a:r>
          </a:p>
        </p:txBody>
      </p:sp>
      <p:sp>
        <p:nvSpPr>
          <p:cNvPr id="462" name="Rectangle"/>
          <p:cNvSpPr/>
          <p:nvPr/>
        </p:nvSpPr>
        <p:spPr>
          <a:xfrm>
            <a:off x="4559300" y="2863850"/>
            <a:ext cx="4767709" cy="2713088"/>
          </a:xfrm>
          <a:prstGeom prst="rect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63" name="Line"/>
          <p:cNvSpPr/>
          <p:nvPr/>
        </p:nvSpPr>
        <p:spPr>
          <a:xfrm flipV="1">
            <a:off x="6331499" y="2750442"/>
            <a:ext cx="1" cy="293990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64" name="Line"/>
          <p:cNvSpPr/>
          <p:nvPr/>
        </p:nvSpPr>
        <p:spPr>
          <a:xfrm flipV="1">
            <a:off x="7880899" y="2750442"/>
            <a:ext cx="1" cy="293990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65" name="Line"/>
          <p:cNvSpPr/>
          <p:nvPr/>
        </p:nvSpPr>
        <p:spPr>
          <a:xfrm flipH="1" flipV="1">
            <a:off x="4491438" y="3600400"/>
            <a:ext cx="490343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66" name="Line"/>
          <p:cNvSpPr/>
          <p:nvPr/>
        </p:nvSpPr>
        <p:spPr>
          <a:xfrm flipH="1" flipV="1">
            <a:off x="4491438" y="4641800"/>
            <a:ext cx="490343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67" name="4"/>
          <p:cNvSpPr txBox="1"/>
          <p:nvPr/>
        </p:nvSpPr>
        <p:spPr>
          <a:xfrm>
            <a:off x="5281015" y="3001467"/>
            <a:ext cx="28377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4</a:t>
            </a:r>
          </a:p>
        </p:txBody>
      </p:sp>
      <p:sp>
        <p:nvSpPr>
          <p:cNvPr id="468" name="0"/>
          <p:cNvSpPr txBox="1"/>
          <p:nvPr/>
        </p:nvSpPr>
        <p:spPr>
          <a:xfrm>
            <a:off x="6932015" y="3001467"/>
            <a:ext cx="28377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0</a:t>
            </a:r>
          </a:p>
        </p:txBody>
      </p:sp>
      <p:sp>
        <p:nvSpPr>
          <p:cNvPr id="469" name="0"/>
          <p:cNvSpPr txBox="1"/>
          <p:nvPr/>
        </p:nvSpPr>
        <p:spPr>
          <a:xfrm>
            <a:off x="8544915" y="3001467"/>
            <a:ext cx="28377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0</a:t>
            </a:r>
          </a:p>
        </p:txBody>
      </p:sp>
      <p:sp>
        <p:nvSpPr>
          <p:cNvPr id="470" name="2"/>
          <p:cNvSpPr txBox="1"/>
          <p:nvPr/>
        </p:nvSpPr>
        <p:spPr>
          <a:xfrm>
            <a:off x="5281015" y="3890467"/>
            <a:ext cx="28377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2</a:t>
            </a:r>
          </a:p>
        </p:txBody>
      </p:sp>
      <p:sp>
        <p:nvSpPr>
          <p:cNvPr id="471" name="2"/>
          <p:cNvSpPr txBox="1"/>
          <p:nvPr/>
        </p:nvSpPr>
        <p:spPr>
          <a:xfrm>
            <a:off x="6932015" y="3890467"/>
            <a:ext cx="28377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2</a:t>
            </a:r>
          </a:p>
        </p:txBody>
      </p:sp>
      <p:sp>
        <p:nvSpPr>
          <p:cNvPr id="472" name="0"/>
          <p:cNvSpPr txBox="1"/>
          <p:nvPr/>
        </p:nvSpPr>
        <p:spPr>
          <a:xfrm>
            <a:off x="8544915" y="3890467"/>
            <a:ext cx="28377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0</a:t>
            </a:r>
          </a:p>
        </p:txBody>
      </p:sp>
      <p:sp>
        <p:nvSpPr>
          <p:cNvPr id="473" name="0"/>
          <p:cNvSpPr txBox="1"/>
          <p:nvPr/>
        </p:nvSpPr>
        <p:spPr>
          <a:xfrm>
            <a:off x="5281015" y="4881067"/>
            <a:ext cx="28377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0</a:t>
            </a:r>
          </a:p>
        </p:txBody>
      </p:sp>
      <p:sp>
        <p:nvSpPr>
          <p:cNvPr id="474" name="0"/>
          <p:cNvSpPr txBox="1"/>
          <p:nvPr/>
        </p:nvSpPr>
        <p:spPr>
          <a:xfrm>
            <a:off x="6932015" y="4881067"/>
            <a:ext cx="28377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0</a:t>
            </a:r>
          </a:p>
        </p:txBody>
      </p:sp>
      <p:sp>
        <p:nvSpPr>
          <p:cNvPr id="475" name="2"/>
          <p:cNvSpPr txBox="1"/>
          <p:nvPr/>
        </p:nvSpPr>
        <p:spPr>
          <a:xfrm>
            <a:off x="8544915" y="4881067"/>
            <a:ext cx="28377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2</a:t>
            </a:r>
          </a:p>
        </p:txBody>
      </p:sp>
      <p:sp>
        <p:nvSpPr>
          <p:cNvPr id="476" name="what is it…"/>
          <p:cNvSpPr txBox="1"/>
          <p:nvPr/>
        </p:nvSpPr>
        <p:spPr>
          <a:xfrm>
            <a:off x="1407504" y="3763193"/>
            <a:ext cx="1426792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>
                <a:latin typeface="Gill Sans"/>
                <a:ea typeface="Gill Sans"/>
                <a:cs typeface="Gill Sans"/>
                <a:sym typeface="Gill Sans"/>
              </a:defRPr>
            </a:pPr>
            <a:r>
              <a:t>what is it</a:t>
            </a:r>
          </a:p>
          <a:p>
            <a:pPr>
              <a:defRPr sz="2800">
                <a:latin typeface="Gill Sans"/>
                <a:ea typeface="Gill Sans"/>
                <a:cs typeface="Gill Sans"/>
                <a:sym typeface="Gill Sans"/>
              </a:defRPr>
            </a:pPr>
            <a:r>
              <a:t>actually?</a:t>
            </a:r>
          </a:p>
        </p:txBody>
      </p:sp>
      <p:sp>
        <p:nvSpPr>
          <p:cNvPr id="477" name="what does the model think?"/>
          <p:cNvSpPr txBox="1"/>
          <p:nvPr/>
        </p:nvSpPr>
        <p:spPr>
          <a:xfrm>
            <a:off x="5034061" y="1657250"/>
            <a:ext cx="4105078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what does the model think?</a:t>
            </a:r>
          </a:p>
        </p:txBody>
      </p:sp>
      <p:sp>
        <p:nvSpPr>
          <p:cNvPr id="478" name="Rounded Rectangle"/>
          <p:cNvSpPr/>
          <p:nvPr/>
        </p:nvSpPr>
        <p:spPr>
          <a:xfrm>
            <a:off x="6533933" y="3892639"/>
            <a:ext cx="1144534" cy="427704"/>
          </a:xfrm>
          <a:prstGeom prst="roundRect">
            <a:avLst>
              <a:gd name="adj" fmla="val 34572"/>
            </a:avLst>
          </a:prstGeom>
          <a:ln w="38100">
            <a:solidFill>
              <a:srgbClr val="FF26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pic>
        <p:nvPicPr>
          <p:cNvPr id="479" name="Rounded Rectangle Rounded rectangle" descr="Rounded Rectangle Rounded rectangle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6386539" y="2886381"/>
            <a:ext cx="1467862" cy="2633059"/>
          </a:xfrm>
          <a:prstGeom prst="rect">
            <a:avLst/>
          </a:prstGeom>
        </p:spPr>
      </p:pic>
      <p:sp>
        <p:nvSpPr>
          <p:cNvPr id="481" name="cat recall: when we actually have a cat (row!), what percentage of the time is the model right?"/>
          <p:cNvSpPr txBox="1"/>
          <p:nvPr/>
        </p:nvSpPr>
        <p:spPr>
          <a:xfrm>
            <a:off x="232395" y="5821858"/>
            <a:ext cx="11270010" cy="4595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cat recall</a:t>
            </a:r>
            <a:r>
              <a:t>: when we 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actually</a:t>
            </a:r>
            <a:r>
              <a:t> have a cat (row!), what percentage of the time is the model right?</a:t>
            </a:r>
          </a:p>
        </p:txBody>
      </p:sp>
      <p:sp>
        <p:nvSpPr>
          <p:cNvPr id="482" name="2…"/>
          <p:cNvSpPr txBox="1"/>
          <p:nvPr/>
        </p:nvSpPr>
        <p:spPr>
          <a:xfrm>
            <a:off x="11864106" y="5631349"/>
            <a:ext cx="292101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2</a:t>
            </a:r>
          </a:p>
          <a:p>
            <a:pPr>
              <a:defRPr sz="2800">
                <a:solidFill>
                  <a:schemeClr val="accent1">
                    <a:lumOff val="-13575"/>
                  </a:schemeClr>
                </a:solidFill>
              </a:defRPr>
            </a:pPr>
            <a:r>
              <a:t>4</a:t>
            </a:r>
          </a:p>
        </p:txBody>
      </p:sp>
      <p:sp>
        <p:nvSpPr>
          <p:cNvPr id="483" name="Line"/>
          <p:cNvSpPr/>
          <p:nvPr/>
        </p:nvSpPr>
        <p:spPr>
          <a:xfrm>
            <a:off x="11778431" y="6088549"/>
            <a:ext cx="463452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84" name="dog recall: when we actually have a dog (row!), what percentage of the time is the model right?"/>
          <p:cNvSpPr txBox="1"/>
          <p:nvPr/>
        </p:nvSpPr>
        <p:spPr>
          <a:xfrm>
            <a:off x="130894" y="6837858"/>
            <a:ext cx="11473012" cy="4595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dog recall</a:t>
            </a:r>
            <a:r>
              <a:t>: when we 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actually</a:t>
            </a:r>
            <a:r>
              <a:t> have a dog (row!), what percentage of the time is the model right?</a:t>
            </a:r>
          </a:p>
        </p:txBody>
      </p:sp>
      <p:sp>
        <p:nvSpPr>
          <p:cNvPr id="485" name="4…"/>
          <p:cNvSpPr txBox="1"/>
          <p:nvPr/>
        </p:nvSpPr>
        <p:spPr>
          <a:xfrm>
            <a:off x="11864106" y="6647349"/>
            <a:ext cx="292101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4</a:t>
            </a:r>
          </a:p>
          <a:p>
            <a:pPr>
              <a:defRPr sz="2800">
                <a:solidFill>
                  <a:schemeClr val="accent1">
                    <a:lumOff val="-13575"/>
                  </a:schemeClr>
                </a:solidFill>
              </a:defRPr>
            </a:pPr>
            <a:r>
              <a:t>4</a:t>
            </a:r>
          </a:p>
        </p:txBody>
      </p:sp>
      <p:sp>
        <p:nvSpPr>
          <p:cNvPr id="486" name="Line"/>
          <p:cNvSpPr/>
          <p:nvPr/>
        </p:nvSpPr>
        <p:spPr>
          <a:xfrm>
            <a:off x="11778431" y="7104549"/>
            <a:ext cx="463452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87" name="dog precision: when the model predicts a dog (column!), what percentage is it right?"/>
          <p:cNvSpPr txBox="1"/>
          <p:nvPr/>
        </p:nvSpPr>
        <p:spPr>
          <a:xfrm>
            <a:off x="967184" y="7803058"/>
            <a:ext cx="10156032" cy="4595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dog precision</a:t>
            </a:r>
            <a:r>
              <a:t>: when the model 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predicts</a:t>
            </a:r>
            <a:r>
              <a:t> a dog (column!), what percentage is it right?</a:t>
            </a:r>
          </a:p>
        </p:txBody>
      </p:sp>
      <p:sp>
        <p:nvSpPr>
          <p:cNvPr id="488" name="4…"/>
          <p:cNvSpPr txBox="1"/>
          <p:nvPr/>
        </p:nvSpPr>
        <p:spPr>
          <a:xfrm>
            <a:off x="11457706" y="7702798"/>
            <a:ext cx="292101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4</a:t>
            </a:r>
          </a:p>
          <a:p>
            <a:pPr>
              <a:defRPr sz="2800">
                <a:solidFill>
                  <a:schemeClr val="accent1">
                    <a:lumOff val="-13575"/>
                  </a:schemeClr>
                </a:solidFill>
              </a:defRPr>
            </a:pPr>
            <a:r>
              <a:t>6</a:t>
            </a:r>
          </a:p>
        </p:txBody>
      </p:sp>
      <p:sp>
        <p:nvSpPr>
          <p:cNvPr id="489" name="Line"/>
          <p:cNvSpPr/>
          <p:nvPr/>
        </p:nvSpPr>
        <p:spPr>
          <a:xfrm>
            <a:off x="11372031" y="8159998"/>
            <a:ext cx="463452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490" name="cat precision: when the model predicts a cat (column!), what percentage is it right?"/>
          <p:cNvSpPr txBox="1"/>
          <p:nvPr/>
        </p:nvSpPr>
        <p:spPr>
          <a:xfrm>
            <a:off x="1068685" y="8819058"/>
            <a:ext cx="9953030" cy="4595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cat precision</a:t>
            </a:r>
            <a:r>
              <a:t>: when the model 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predicts</a:t>
            </a:r>
            <a:r>
              <a:t> a cat (column!), what percentage is it right?</a:t>
            </a:r>
          </a:p>
        </p:txBody>
      </p:sp>
      <p:sp>
        <p:nvSpPr>
          <p:cNvPr id="491" name="2…"/>
          <p:cNvSpPr txBox="1"/>
          <p:nvPr/>
        </p:nvSpPr>
        <p:spPr>
          <a:xfrm>
            <a:off x="11457706" y="8718798"/>
            <a:ext cx="292101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2</a:t>
            </a:r>
          </a:p>
          <a:p>
            <a:pPr>
              <a:defRPr sz="2800">
                <a:solidFill>
                  <a:schemeClr val="accent1">
                    <a:lumOff val="-13575"/>
                  </a:schemeClr>
                </a:solidFill>
              </a:defRPr>
            </a:pPr>
            <a:r>
              <a:t>2</a:t>
            </a:r>
          </a:p>
        </p:txBody>
      </p:sp>
      <p:sp>
        <p:nvSpPr>
          <p:cNvPr id="492" name="Line"/>
          <p:cNvSpPr/>
          <p:nvPr/>
        </p:nvSpPr>
        <p:spPr>
          <a:xfrm>
            <a:off x="11372031" y="9175998"/>
            <a:ext cx="463452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Confusion Matrix"/>
          <p:cNvSpPr txBox="1">
            <a:spLocks noGrp="1"/>
          </p:cNvSpPr>
          <p:nvPr>
            <p:ph type="ctrTitle"/>
          </p:nvPr>
        </p:nvSpPr>
        <p:spPr>
          <a:xfrm>
            <a:off x="2013917" y="309178"/>
            <a:ext cx="8976669" cy="1168401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>
              <a:spcBef>
                <a:spcPts val="1300"/>
              </a:spcBef>
              <a:defRPr sz="5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Confusion Matrix</a:t>
            </a:r>
          </a:p>
        </p:txBody>
      </p:sp>
      <p:sp>
        <p:nvSpPr>
          <p:cNvPr id="495" name="dog"/>
          <p:cNvSpPr txBox="1"/>
          <p:nvPr/>
        </p:nvSpPr>
        <p:spPr>
          <a:xfrm>
            <a:off x="3576959" y="3003549"/>
            <a:ext cx="56495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/>
          </a:lstStyle>
          <a:p>
            <a:r>
              <a:t>dog</a:t>
            </a:r>
          </a:p>
        </p:txBody>
      </p:sp>
      <p:sp>
        <p:nvSpPr>
          <p:cNvPr id="496" name="cat"/>
          <p:cNvSpPr txBox="1"/>
          <p:nvPr/>
        </p:nvSpPr>
        <p:spPr>
          <a:xfrm>
            <a:off x="3678460" y="3892549"/>
            <a:ext cx="46345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/>
          </a:lstStyle>
          <a:p>
            <a:r>
              <a:t>cat</a:t>
            </a:r>
          </a:p>
        </p:txBody>
      </p:sp>
      <p:sp>
        <p:nvSpPr>
          <p:cNvPr id="497" name="mouse"/>
          <p:cNvSpPr txBox="1"/>
          <p:nvPr/>
        </p:nvSpPr>
        <p:spPr>
          <a:xfrm>
            <a:off x="3224088" y="4781549"/>
            <a:ext cx="9178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/>
          </a:lstStyle>
          <a:p>
            <a:r>
              <a:t>mouse</a:t>
            </a:r>
          </a:p>
        </p:txBody>
      </p:sp>
      <p:sp>
        <p:nvSpPr>
          <p:cNvPr id="498" name="dog"/>
          <p:cNvSpPr txBox="1"/>
          <p:nvPr/>
        </p:nvSpPr>
        <p:spPr>
          <a:xfrm>
            <a:off x="5140424" y="2305049"/>
            <a:ext cx="56495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dog</a:t>
            </a:r>
          </a:p>
        </p:txBody>
      </p:sp>
      <p:sp>
        <p:nvSpPr>
          <p:cNvPr id="499" name="cat"/>
          <p:cNvSpPr txBox="1"/>
          <p:nvPr/>
        </p:nvSpPr>
        <p:spPr>
          <a:xfrm>
            <a:off x="6854874" y="2305049"/>
            <a:ext cx="46345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cat</a:t>
            </a:r>
          </a:p>
        </p:txBody>
      </p:sp>
      <p:sp>
        <p:nvSpPr>
          <p:cNvPr id="500" name="mouse"/>
          <p:cNvSpPr txBox="1"/>
          <p:nvPr/>
        </p:nvSpPr>
        <p:spPr>
          <a:xfrm>
            <a:off x="8240588" y="2305049"/>
            <a:ext cx="9178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mouse</a:t>
            </a:r>
          </a:p>
        </p:txBody>
      </p:sp>
      <p:sp>
        <p:nvSpPr>
          <p:cNvPr id="501" name="Rectangle"/>
          <p:cNvSpPr/>
          <p:nvPr/>
        </p:nvSpPr>
        <p:spPr>
          <a:xfrm>
            <a:off x="4559300" y="2863850"/>
            <a:ext cx="4767709" cy="2713088"/>
          </a:xfrm>
          <a:prstGeom prst="rect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02" name="Line"/>
          <p:cNvSpPr/>
          <p:nvPr/>
        </p:nvSpPr>
        <p:spPr>
          <a:xfrm flipV="1">
            <a:off x="6331499" y="2750442"/>
            <a:ext cx="1" cy="293990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03" name="Line"/>
          <p:cNvSpPr/>
          <p:nvPr/>
        </p:nvSpPr>
        <p:spPr>
          <a:xfrm flipV="1">
            <a:off x="7880899" y="2750442"/>
            <a:ext cx="1" cy="293990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04" name="Line"/>
          <p:cNvSpPr/>
          <p:nvPr/>
        </p:nvSpPr>
        <p:spPr>
          <a:xfrm flipH="1" flipV="1">
            <a:off x="4491438" y="3600400"/>
            <a:ext cx="490343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05" name="Line"/>
          <p:cNvSpPr/>
          <p:nvPr/>
        </p:nvSpPr>
        <p:spPr>
          <a:xfrm flipH="1" flipV="1">
            <a:off x="4491438" y="4641800"/>
            <a:ext cx="490343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506" name="4"/>
          <p:cNvSpPr txBox="1"/>
          <p:nvPr/>
        </p:nvSpPr>
        <p:spPr>
          <a:xfrm>
            <a:off x="5281015" y="3001467"/>
            <a:ext cx="28377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4</a:t>
            </a:r>
          </a:p>
        </p:txBody>
      </p:sp>
      <p:sp>
        <p:nvSpPr>
          <p:cNvPr id="507" name="0"/>
          <p:cNvSpPr txBox="1"/>
          <p:nvPr/>
        </p:nvSpPr>
        <p:spPr>
          <a:xfrm>
            <a:off x="6932015" y="3001467"/>
            <a:ext cx="28377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0</a:t>
            </a:r>
          </a:p>
        </p:txBody>
      </p:sp>
      <p:sp>
        <p:nvSpPr>
          <p:cNvPr id="508" name="0"/>
          <p:cNvSpPr txBox="1"/>
          <p:nvPr/>
        </p:nvSpPr>
        <p:spPr>
          <a:xfrm>
            <a:off x="8544915" y="3001467"/>
            <a:ext cx="28377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0</a:t>
            </a:r>
          </a:p>
        </p:txBody>
      </p:sp>
      <p:sp>
        <p:nvSpPr>
          <p:cNvPr id="509" name="2"/>
          <p:cNvSpPr txBox="1"/>
          <p:nvPr/>
        </p:nvSpPr>
        <p:spPr>
          <a:xfrm>
            <a:off x="5281015" y="3890467"/>
            <a:ext cx="28377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2</a:t>
            </a:r>
          </a:p>
        </p:txBody>
      </p:sp>
      <p:sp>
        <p:nvSpPr>
          <p:cNvPr id="510" name="2"/>
          <p:cNvSpPr txBox="1"/>
          <p:nvPr/>
        </p:nvSpPr>
        <p:spPr>
          <a:xfrm>
            <a:off x="6932015" y="3890467"/>
            <a:ext cx="28377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2</a:t>
            </a:r>
          </a:p>
        </p:txBody>
      </p:sp>
      <p:sp>
        <p:nvSpPr>
          <p:cNvPr id="511" name="0"/>
          <p:cNvSpPr txBox="1"/>
          <p:nvPr/>
        </p:nvSpPr>
        <p:spPr>
          <a:xfrm>
            <a:off x="8544915" y="3890467"/>
            <a:ext cx="28377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0</a:t>
            </a:r>
          </a:p>
        </p:txBody>
      </p:sp>
      <p:sp>
        <p:nvSpPr>
          <p:cNvPr id="512" name="0"/>
          <p:cNvSpPr txBox="1"/>
          <p:nvPr/>
        </p:nvSpPr>
        <p:spPr>
          <a:xfrm>
            <a:off x="5281015" y="4881067"/>
            <a:ext cx="28377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0</a:t>
            </a:r>
          </a:p>
        </p:txBody>
      </p:sp>
      <p:sp>
        <p:nvSpPr>
          <p:cNvPr id="513" name="0"/>
          <p:cNvSpPr txBox="1"/>
          <p:nvPr/>
        </p:nvSpPr>
        <p:spPr>
          <a:xfrm>
            <a:off x="6932015" y="4881067"/>
            <a:ext cx="28377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0</a:t>
            </a:r>
          </a:p>
        </p:txBody>
      </p:sp>
      <p:sp>
        <p:nvSpPr>
          <p:cNvPr id="514" name="2"/>
          <p:cNvSpPr txBox="1"/>
          <p:nvPr/>
        </p:nvSpPr>
        <p:spPr>
          <a:xfrm>
            <a:off x="8544915" y="4881067"/>
            <a:ext cx="28377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2</a:t>
            </a:r>
          </a:p>
        </p:txBody>
      </p:sp>
      <p:sp>
        <p:nvSpPr>
          <p:cNvPr id="515" name="what is it…"/>
          <p:cNvSpPr txBox="1"/>
          <p:nvPr/>
        </p:nvSpPr>
        <p:spPr>
          <a:xfrm>
            <a:off x="1407504" y="3763193"/>
            <a:ext cx="1426792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>
                <a:latin typeface="Gill Sans"/>
                <a:ea typeface="Gill Sans"/>
                <a:cs typeface="Gill Sans"/>
                <a:sym typeface="Gill Sans"/>
              </a:defRPr>
            </a:pPr>
            <a:r>
              <a:t>what is it</a:t>
            </a:r>
          </a:p>
          <a:p>
            <a:pPr>
              <a:defRPr sz="2800">
                <a:latin typeface="Gill Sans"/>
                <a:ea typeface="Gill Sans"/>
                <a:cs typeface="Gill Sans"/>
                <a:sym typeface="Gill Sans"/>
              </a:defRPr>
            </a:pPr>
            <a:r>
              <a:t>actually?</a:t>
            </a:r>
          </a:p>
        </p:txBody>
      </p:sp>
      <p:sp>
        <p:nvSpPr>
          <p:cNvPr id="516" name="what does the model think?"/>
          <p:cNvSpPr txBox="1"/>
          <p:nvPr/>
        </p:nvSpPr>
        <p:spPr>
          <a:xfrm>
            <a:off x="5034061" y="1657250"/>
            <a:ext cx="4105078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what does the model think?</a:t>
            </a:r>
          </a:p>
        </p:txBody>
      </p:sp>
      <p:sp>
        <p:nvSpPr>
          <p:cNvPr id="517" name="F1 score = 2 * (precision * recall) / (precision + recall)"/>
          <p:cNvSpPr txBox="1"/>
          <p:nvPr/>
        </p:nvSpPr>
        <p:spPr>
          <a:xfrm>
            <a:off x="2889453" y="7461250"/>
            <a:ext cx="7225894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F1 score = 2 * (precision * recall) / (precision + recall)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onfusion Matrix"/>
          <p:cNvSpPr txBox="1">
            <a:spLocks noGrp="1"/>
          </p:cNvSpPr>
          <p:nvPr>
            <p:ph type="ctrTitle"/>
          </p:nvPr>
        </p:nvSpPr>
        <p:spPr>
          <a:xfrm>
            <a:off x="2013917" y="309178"/>
            <a:ext cx="8976669" cy="1168401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>
              <a:spcBef>
                <a:spcPts val="1300"/>
              </a:spcBef>
              <a:defRPr sz="5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Confusion Matrix</a:t>
            </a:r>
          </a:p>
        </p:txBody>
      </p:sp>
      <p:sp>
        <p:nvSpPr>
          <p:cNvPr id="140" name="dog"/>
          <p:cNvSpPr txBox="1"/>
          <p:nvPr/>
        </p:nvSpPr>
        <p:spPr>
          <a:xfrm>
            <a:off x="3576959" y="3511549"/>
            <a:ext cx="56495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/>
          </a:lstStyle>
          <a:p>
            <a:r>
              <a:t>dog</a:t>
            </a:r>
          </a:p>
        </p:txBody>
      </p:sp>
      <p:sp>
        <p:nvSpPr>
          <p:cNvPr id="141" name="cat"/>
          <p:cNvSpPr txBox="1"/>
          <p:nvPr/>
        </p:nvSpPr>
        <p:spPr>
          <a:xfrm>
            <a:off x="3678460" y="4400549"/>
            <a:ext cx="46345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/>
          </a:lstStyle>
          <a:p>
            <a:r>
              <a:t>cat</a:t>
            </a:r>
          </a:p>
        </p:txBody>
      </p:sp>
      <p:sp>
        <p:nvSpPr>
          <p:cNvPr id="142" name="mouse"/>
          <p:cNvSpPr txBox="1"/>
          <p:nvPr/>
        </p:nvSpPr>
        <p:spPr>
          <a:xfrm>
            <a:off x="3224088" y="5289549"/>
            <a:ext cx="9178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/>
          </a:lstStyle>
          <a:p>
            <a:r>
              <a:t>mouse</a:t>
            </a:r>
          </a:p>
        </p:txBody>
      </p:sp>
      <p:sp>
        <p:nvSpPr>
          <p:cNvPr id="143" name="dog"/>
          <p:cNvSpPr txBox="1"/>
          <p:nvPr/>
        </p:nvSpPr>
        <p:spPr>
          <a:xfrm>
            <a:off x="5140424" y="2813049"/>
            <a:ext cx="56495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dog</a:t>
            </a:r>
          </a:p>
        </p:txBody>
      </p:sp>
      <p:sp>
        <p:nvSpPr>
          <p:cNvPr id="144" name="cat"/>
          <p:cNvSpPr txBox="1"/>
          <p:nvPr/>
        </p:nvSpPr>
        <p:spPr>
          <a:xfrm>
            <a:off x="6854874" y="2813049"/>
            <a:ext cx="46345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cat</a:t>
            </a:r>
          </a:p>
        </p:txBody>
      </p:sp>
      <p:sp>
        <p:nvSpPr>
          <p:cNvPr id="145" name="mouse"/>
          <p:cNvSpPr txBox="1"/>
          <p:nvPr/>
        </p:nvSpPr>
        <p:spPr>
          <a:xfrm>
            <a:off x="8240588" y="2813049"/>
            <a:ext cx="9178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mouse</a:t>
            </a:r>
          </a:p>
        </p:txBody>
      </p:sp>
      <p:sp>
        <p:nvSpPr>
          <p:cNvPr id="146" name="Rectangle"/>
          <p:cNvSpPr/>
          <p:nvPr/>
        </p:nvSpPr>
        <p:spPr>
          <a:xfrm>
            <a:off x="4559300" y="3371850"/>
            <a:ext cx="4767709" cy="2713088"/>
          </a:xfrm>
          <a:prstGeom prst="rect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47" name="Line"/>
          <p:cNvSpPr/>
          <p:nvPr/>
        </p:nvSpPr>
        <p:spPr>
          <a:xfrm flipV="1">
            <a:off x="6331499" y="3258442"/>
            <a:ext cx="1" cy="293990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48" name="Line"/>
          <p:cNvSpPr/>
          <p:nvPr/>
        </p:nvSpPr>
        <p:spPr>
          <a:xfrm flipV="1">
            <a:off x="7880899" y="3258442"/>
            <a:ext cx="1" cy="293990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49" name="Line"/>
          <p:cNvSpPr/>
          <p:nvPr/>
        </p:nvSpPr>
        <p:spPr>
          <a:xfrm flipH="1" flipV="1">
            <a:off x="4491438" y="4108400"/>
            <a:ext cx="490343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50" name="Line"/>
          <p:cNvSpPr/>
          <p:nvPr/>
        </p:nvSpPr>
        <p:spPr>
          <a:xfrm flipH="1" flipV="1">
            <a:off x="4491438" y="5149800"/>
            <a:ext cx="490343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51" name="0"/>
          <p:cNvSpPr txBox="1"/>
          <p:nvPr/>
        </p:nvSpPr>
        <p:spPr>
          <a:xfrm>
            <a:off x="5281015" y="3509467"/>
            <a:ext cx="28377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0</a:t>
            </a:r>
          </a:p>
        </p:txBody>
      </p:sp>
      <p:sp>
        <p:nvSpPr>
          <p:cNvPr id="152" name="0"/>
          <p:cNvSpPr txBox="1"/>
          <p:nvPr/>
        </p:nvSpPr>
        <p:spPr>
          <a:xfrm>
            <a:off x="6932015" y="3509467"/>
            <a:ext cx="28377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0</a:t>
            </a:r>
          </a:p>
        </p:txBody>
      </p:sp>
      <p:sp>
        <p:nvSpPr>
          <p:cNvPr id="153" name="0"/>
          <p:cNvSpPr txBox="1"/>
          <p:nvPr/>
        </p:nvSpPr>
        <p:spPr>
          <a:xfrm>
            <a:off x="8544915" y="3509467"/>
            <a:ext cx="28377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0</a:t>
            </a:r>
          </a:p>
        </p:txBody>
      </p:sp>
      <p:sp>
        <p:nvSpPr>
          <p:cNvPr id="154" name="0"/>
          <p:cNvSpPr txBox="1"/>
          <p:nvPr/>
        </p:nvSpPr>
        <p:spPr>
          <a:xfrm>
            <a:off x="5281015" y="4398467"/>
            <a:ext cx="28377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0</a:t>
            </a:r>
          </a:p>
        </p:txBody>
      </p:sp>
      <p:sp>
        <p:nvSpPr>
          <p:cNvPr id="155" name="0"/>
          <p:cNvSpPr txBox="1"/>
          <p:nvPr/>
        </p:nvSpPr>
        <p:spPr>
          <a:xfrm>
            <a:off x="6932015" y="4398467"/>
            <a:ext cx="28377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0</a:t>
            </a:r>
          </a:p>
        </p:txBody>
      </p:sp>
      <p:sp>
        <p:nvSpPr>
          <p:cNvPr id="156" name="0"/>
          <p:cNvSpPr txBox="1"/>
          <p:nvPr/>
        </p:nvSpPr>
        <p:spPr>
          <a:xfrm>
            <a:off x="8544915" y="4398467"/>
            <a:ext cx="28377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0</a:t>
            </a:r>
          </a:p>
        </p:txBody>
      </p:sp>
      <p:sp>
        <p:nvSpPr>
          <p:cNvPr id="157" name="0"/>
          <p:cNvSpPr txBox="1"/>
          <p:nvPr/>
        </p:nvSpPr>
        <p:spPr>
          <a:xfrm>
            <a:off x="5281015" y="5389067"/>
            <a:ext cx="28377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0</a:t>
            </a:r>
          </a:p>
        </p:txBody>
      </p:sp>
      <p:sp>
        <p:nvSpPr>
          <p:cNvPr id="158" name="0"/>
          <p:cNvSpPr txBox="1"/>
          <p:nvPr/>
        </p:nvSpPr>
        <p:spPr>
          <a:xfrm>
            <a:off x="6932015" y="5389067"/>
            <a:ext cx="28377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0</a:t>
            </a:r>
          </a:p>
        </p:txBody>
      </p:sp>
      <p:sp>
        <p:nvSpPr>
          <p:cNvPr id="159" name="0"/>
          <p:cNvSpPr txBox="1"/>
          <p:nvPr/>
        </p:nvSpPr>
        <p:spPr>
          <a:xfrm>
            <a:off x="8544915" y="5389067"/>
            <a:ext cx="28377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0</a:t>
            </a:r>
          </a:p>
        </p:txBody>
      </p:sp>
      <p:sp>
        <p:nvSpPr>
          <p:cNvPr id="160" name="what is it…"/>
          <p:cNvSpPr txBox="1"/>
          <p:nvPr/>
        </p:nvSpPr>
        <p:spPr>
          <a:xfrm>
            <a:off x="1407504" y="4271193"/>
            <a:ext cx="1426792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>
                <a:solidFill>
                  <a:schemeClr val="accent1">
                    <a:lumOff val="-13575"/>
                  </a:schemeClr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what is it</a:t>
            </a:r>
          </a:p>
          <a:p>
            <a:pPr>
              <a:defRPr sz="2800">
                <a:solidFill>
                  <a:schemeClr val="accent1">
                    <a:lumOff val="-13575"/>
                  </a:schemeClr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actually?</a:t>
            </a:r>
          </a:p>
        </p:txBody>
      </p:sp>
      <p:sp>
        <p:nvSpPr>
          <p:cNvPr id="161" name="what does the model think?"/>
          <p:cNvSpPr txBox="1"/>
          <p:nvPr/>
        </p:nvSpPr>
        <p:spPr>
          <a:xfrm>
            <a:off x="5034061" y="2165250"/>
            <a:ext cx="4105078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what does the model think?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onfusion Matrix"/>
          <p:cNvSpPr txBox="1">
            <a:spLocks noGrp="1"/>
          </p:cNvSpPr>
          <p:nvPr>
            <p:ph type="ctrTitle"/>
          </p:nvPr>
        </p:nvSpPr>
        <p:spPr>
          <a:xfrm>
            <a:off x="2013917" y="309178"/>
            <a:ext cx="8976669" cy="1168401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>
              <a:spcBef>
                <a:spcPts val="1300"/>
              </a:spcBef>
              <a:defRPr sz="5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Confusion Matrix</a:t>
            </a:r>
          </a:p>
        </p:txBody>
      </p:sp>
      <p:sp>
        <p:nvSpPr>
          <p:cNvPr id="164" name="dog"/>
          <p:cNvSpPr txBox="1"/>
          <p:nvPr/>
        </p:nvSpPr>
        <p:spPr>
          <a:xfrm>
            <a:off x="3576959" y="3511549"/>
            <a:ext cx="56495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/>
          </a:lstStyle>
          <a:p>
            <a:r>
              <a:t>dog</a:t>
            </a:r>
          </a:p>
        </p:txBody>
      </p:sp>
      <p:sp>
        <p:nvSpPr>
          <p:cNvPr id="165" name="cat"/>
          <p:cNvSpPr txBox="1"/>
          <p:nvPr/>
        </p:nvSpPr>
        <p:spPr>
          <a:xfrm>
            <a:off x="3678460" y="4400549"/>
            <a:ext cx="46345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/>
          </a:lstStyle>
          <a:p>
            <a:r>
              <a:t>cat</a:t>
            </a:r>
          </a:p>
        </p:txBody>
      </p:sp>
      <p:sp>
        <p:nvSpPr>
          <p:cNvPr id="166" name="mouse"/>
          <p:cNvSpPr txBox="1"/>
          <p:nvPr/>
        </p:nvSpPr>
        <p:spPr>
          <a:xfrm>
            <a:off x="3224088" y="5289549"/>
            <a:ext cx="9178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/>
          </a:lstStyle>
          <a:p>
            <a:r>
              <a:t>mouse</a:t>
            </a:r>
          </a:p>
        </p:txBody>
      </p:sp>
      <p:sp>
        <p:nvSpPr>
          <p:cNvPr id="167" name="dog"/>
          <p:cNvSpPr txBox="1"/>
          <p:nvPr/>
        </p:nvSpPr>
        <p:spPr>
          <a:xfrm>
            <a:off x="5140424" y="2813049"/>
            <a:ext cx="56495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dog</a:t>
            </a:r>
          </a:p>
        </p:txBody>
      </p:sp>
      <p:sp>
        <p:nvSpPr>
          <p:cNvPr id="168" name="cat"/>
          <p:cNvSpPr txBox="1"/>
          <p:nvPr/>
        </p:nvSpPr>
        <p:spPr>
          <a:xfrm>
            <a:off x="6854874" y="2813049"/>
            <a:ext cx="46345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cat</a:t>
            </a:r>
          </a:p>
        </p:txBody>
      </p:sp>
      <p:sp>
        <p:nvSpPr>
          <p:cNvPr id="169" name="mouse"/>
          <p:cNvSpPr txBox="1"/>
          <p:nvPr/>
        </p:nvSpPr>
        <p:spPr>
          <a:xfrm>
            <a:off x="8240588" y="2813049"/>
            <a:ext cx="9178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mouse</a:t>
            </a:r>
          </a:p>
        </p:txBody>
      </p:sp>
      <p:sp>
        <p:nvSpPr>
          <p:cNvPr id="170" name="Rectangle"/>
          <p:cNvSpPr/>
          <p:nvPr/>
        </p:nvSpPr>
        <p:spPr>
          <a:xfrm>
            <a:off x="4559300" y="3371850"/>
            <a:ext cx="4767709" cy="2713088"/>
          </a:xfrm>
          <a:prstGeom prst="rect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71" name="Line"/>
          <p:cNvSpPr/>
          <p:nvPr/>
        </p:nvSpPr>
        <p:spPr>
          <a:xfrm flipV="1">
            <a:off x="6331499" y="3258442"/>
            <a:ext cx="1" cy="293990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72" name="Line"/>
          <p:cNvSpPr/>
          <p:nvPr/>
        </p:nvSpPr>
        <p:spPr>
          <a:xfrm flipV="1">
            <a:off x="7880899" y="3258442"/>
            <a:ext cx="1" cy="293990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73" name="Line"/>
          <p:cNvSpPr/>
          <p:nvPr/>
        </p:nvSpPr>
        <p:spPr>
          <a:xfrm flipH="1" flipV="1">
            <a:off x="4491438" y="4108400"/>
            <a:ext cx="490343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74" name="Line"/>
          <p:cNvSpPr/>
          <p:nvPr/>
        </p:nvSpPr>
        <p:spPr>
          <a:xfrm flipH="1" flipV="1">
            <a:off x="4491438" y="5149800"/>
            <a:ext cx="490343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75" name="0"/>
          <p:cNvSpPr txBox="1"/>
          <p:nvPr/>
        </p:nvSpPr>
        <p:spPr>
          <a:xfrm>
            <a:off x="5281015" y="3509467"/>
            <a:ext cx="28377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0</a:t>
            </a:r>
          </a:p>
        </p:txBody>
      </p:sp>
      <p:sp>
        <p:nvSpPr>
          <p:cNvPr id="176" name="0"/>
          <p:cNvSpPr txBox="1"/>
          <p:nvPr/>
        </p:nvSpPr>
        <p:spPr>
          <a:xfrm>
            <a:off x="6932015" y="3509467"/>
            <a:ext cx="28377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0</a:t>
            </a:r>
          </a:p>
        </p:txBody>
      </p:sp>
      <p:sp>
        <p:nvSpPr>
          <p:cNvPr id="177" name="0"/>
          <p:cNvSpPr txBox="1"/>
          <p:nvPr/>
        </p:nvSpPr>
        <p:spPr>
          <a:xfrm>
            <a:off x="8544915" y="3509467"/>
            <a:ext cx="28377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0</a:t>
            </a:r>
          </a:p>
        </p:txBody>
      </p:sp>
      <p:sp>
        <p:nvSpPr>
          <p:cNvPr id="178" name="0"/>
          <p:cNvSpPr txBox="1"/>
          <p:nvPr/>
        </p:nvSpPr>
        <p:spPr>
          <a:xfrm>
            <a:off x="5281015" y="4398467"/>
            <a:ext cx="28377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0</a:t>
            </a:r>
          </a:p>
        </p:txBody>
      </p:sp>
      <p:sp>
        <p:nvSpPr>
          <p:cNvPr id="179" name="0"/>
          <p:cNvSpPr txBox="1"/>
          <p:nvPr/>
        </p:nvSpPr>
        <p:spPr>
          <a:xfrm>
            <a:off x="6932015" y="4398467"/>
            <a:ext cx="28377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0</a:t>
            </a:r>
          </a:p>
        </p:txBody>
      </p:sp>
      <p:sp>
        <p:nvSpPr>
          <p:cNvPr id="180" name="0"/>
          <p:cNvSpPr txBox="1"/>
          <p:nvPr/>
        </p:nvSpPr>
        <p:spPr>
          <a:xfrm>
            <a:off x="8544915" y="4398467"/>
            <a:ext cx="28377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0</a:t>
            </a:r>
          </a:p>
        </p:txBody>
      </p:sp>
      <p:sp>
        <p:nvSpPr>
          <p:cNvPr id="181" name="0"/>
          <p:cNvSpPr txBox="1"/>
          <p:nvPr/>
        </p:nvSpPr>
        <p:spPr>
          <a:xfrm>
            <a:off x="5281015" y="5389067"/>
            <a:ext cx="28377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0</a:t>
            </a:r>
          </a:p>
        </p:txBody>
      </p:sp>
      <p:sp>
        <p:nvSpPr>
          <p:cNvPr id="182" name="0"/>
          <p:cNvSpPr txBox="1"/>
          <p:nvPr/>
        </p:nvSpPr>
        <p:spPr>
          <a:xfrm>
            <a:off x="6932015" y="5389067"/>
            <a:ext cx="28377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0</a:t>
            </a:r>
          </a:p>
        </p:txBody>
      </p:sp>
      <p:sp>
        <p:nvSpPr>
          <p:cNvPr id="183" name="1"/>
          <p:cNvSpPr txBox="1"/>
          <p:nvPr/>
        </p:nvSpPr>
        <p:spPr>
          <a:xfrm>
            <a:off x="8544915" y="5389067"/>
            <a:ext cx="28377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1</a:t>
            </a:r>
          </a:p>
        </p:txBody>
      </p:sp>
      <p:sp>
        <p:nvSpPr>
          <p:cNvPr id="184" name="what is it…"/>
          <p:cNvSpPr txBox="1"/>
          <p:nvPr/>
        </p:nvSpPr>
        <p:spPr>
          <a:xfrm>
            <a:off x="1407504" y="4271193"/>
            <a:ext cx="1426792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>
                <a:solidFill>
                  <a:schemeClr val="accent1">
                    <a:lumOff val="-13575"/>
                  </a:schemeClr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what is it</a:t>
            </a:r>
          </a:p>
          <a:p>
            <a:pPr>
              <a:defRPr sz="2800">
                <a:solidFill>
                  <a:schemeClr val="accent1">
                    <a:lumOff val="-13575"/>
                  </a:schemeClr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actually?</a:t>
            </a:r>
          </a:p>
        </p:txBody>
      </p:sp>
      <p:sp>
        <p:nvSpPr>
          <p:cNvPr id="185" name="what does the model think?"/>
          <p:cNvSpPr txBox="1"/>
          <p:nvPr/>
        </p:nvSpPr>
        <p:spPr>
          <a:xfrm>
            <a:off x="5034061" y="2165250"/>
            <a:ext cx="4105078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what does the model think?</a:t>
            </a:r>
          </a:p>
        </p:txBody>
      </p:sp>
      <p:pic>
        <p:nvPicPr>
          <p:cNvPr id="186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4500" y="7875906"/>
            <a:ext cx="1426791" cy="1251686"/>
          </a:xfrm>
          <a:prstGeom prst="rect">
            <a:avLst/>
          </a:prstGeom>
          <a:ln w="38100">
            <a:solidFill>
              <a:schemeClr val="accent1">
                <a:lumOff val="-13575"/>
              </a:schemeClr>
            </a:solidFill>
            <a:miter lim="400000"/>
          </a:ln>
        </p:spPr>
      </p:pic>
      <p:sp>
        <p:nvSpPr>
          <p:cNvPr id="187" name="actual"/>
          <p:cNvSpPr txBox="1"/>
          <p:nvPr/>
        </p:nvSpPr>
        <p:spPr>
          <a:xfrm>
            <a:off x="4567770" y="7334249"/>
            <a:ext cx="80025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actual</a:t>
            </a:r>
          </a:p>
        </p:txBody>
      </p:sp>
      <p:sp>
        <p:nvSpPr>
          <p:cNvPr id="188" name="Line"/>
          <p:cNvSpPr/>
          <p:nvPr/>
        </p:nvSpPr>
        <p:spPr>
          <a:xfrm>
            <a:off x="5871890" y="8540799"/>
            <a:ext cx="2142529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89" name="model"/>
          <p:cNvSpPr txBox="1"/>
          <p:nvPr/>
        </p:nvSpPr>
        <p:spPr>
          <a:xfrm>
            <a:off x="6506567" y="8070849"/>
            <a:ext cx="87317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model</a:t>
            </a:r>
          </a:p>
        </p:txBody>
      </p:sp>
      <p:sp>
        <p:nvSpPr>
          <p:cNvPr id="190" name="mouse"/>
          <p:cNvSpPr/>
          <p:nvPr/>
        </p:nvSpPr>
        <p:spPr>
          <a:xfrm>
            <a:off x="8205018" y="7780721"/>
            <a:ext cx="1270001" cy="1270001"/>
          </a:xfrm>
          <a:prstGeom prst="rect">
            <a:avLst/>
          </a:prstGeom>
          <a:ln w="38100">
            <a:solidFill>
              <a:srgbClr val="FF26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mouse</a:t>
            </a:r>
          </a:p>
        </p:txBody>
      </p:sp>
      <p:sp>
        <p:nvSpPr>
          <p:cNvPr id="191" name="predicted"/>
          <p:cNvSpPr txBox="1"/>
          <p:nvPr/>
        </p:nvSpPr>
        <p:spPr>
          <a:xfrm>
            <a:off x="8216242" y="7334249"/>
            <a:ext cx="12503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predicted</a:t>
            </a:r>
          </a:p>
        </p:txBody>
      </p:sp>
      <p:sp>
        <p:nvSpPr>
          <p:cNvPr id="192" name="Circle"/>
          <p:cNvSpPr/>
          <p:nvPr/>
        </p:nvSpPr>
        <p:spPr>
          <a:xfrm>
            <a:off x="8329010" y="5230210"/>
            <a:ext cx="740980" cy="740980"/>
          </a:xfrm>
          <a:prstGeom prst="ellipse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193" name="https://en.wikipedia.org/wiki/Computer_mouse"/>
          <p:cNvSpPr txBox="1"/>
          <p:nvPr/>
        </p:nvSpPr>
        <p:spPr>
          <a:xfrm>
            <a:off x="9943479" y="9442450"/>
            <a:ext cx="2998442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1200" u="sng">
                <a:solidFill>
                  <a:srgbClr val="0000EE"/>
                </a:solidFill>
                <a:latin typeface="Times Roman"/>
                <a:ea typeface="Times Roman"/>
                <a:cs typeface="Times Roman"/>
                <a:sym typeface="Times Roman"/>
                <a:hlinkClick r:id="rId3"/>
              </a:defRPr>
            </a:lvl1pPr>
          </a:lstStyle>
          <a:p>
            <a:r>
              <a:rPr>
                <a:hlinkClick r:id="rId3"/>
              </a:rPr>
              <a:t>https://en.wikipedia.org/wiki/Computer_mouse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Confusion Matrix"/>
          <p:cNvSpPr txBox="1">
            <a:spLocks noGrp="1"/>
          </p:cNvSpPr>
          <p:nvPr>
            <p:ph type="ctrTitle"/>
          </p:nvPr>
        </p:nvSpPr>
        <p:spPr>
          <a:xfrm>
            <a:off x="2013917" y="309178"/>
            <a:ext cx="8976669" cy="1168401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>
              <a:spcBef>
                <a:spcPts val="1300"/>
              </a:spcBef>
              <a:defRPr sz="5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Confusion Matrix</a:t>
            </a:r>
          </a:p>
        </p:txBody>
      </p:sp>
      <p:sp>
        <p:nvSpPr>
          <p:cNvPr id="196" name="dog"/>
          <p:cNvSpPr txBox="1"/>
          <p:nvPr/>
        </p:nvSpPr>
        <p:spPr>
          <a:xfrm>
            <a:off x="3576959" y="3511549"/>
            <a:ext cx="56495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/>
          </a:lstStyle>
          <a:p>
            <a:r>
              <a:t>dog</a:t>
            </a:r>
          </a:p>
        </p:txBody>
      </p:sp>
      <p:sp>
        <p:nvSpPr>
          <p:cNvPr id="197" name="cat"/>
          <p:cNvSpPr txBox="1"/>
          <p:nvPr/>
        </p:nvSpPr>
        <p:spPr>
          <a:xfrm>
            <a:off x="3678460" y="4400549"/>
            <a:ext cx="46345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/>
          </a:lstStyle>
          <a:p>
            <a:r>
              <a:t>cat</a:t>
            </a:r>
          </a:p>
        </p:txBody>
      </p:sp>
      <p:sp>
        <p:nvSpPr>
          <p:cNvPr id="198" name="mouse"/>
          <p:cNvSpPr txBox="1"/>
          <p:nvPr/>
        </p:nvSpPr>
        <p:spPr>
          <a:xfrm>
            <a:off x="3224088" y="5289549"/>
            <a:ext cx="9178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/>
          </a:lstStyle>
          <a:p>
            <a:r>
              <a:t>mouse</a:t>
            </a:r>
          </a:p>
        </p:txBody>
      </p:sp>
      <p:sp>
        <p:nvSpPr>
          <p:cNvPr id="199" name="dog"/>
          <p:cNvSpPr txBox="1"/>
          <p:nvPr/>
        </p:nvSpPr>
        <p:spPr>
          <a:xfrm>
            <a:off x="5140424" y="2813049"/>
            <a:ext cx="56495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dog</a:t>
            </a:r>
          </a:p>
        </p:txBody>
      </p:sp>
      <p:sp>
        <p:nvSpPr>
          <p:cNvPr id="200" name="cat"/>
          <p:cNvSpPr txBox="1"/>
          <p:nvPr/>
        </p:nvSpPr>
        <p:spPr>
          <a:xfrm>
            <a:off x="6854874" y="2813049"/>
            <a:ext cx="46345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cat</a:t>
            </a:r>
          </a:p>
        </p:txBody>
      </p:sp>
      <p:sp>
        <p:nvSpPr>
          <p:cNvPr id="201" name="mouse"/>
          <p:cNvSpPr txBox="1"/>
          <p:nvPr/>
        </p:nvSpPr>
        <p:spPr>
          <a:xfrm>
            <a:off x="8240588" y="2813049"/>
            <a:ext cx="9178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mouse</a:t>
            </a:r>
          </a:p>
        </p:txBody>
      </p:sp>
      <p:sp>
        <p:nvSpPr>
          <p:cNvPr id="202" name="Rectangle"/>
          <p:cNvSpPr/>
          <p:nvPr/>
        </p:nvSpPr>
        <p:spPr>
          <a:xfrm>
            <a:off x="4559300" y="3371850"/>
            <a:ext cx="4767709" cy="2713088"/>
          </a:xfrm>
          <a:prstGeom prst="rect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03" name="Line"/>
          <p:cNvSpPr/>
          <p:nvPr/>
        </p:nvSpPr>
        <p:spPr>
          <a:xfrm flipV="1">
            <a:off x="6331499" y="3258442"/>
            <a:ext cx="1" cy="293990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04" name="Line"/>
          <p:cNvSpPr/>
          <p:nvPr/>
        </p:nvSpPr>
        <p:spPr>
          <a:xfrm flipV="1">
            <a:off x="7880899" y="3258442"/>
            <a:ext cx="1" cy="293990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05" name="Line"/>
          <p:cNvSpPr/>
          <p:nvPr/>
        </p:nvSpPr>
        <p:spPr>
          <a:xfrm flipH="1" flipV="1">
            <a:off x="4491438" y="4108400"/>
            <a:ext cx="490343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06" name="Line"/>
          <p:cNvSpPr/>
          <p:nvPr/>
        </p:nvSpPr>
        <p:spPr>
          <a:xfrm flipH="1" flipV="1">
            <a:off x="4491438" y="5149800"/>
            <a:ext cx="490343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07" name="0"/>
          <p:cNvSpPr txBox="1"/>
          <p:nvPr/>
        </p:nvSpPr>
        <p:spPr>
          <a:xfrm>
            <a:off x="5281015" y="3509467"/>
            <a:ext cx="28377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0</a:t>
            </a:r>
          </a:p>
        </p:txBody>
      </p:sp>
      <p:sp>
        <p:nvSpPr>
          <p:cNvPr id="208" name="1"/>
          <p:cNvSpPr txBox="1"/>
          <p:nvPr/>
        </p:nvSpPr>
        <p:spPr>
          <a:xfrm>
            <a:off x="6932015" y="3509467"/>
            <a:ext cx="28377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1</a:t>
            </a:r>
          </a:p>
        </p:txBody>
      </p:sp>
      <p:sp>
        <p:nvSpPr>
          <p:cNvPr id="209" name="0"/>
          <p:cNvSpPr txBox="1"/>
          <p:nvPr/>
        </p:nvSpPr>
        <p:spPr>
          <a:xfrm>
            <a:off x="8544915" y="3509467"/>
            <a:ext cx="28377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0</a:t>
            </a:r>
          </a:p>
        </p:txBody>
      </p:sp>
      <p:sp>
        <p:nvSpPr>
          <p:cNvPr id="210" name="0"/>
          <p:cNvSpPr txBox="1"/>
          <p:nvPr/>
        </p:nvSpPr>
        <p:spPr>
          <a:xfrm>
            <a:off x="5281015" y="4398467"/>
            <a:ext cx="28377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0</a:t>
            </a:r>
          </a:p>
        </p:txBody>
      </p:sp>
      <p:sp>
        <p:nvSpPr>
          <p:cNvPr id="211" name="0"/>
          <p:cNvSpPr txBox="1"/>
          <p:nvPr/>
        </p:nvSpPr>
        <p:spPr>
          <a:xfrm>
            <a:off x="6932015" y="4398467"/>
            <a:ext cx="28377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0</a:t>
            </a:r>
          </a:p>
        </p:txBody>
      </p:sp>
      <p:sp>
        <p:nvSpPr>
          <p:cNvPr id="212" name="0"/>
          <p:cNvSpPr txBox="1"/>
          <p:nvPr/>
        </p:nvSpPr>
        <p:spPr>
          <a:xfrm>
            <a:off x="8544915" y="4398467"/>
            <a:ext cx="28377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0</a:t>
            </a:r>
          </a:p>
        </p:txBody>
      </p:sp>
      <p:sp>
        <p:nvSpPr>
          <p:cNvPr id="213" name="0"/>
          <p:cNvSpPr txBox="1"/>
          <p:nvPr/>
        </p:nvSpPr>
        <p:spPr>
          <a:xfrm>
            <a:off x="5281015" y="5389067"/>
            <a:ext cx="28377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0</a:t>
            </a:r>
          </a:p>
        </p:txBody>
      </p:sp>
      <p:sp>
        <p:nvSpPr>
          <p:cNvPr id="214" name="0"/>
          <p:cNvSpPr txBox="1"/>
          <p:nvPr/>
        </p:nvSpPr>
        <p:spPr>
          <a:xfrm>
            <a:off x="6932015" y="5389067"/>
            <a:ext cx="28377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0</a:t>
            </a:r>
          </a:p>
        </p:txBody>
      </p:sp>
      <p:sp>
        <p:nvSpPr>
          <p:cNvPr id="215" name="1"/>
          <p:cNvSpPr txBox="1"/>
          <p:nvPr/>
        </p:nvSpPr>
        <p:spPr>
          <a:xfrm>
            <a:off x="8544915" y="5389067"/>
            <a:ext cx="28377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1</a:t>
            </a:r>
          </a:p>
        </p:txBody>
      </p:sp>
      <p:sp>
        <p:nvSpPr>
          <p:cNvPr id="216" name="what is it…"/>
          <p:cNvSpPr txBox="1"/>
          <p:nvPr/>
        </p:nvSpPr>
        <p:spPr>
          <a:xfrm>
            <a:off x="1407504" y="4271193"/>
            <a:ext cx="1426792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>
                <a:solidFill>
                  <a:schemeClr val="accent1">
                    <a:lumOff val="-13575"/>
                  </a:schemeClr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what is it</a:t>
            </a:r>
          </a:p>
          <a:p>
            <a:pPr>
              <a:defRPr sz="2800">
                <a:solidFill>
                  <a:schemeClr val="accent1">
                    <a:lumOff val="-13575"/>
                  </a:schemeClr>
                </a:solidFill>
                <a:latin typeface="Gill Sans"/>
                <a:ea typeface="Gill Sans"/>
                <a:cs typeface="Gill Sans"/>
                <a:sym typeface="Gill Sans"/>
              </a:defRPr>
            </a:pPr>
            <a:r>
              <a:t>actually?</a:t>
            </a:r>
          </a:p>
        </p:txBody>
      </p:sp>
      <p:sp>
        <p:nvSpPr>
          <p:cNvPr id="217" name="what does the model think?"/>
          <p:cNvSpPr txBox="1"/>
          <p:nvPr/>
        </p:nvSpPr>
        <p:spPr>
          <a:xfrm>
            <a:off x="5034061" y="2165250"/>
            <a:ext cx="4105078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what does the model think?</a:t>
            </a:r>
          </a:p>
        </p:txBody>
      </p:sp>
      <p:sp>
        <p:nvSpPr>
          <p:cNvPr id="218" name="actual"/>
          <p:cNvSpPr txBox="1"/>
          <p:nvPr/>
        </p:nvSpPr>
        <p:spPr>
          <a:xfrm>
            <a:off x="4694770" y="7334249"/>
            <a:ext cx="800250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actual</a:t>
            </a:r>
          </a:p>
        </p:txBody>
      </p:sp>
      <p:sp>
        <p:nvSpPr>
          <p:cNvPr id="219" name="Line"/>
          <p:cNvSpPr/>
          <p:nvPr/>
        </p:nvSpPr>
        <p:spPr>
          <a:xfrm>
            <a:off x="5871890" y="8540799"/>
            <a:ext cx="2142529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20" name="model"/>
          <p:cNvSpPr txBox="1"/>
          <p:nvPr/>
        </p:nvSpPr>
        <p:spPr>
          <a:xfrm>
            <a:off x="6506567" y="8070849"/>
            <a:ext cx="87317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model</a:t>
            </a:r>
          </a:p>
        </p:txBody>
      </p:sp>
      <p:sp>
        <p:nvSpPr>
          <p:cNvPr id="221" name="cat"/>
          <p:cNvSpPr/>
          <p:nvPr/>
        </p:nvSpPr>
        <p:spPr>
          <a:xfrm>
            <a:off x="8205018" y="7780721"/>
            <a:ext cx="1270001" cy="1270001"/>
          </a:xfrm>
          <a:prstGeom prst="rect">
            <a:avLst/>
          </a:prstGeom>
          <a:ln w="38100">
            <a:solidFill>
              <a:srgbClr val="FF26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>
                <a:latin typeface="+mn-lt"/>
                <a:ea typeface="+mn-ea"/>
                <a:cs typeface="+mn-cs"/>
                <a:sym typeface="Gill Sans SemiBold"/>
              </a:defRPr>
            </a:lvl1pPr>
          </a:lstStyle>
          <a:p>
            <a:r>
              <a:t>cat</a:t>
            </a:r>
          </a:p>
        </p:txBody>
      </p:sp>
      <p:sp>
        <p:nvSpPr>
          <p:cNvPr id="222" name="predicted"/>
          <p:cNvSpPr txBox="1"/>
          <p:nvPr/>
        </p:nvSpPr>
        <p:spPr>
          <a:xfrm>
            <a:off x="8216242" y="7334249"/>
            <a:ext cx="125030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predicted</a:t>
            </a:r>
          </a:p>
        </p:txBody>
      </p:sp>
      <p:sp>
        <p:nvSpPr>
          <p:cNvPr id="223" name="Circle"/>
          <p:cNvSpPr/>
          <p:nvPr/>
        </p:nvSpPr>
        <p:spPr>
          <a:xfrm>
            <a:off x="6684360" y="3371850"/>
            <a:ext cx="740980" cy="740979"/>
          </a:xfrm>
          <a:prstGeom prst="ellipse">
            <a:avLst/>
          </a:prstGeom>
          <a:ln w="38100">
            <a:solidFill>
              <a:srgbClr val="FF26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pic>
        <p:nvPicPr>
          <p:cNvPr id="224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933" y="7827048"/>
            <a:ext cx="1054890" cy="1349403"/>
          </a:xfrm>
          <a:prstGeom prst="rect">
            <a:avLst/>
          </a:prstGeom>
          <a:ln w="38100">
            <a:solidFill>
              <a:schemeClr val="accent1">
                <a:lumOff val="-13575"/>
              </a:schemeClr>
            </a:solidFill>
            <a:miter lim="400000"/>
          </a:ln>
        </p:spPr>
      </p:pic>
      <p:sp>
        <p:nvSpPr>
          <p:cNvPr id="225" name="https://en.wikipedia.org/wiki/Dog"/>
          <p:cNvSpPr txBox="1"/>
          <p:nvPr/>
        </p:nvSpPr>
        <p:spPr>
          <a:xfrm>
            <a:off x="10646159" y="9366250"/>
            <a:ext cx="2177282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1200" u="sng">
                <a:solidFill>
                  <a:srgbClr val="0000EE"/>
                </a:solidFill>
                <a:latin typeface="Times Roman"/>
                <a:ea typeface="Times Roman"/>
                <a:cs typeface="Times Roman"/>
                <a:sym typeface="Times Roman"/>
                <a:hlinkClick r:id="rId3"/>
              </a:defRPr>
            </a:lvl1pPr>
          </a:lstStyle>
          <a:p>
            <a:r>
              <a:rPr>
                <a:hlinkClick r:id="rId3"/>
              </a:rPr>
              <a:t>https://en.wikipedia.org/wiki/Dog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onfusion Matrix"/>
          <p:cNvSpPr txBox="1">
            <a:spLocks noGrp="1"/>
          </p:cNvSpPr>
          <p:nvPr>
            <p:ph type="ctrTitle"/>
          </p:nvPr>
        </p:nvSpPr>
        <p:spPr>
          <a:xfrm>
            <a:off x="2013917" y="309178"/>
            <a:ext cx="8976669" cy="1168401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>
              <a:spcBef>
                <a:spcPts val="1300"/>
              </a:spcBef>
              <a:defRPr sz="5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Confusion Matrix</a:t>
            </a:r>
          </a:p>
        </p:txBody>
      </p:sp>
      <p:sp>
        <p:nvSpPr>
          <p:cNvPr id="228" name="dog"/>
          <p:cNvSpPr txBox="1"/>
          <p:nvPr/>
        </p:nvSpPr>
        <p:spPr>
          <a:xfrm>
            <a:off x="3576959" y="3511549"/>
            <a:ext cx="56495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/>
          </a:lstStyle>
          <a:p>
            <a:r>
              <a:t>dog</a:t>
            </a:r>
          </a:p>
        </p:txBody>
      </p:sp>
      <p:sp>
        <p:nvSpPr>
          <p:cNvPr id="229" name="cat"/>
          <p:cNvSpPr txBox="1"/>
          <p:nvPr/>
        </p:nvSpPr>
        <p:spPr>
          <a:xfrm>
            <a:off x="3678460" y="4400549"/>
            <a:ext cx="46345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/>
          </a:lstStyle>
          <a:p>
            <a:r>
              <a:t>cat</a:t>
            </a:r>
          </a:p>
        </p:txBody>
      </p:sp>
      <p:sp>
        <p:nvSpPr>
          <p:cNvPr id="230" name="mouse"/>
          <p:cNvSpPr txBox="1"/>
          <p:nvPr/>
        </p:nvSpPr>
        <p:spPr>
          <a:xfrm>
            <a:off x="3224088" y="5289549"/>
            <a:ext cx="9178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/>
          </a:lstStyle>
          <a:p>
            <a:r>
              <a:t>mouse</a:t>
            </a:r>
          </a:p>
        </p:txBody>
      </p:sp>
      <p:sp>
        <p:nvSpPr>
          <p:cNvPr id="231" name="dog"/>
          <p:cNvSpPr txBox="1"/>
          <p:nvPr/>
        </p:nvSpPr>
        <p:spPr>
          <a:xfrm>
            <a:off x="5140424" y="2813049"/>
            <a:ext cx="56495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dog</a:t>
            </a:r>
          </a:p>
        </p:txBody>
      </p:sp>
      <p:sp>
        <p:nvSpPr>
          <p:cNvPr id="232" name="cat"/>
          <p:cNvSpPr txBox="1"/>
          <p:nvPr/>
        </p:nvSpPr>
        <p:spPr>
          <a:xfrm>
            <a:off x="6854874" y="2813049"/>
            <a:ext cx="46345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cat</a:t>
            </a:r>
          </a:p>
        </p:txBody>
      </p:sp>
      <p:sp>
        <p:nvSpPr>
          <p:cNvPr id="233" name="mouse"/>
          <p:cNvSpPr txBox="1"/>
          <p:nvPr/>
        </p:nvSpPr>
        <p:spPr>
          <a:xfrm>
            <a:off x="8240588" y="2813049"/>
            <a:ext cx="9178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mouse</a:t>
            </a:r>
          </a:p>
        </p:txBody>
      </p:sp>
      <p:sp>
        <p:nvSpPr>
          <p:cNvPr id="234" name="Rectangle"/>
          <p:cNvSpPr/>
          <p:nvPr/>
        </p:nvSpPr>
        <p:spPr>
          <a:xfrm>
            <a:off x="4559300" y="3371850"/>
            <a:ext cx="4767709" cy="2713088"/>
          </a:xfrm>
          <a:prstGeom prst="rect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35" name="Line"/>
          <p:cNvSpPr/>
          <p:nvPr/>
        </p:nvSpPr>
        <p:spPr>
          <a:xfrm flipV="1">
            <a:off x="6331499" y="3258442"/>
            <a:ext cx="1" cy="293990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36" name="Line"/>
          <p:cNvSpPr/>
          <p:nvPr/>
        </p:nvSpPr>
        <p:spPr>
          <a:xfrm flipV="1">
            <a:off x="7880899" y="3258442"/>
            <a:ext cx="1" cy="293990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37" name="Line"/>
          <p:cNvSpPr/>
          <p:nvPr/>
        </p:nvSpPr>
        <p:spPr>
          <a:xfrm flipH="1" flipV="1">
            <a:off x="4491438" y="4108400"/>
            <a:ext cx="490343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38" name="Line"/>
          <p:cNvSpPr/>
          <p:nvPr/>
        </p:nvSpPr>
        <p:spPr>
          <a:xfrm flipH="1" flipV="1">
            <a:off x="4491438" y="5149800"/>
            <a:ext cx="490343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39" name="4"/>
          <p:cNvSpPr txBox="1"/>
          <p:nvPr/>
        </p:nvSpPr>
        <p:spPr>
          <a:xfrm>
            <a:off x="5281015" y="3509467"/>
            <a:ext cx="28377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4</a:t>
            </a:r>
          </a:p>
        </p:txBody>
      </p:sp>
      <p:sp>
        <p:nvSpPr>
          <p:cNvPr id="240" name="0"/>
          <p:cNvSpPr txBox="1"/>
          <p:nvPr/>
        </p:nvSpPr>
        <p:spPr>
          <a:xfrm>
            <a:off x="6932015" y="3509467"/>
            <a:ext cx="28377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0</a:t>
            </a:r>
          </a:p>
        </p:txBody>
      </p:sp>
      <p:sp>
        <p:nvSpPr>
          <p:cNvPr id="241" name="0"/>
          <p:cNvSpPr txBox="1"/>
          <p:nvPr/>
        </p:nvSpPr>
        <p:spPr>
          <a:xfrm>
            <a:off x="8544915" y="3509467"/>
            <a:ext cx="28377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0</a:t>
            </a:r>
          </a:p>
        </p:txBody>
      </p:sp>
      <p:sp>
        <p:nvSpPr>
          <p:cNvPr id="242" name="2"/>
          <p:cNvSpPr txBox="1"/>
          <p:nvPr/>
        </p:nvSpPr>
        <p:spPr>
          <a:xfrm>
            <a:off x="5281015" y="4398467"/>
            <a:ext cx="28377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2</a:t>
            </a:r>
          </a:p>
        </p:txBody>
      </p:sp>
      <p:sp>
        <p:nvSpPr>
          <p:cNvPr id="243" name="2"/>
          <p:cNvSpPr txBox="1"/>
          <p:nvPr/>
        </p:nvSpPr>
        <p:spPr>
          <a:xfrm>
            <a:off x="6932015" y="4398467"/>
            <a:ext cx="28377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2</a:t>
            </a:r>
          </a:p>
        </p:txBody>
      </p:sp>
      <p:sp>
        <p:nvSpPr>
          <p:cNvPr id="244" name="0"/>
          <p:cNvSpPr txBox="1"/>
          <p:nvPr/>
        </p:nvSpPr>
        <p:spPr>
          <a:xfrm>
            <a:off x="8544915" y="4398467"/>
            <a:ext cx="28377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0</a:t>
            </a:r>
          </a:p>
        </p:txBody>
      </p:sp>
      <p:sp>
        <p:nvSpPr>
          <p:cNvPr id="245" name="0"/>
          <p:cNvSpPr txBox="1"/>
          <p:nvPr/>
        </p:nvSpPr>
        <p:spPr>
          <a:xfrm>
            <a:off x="5281015" y="5389067"/>
            <a:ext cx="28377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0</a:t>
            </a:r>
          </a:p>
        </p:txBody>
      </p:sp>
      <p:sp>
        <p:nvSpPr>
          <p:cNvPr id="246" name="0"/>
          <p:cNvSpPr txBox="1"/>
          <p:nvPr/>
        </p:nvSpPr>
        <p:spPr>
          <a:xfrm>
            <a:off x="6932015" y="5389067"/>
            <a:ext cx="28377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0</a:t>
            </a:r>
          </a:p>
        </p:txBody>
      </p:sp>
      <p:sp>
        <p:nvSpPr>
          <p:cNvPr id="247" name="2"/>
          <p:cNvSpPr txBox="1"/>
          <p:nvPr/>
        </p:nvSpPr>
        <p:spPr>
          <a:xfrm>
            <a:off x="8544915" y="5389067"/>
            <a:ext cx="28377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2</a:t>
            </a:r>
          </a:p>
        </p:txBody>
      </p:sp>
      <p:sp>
        <p:nvSpPr>
          <p:cNvPr id="248" name="what is it…"/>
          <p:cNvSpPr txBox="1"/>
          <p:nvPr/>
        </p:nvSpPr>
        <p:spPr>
          <a:xfrm>
            <a:off x="1407504" y="4271193"/>
            <a:ext cx="1426792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>
                <a:latin typeface="Gill Sans"/>
                <a:ea typeface="Gill Sans"/>
                <a:cs typeface="Gill Sans"/>
                <a:sym typeface="Gill Sans"/>
              </a:defRPr>
            </a:pPr>
            <a:r>
              <a:t>what is it</a:t>
            </a:r>
          </a:p>
          <a:p>
            <a:pPr>
              <a:defRPr sz="2800">
                <a:latin typeface="Gill Sans"/>
                <a:ea typeface="Gill Sans"/>
                <a:cs typeface="Gill Sans"/>
                <a:sym typeface="Gill Sans"/>
              </a:defRPr>
            </a:pPr>
            <a:r>
              <a:t>actually?</a:t>
            </a:r>
          </a:p>
        </p:txBody>
      </p:sp>
      <p:sp>
        <p:nvSpPr>
          <p:cNvPr id="249" name="what does the model think?"/>
          <p:cNvSpPr txBox="1"/>
          <p:nvPr/>
        </p:nvSpPr>
        <p:spPr>
          <a:xfrm>
            <a:off x="5034061" y="2165250"/>
            <a:ext cx="4105078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what does the model think?</a:t>
            </a:r>
          </a:p>
        </p:txBody>
      </p:sp>
      <p:sp>
        <p:nvSpPr>
          <p:cNvPr id="250" name="Text"/>
          <p:cNvSpPr txBox="1"/>
          <p:nvPr/>
        </p:nvSpPr>
        <p:spPr>
          <a:xfrm>
            <a:off x="10646159" y="9366250"/>
            <a:ext cx="152401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1200" u="sng">
                <a:solidFill>
                  <a:srgbClr val="0000EE"/>
                </a:solidFill>
                <a:latin typeface="Times Roman"/>
                <a:ea typeface="Times Roman"/>
                <a:cs typeface="Times Roman"/>
                <a:sym typeface="Times Roman"/>
                <a:hlinkClick r:id="rId2"/>
              </a:defRPr>
            </a:lvl1pPr>
          </a:lstStyle>
          <a:p>
            <a:r>
              <a:rPr>
                <a:hlinkClick r:id="rId2"/>
              </a:rPr>
              <a:t> </a:t>
            </a:r>
          </a:p>
        </p:txBody>
      </p:sp>
      <p:sp>
        <p:nvSpPr>
          <p:cNvPr id="251" name="Rounded Rectangle"/>
          <p:cNvSpPr/>
          <p:nvPr/>
        </p:nvSpPr>
        <p:spPr>
          <a:xfrm rot="1853870">
            <a:off x="4665548" y="4284017"/>
            <a:ext cx="4740505" cy="741066"/>
          </a:xfrm>
          <a:prstGeom prst="roundRect">
            <a:avLst>
              <a:gd name="adj" fmla="val 25706"/>
            </a:avLst>
          </a:prstGeom>
          <a:ln w="38100">
            <a:solidFill>
              <a:srgbClr val="FF26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pic>
        <p:nvPicPr>
          <p:cNvPr id="252" name="Rounded Rectangle Rounded rectangle" descr="Rounded Rectangle Rounded rectangle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595095" y="3456194"/>
            <a:ext cx="4696119" cy="2544400"/>
          </a:xfrm>
          <a:prstGeom prst="rect">
            <a:avLst/>
          </a:prstGeom>
        </p:spPr>
      </p:pic>
      <p:sp>
        <p:nvSpPr>
          <p:cNvPr id="254" name="accuracy: total correct (diagonal divided by whole)"/>
          <p:cNvSpPr txBox="1"/>
          <p:nvPr/>
        </p:nvSpPr>
        <p:spPr>
          <a:xfrm>
            <a:off x="3878337" y="7067549"/>
            <a:ext cx="6129636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accuracy</a:t>
            </a:r>
            <a:r>
              <a:t>: total correct (diagonal divided by whole)</a:t>
            </a:r>
          </a:p>
        </p:txBody>
      </p:sp>
      <p:sp>
        <p:nvSpPr>
          <p:cNvPr id="255" name="8…"/>
          <p:cNvSpPr txBox="1"/>
          <p:nvPr/>
        </p:nvSpPr>
        <p:spPr>
          <a:xfrm>
            <a:off x="4066604" y="7778639"/>
            <a:ext cx="723901" cy="1473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8</a:t>
            </a:r>
          </a:p>
          <a:p>
            <a:pPr>
              <a:defRPr sz="4800">
                <a:solidFill>
                  <a:schemeClr val="accent1">
                    <a:lumOff val="-13575"/>
                  </a:schemeClr>
                </a:solidFill>
              </a:defRPr>
            </a:pPr>
            <a:r>
              <a:t>10</a:t>
            </a:r>
          </a:p>
        </p:txBody>
      </p:sp>
      <p:sp>
        <p:nvSpPr>
          <p:cNvPr id="256" name="Line"/>
          <p:cNvSpPr/>
          <p:nvPr/>
        </p:nvSpPr>
        <p:spPr>
          <a:xfrm>
            <a:off x="3793554" y="8494764"/>
            <a:ext cx="127000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57" name="observations…"/>
          <p:cNvSpPr txBox="1"/>
          <p:nvPr/>
        </p:nvSpPr>
        <p:spPr>
          <a:xfrm>
            <a:off x="6193953" y="7969249"/>
            <a:ext cx="4985694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t>observations</a:t>
            </a:r>
          </a:p>
          <a:p>
            <a:pPr marL="444500" indent="-254000" algn="l">
              <a:buSzPct val="90000"/>
              <a:buChar char="-"/>
            </a:pPr>
            <a:r>
              <a:t>fraction, so between zero and one</a:t>
            </a:r>
          </a:p>
          <a:p>
            <a:pPr marL="444500" indent="-254000" algn="l">
              <a:buSzPct val="90000"/>
              <a:buChar char="-"/>
            </a:pPr>
            <a:r>
              <a:t>"good" is in numerator, so one is best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onfusion Matrix"/>
          <p:cNvSpPr txBox="1">
            <a:spLocks noGrp="1"/>
          </p:cNvSpPr>
          <p:nvPr>
            <p:ph type="ctrTitle"/>
          </p:nvPr>
        </p:nvSpPr>
        <p:spPr>
          <a:xfrm>
            <a:off x="2013917" y="309178"/>
            <a:ext cx="8976669" cy="1168401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>
              <a:spcBef>
                <a:spcPts val="1300"/>
              </a:spcBef>
              <a:defRPr sz="5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Confusion Matrix</a:t>
            </a:r>
          </a:p>
        </p:txBody>
      </p:sp>
      <p:sp>
        <p:nvSpPr>
          <p:cNvPr id="260" name="dog"/>
          <p:cNvSpPr txBox="1"/>
          <p:nvPr/>
        </p:nvSpPr>
        <p:spPr>
          <a:xfrm>
            <a:off x="3576959" y="3511549"/>
            <a:ext cx="56495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/>
          </a:lstStyle>
          <a:p>
            <a:r>
              <a:t>dog</a:t>
            </a:r>
          </a:p>
        </p:txBody>
      </p:sp>
      <p:sp>
        <p:nvSpPr>
          <p:cNvPr id="261" name="cat"/>
          <p:cNvSpPr txBox="1"/>
          <p:nvPr/>
        </p:nvSpPr>
        <p:spPr>
          <a:xfrm>
            <a:off x="3678460" y="4400549"/>
            <a:ext cx="46345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/>
          </a:lstStyle>
          <a:p>
            <a:r>
              <a:t>cat</a:t>
            </a:r>
          </a:p>
        </p:txBody>
      </p:sp>
      <p:sp>
        <p:nvSpPr>
          <p:cNvPr id="262" name="mouse"/>
          <p:cNvSpPr txBox="1"/>
          <p:nvPr/>
        </p:nvSpPr>
        <p:spPr>
          <a:xfrm>
            <a:off x="3224088" y="5289549"/>
            <a:ext cx="9178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/>
          </a:lstStyle>
          <a:p>
            <a:r>
              <a:t>mouse</a:t>
            </a:r>
          </a:p>
        </p:txBody>
      </p:sp>
      <p:sp>
        <p:nvSpPr>
          <p:cNvPr id="263" name="dog"/>
          <p:cNvSpPr txBox="1"/>
          <p:nvPr/>
        </p:nvSpPr>
        <p:spPr>
          <a:xfrm>
            <a:off x="5140424" y="2813049"/>
            <a:ext cx="56495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dog</a:t>
            </a:r>
          </a:p>
        </p:txBody>
      </p:sp>
      <p:sp>
        <p:nvSpPr>
          <p:cNvPr id="264" name="cat"/>
          <p:cNvSpPr txBox="1"/>
          <p:nvPr/>
        </p:nvSpPr>
        <p:spPr>
          <a:xfrm>
            <a:off x="6854874" y="2813049"/>
            <a:ext cx="46345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cat</a:t>
            </a:r>
          </a:p>
        </p:txBody>
      </p:sp>
      <p:sp>
        <p:nvSpPr>
          <p:cNvPr id="265" name="mouse"/>
          <p:cNvSpPr txBox="1"/>
          <p:nvPr/>
        </p:nvSpPr>
        <p:spPr>
          <a:xfrm>
            <a:off x="8240588" y="2813049"/>
            <a:ext cx="9178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mouse</a:t>
            </a:r>
          </a:p>
        </p:txBody>
      </p:sp>
      <p:sp>
        <p:nvSpPr>
          <p:cNvPr id="266" name="Rectangle"/>
          <p:cNvSpPr/>
          <p:nvPr/>
        </p:nvSpPr>
        <p:spPr>
          <a:xfrm>
            <a:off x="4559300" y="3371850"/>
            <a:ext cx="4767709" cy="2713088"/>
          </a:xfrm>
          <a:prstGeom prst="rect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67" name="Line"/>
          <p:cNvSpPr/>
          <p:nvPr/>
        </p:nvSpPr>
        <p:spPr>
          <a:xfrm flipV="1">
            <a:off x="6331499" y="3258442"/>
            <a:ext cx="1" cy="293990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68" name="Line"/>
          <p:cNvSpPr/>
          <p:nvPr/>
        </p:nvSpPr>
        <p:spPr>
          <a:xfrm flipV="1">
            <a:off x="7880899" y="3258442"/>
            <a:ext cx="1" cy="293990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69" name="Line"/>
          <p:cNvSpPr/>
          <p:nvPr/>
        </p:nvSpPr>
        <p:spPr>
          <a:xfrm flipH="1" flipV="1">
            <a:off x="4491438" y="4108400"/>
            <a:ext cx="490343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70" name="Line"/>
          <p:cNvSpPr/>
          <p:nvPr/>
        </p:nvSpPr>
        <p:spPr>
          <a:xfrm flipH="1" flipV="1">
            <a:off x="4491438" y="5149800"/>
            <a:ext cx="490343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71" name="4"/>
          <p:cNvSpPr txBox="1"/>
          <p:nvPr/>
        </p:nvSpPr>
        <p:spPr>
          <a:xfrm>
            <a:off x="5281015" y="3509467"/>
            <a:ext cx="28377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4</a:t>
            </a:r>
          </a:p>
        </p:txBody>
      </p:sp>
      <p:sp>
        <p:nvSpPr>
          <p:cNvPr id="272" name="0"/>
          <p:cNvSpPr txBox="1"/>
          <p:nvPr/>
        </p:nvSpPr>
        <p:spPr>
          <a:xfrm>
            <a:off x="6932015" y="3509467"/>
            <a:ext cx="28377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0</a:t>
            </a:r>
          </a:p>
        </p:txBody>
      </p:sp>
      <p:sp>
        <p:nvSpPr>
          <p:cNvPr id="273" name="0"/>
          <p:cNvSpPr txBox="1"/>
          <p:nvPr/>
        </p:nvSpPr>
        <p:spPr>
          <a:xfrm>
            <a:off x="8544915" y="3509467"/>
            <a:ext cx="28377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0</a:t>
            </a:r>
          </a:p>
        </p:txBody>
      </p:sp>
      <p:sp>
        <p:nvSpPr>
          <p:cNvPr id="274" name="2"/>
          <p:cNvSpPr txBox="1"/>
          <p:nvPr/>
        </p:nvSpPr>
        <p:spPr>
          <a:xfrm>
            <a:off x="5281015" y="4398467"/>
            <a:ext cx="28377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2</a:t>
            </a:r>
          </a:p>
        </p:txBody>
      </p:sp>
      <p:sp>
        <p:nvSpPr>
          <p:cNvPr id="275" name="2"/>
          <p:cNvSpPr txBox="1"/>
          <p:nvPr/>
        </p:nvSpPr>
        <p:spPr>
          <a:xfrm>
            <a:off x="6932015" y="4398467"/>
            <a:ext cx="28377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2</a:t>
            </a:r>
          </a:p>
        </p:txBody>
      </p:sp>
      <p:sp>
        <p:nvSpPr>
          <p:cNvPr id="276" name="0"/>
          <p:cNvSpPr txBox="1"/>
          <p:nvPr/>
        </p:nvSpPr>
        <p:spPr>
          <a:xfrm>
            <a:off x="8544915" y="4398467"/>
            <a:ext cx="28377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0</a:t>
            </a:r>
          </a:p>
        </p:txBody>
      </p:sp>
      <p:sp>
        <p:nvSpPr>
          <p:cNvPr id="277" name="0"/>
          <p:cNvSpPr txBox="1"/>
          <p:nvPr/>
        </p:nvSpPr>
        <p:spPr>
          <a:xfrm>
            <a:off x="5281015" y="5389067"/>
            <a:ext cx="28377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0</a:t>
            </a:r>
          </a:p>
        </p:txBody>
      </p:sp>
      <p:sp>
        <p:nvSpPr>
          <p:cNvPr id="278" name="0"/>
          <p:cNvSpPr txBox="1"/>
          <p:nvPr/>
        </p:nvSpPr>
        <p:spPr>
          <a:xfrm>
            <a:off x="6932015" y="5389067"/>
            <a:ext cx="28377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0</a:t>
            </a:r>
          </a:p>
        </p:txBody>
      </p:sp>
      <p:sp>
        <p:nvSpPr>
          <p:cNvPr id="279" name="2"/>
          <p:cNvSpPr txBox="1"/>
          <p:nvPr/>
        </p:nvSpPr>
        <p:spPr>
          <a:xfrm>
            <a:off x="8544915" y="5389067"/>
            <a:ext cx="28377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2</a:t>
            </a:r>
          </a:p>
        </p:txBody>
      </p:sp>
      <p:sp>
        <p:nvSpPr>
          <p:cNvPr id="280" name="what is it…"/>
          <p:cNvSpPr txBox="1"/>
          <p:nvPr/>
        </p:nvSpPr>
        <p:spPr>
          <a:xfrm>
            <a:off x="1407504" y="4271193"/>
            <a:ext cx="1426792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>
                <a:latin typeface="Gill Sans"/>
                <a:ea typeface="Gill Sans"/>
                <a:cs typeface="Gill Sans"/>
                <a:sym typeface="Gill Sans"/>
              </a:defRPr>
            </a:pPr>
            <a:r>
              <a:t>what is it</a:t>
            </a:r>
          </a:p>
          <a:p>
            <a:pPr>
              <a:defRPr sz="2800">
                <a:latin typeface="Gill Sans"/>
                <a:ea typeface="Gill Sans"/>
                <a:cs typeface="Gill Sans"/>
                <a:sym typeface="Gill Sans"/>
              </a:defRPr>
            </a:pPr>
            <a:r>
              <a:t>actually?</a:t>
            </a:r>
          </a:p>
        </p:txBody>
      </p:sp>
      <p:sp>
        <p:nvSpPr>
          <p:cNvPr id="281" name="what does the model think?"/>
          <p:cNvSpPr txBox="1"/>
          <p:nvPr/>
        </p:nvSpPr>
        <p:spPr>
          <a:xfrm>
            <a:off x="5034061" y="2165250"/>
            <a:ext cx="4105078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what does the model think?</a:t>
            </a:r>
          </a:p>
        </p:txBody>
      </p:sp>
      <p:sp>
        <p:nvSpPr>
          <p:cNvPr id="282" name="Text"/>
          <p:cNvSpPr txBox="1"/>
          <p:nvPr/>
        </p:nvSpPr>
        <p:spPr>
          <a:xfrm>
            <a:off x="10646159" y="9366250"/>
            <a:ext cx="152401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1200" u="sng">
                <a:solidFill>
                  <a:srgbClr val="0000EE"/>
                </a:solidFill>
                <a:latin typeface="Times Roman"/>
                <a:ea typeface="Times Roman"/>
                <a:cs typeface="Times Roman"/>
                <a:sym typeface="Times Roman"/>
                <a:hlinkClick r:id="rId2"/>
              </a:defRPr>
            </a:lvl1pPr>
          </a:lstStyle>
          <a:p>
            <a:r>
              <a:rPr>
                <a:hlinkClick r:id="rId2"/>
              </a:rPr>
              <a:t> </a:t>
            </a:r>
          </a:p>
        </p:txBody>
      </p:sp>
      <p:sp>
        <p:nvSpPr>
          <p:cNvPr id="283" name="Rounded Rectangle"/>
          <p:cNvSpPr/>
          <p:nvPr/>
        </p:nvSpPr>
        <p:spPr>
          <a:xfrm rot="1853870">
            <a:off x="4665548" y="4284017"/>
            <a:ext cx="4740505" cy="741066"/>
          </a:xfrm>
          <a:prstGeom prst="roundRect">
            <a:avLst>
              <a:gd name="adj" fmla="val 25706"/>
            </a:avLst>
          </a:prstGeom>
          <a:ln w="38100">
            <a:solidFill>
              <a:srgbClr val="FF26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pic>
        <p:nvPicPr>
          <p:cNvPr id="284" name="Rounded Rectangle Rounded rectangle" descr="Rounded Rectangle Rounded rectangle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595095" y="3456194"/>
            <a:ext cx="4696119" cy="2544400"/>
          </a:xfrm>
          <a:prstGeom prst="rect">
            <a:avLst/>
          </a:prstGeom>
        </p:spPr>
      </p:pic>
      <p:sp>
        <p:nvSpPr>
          <p:cNvPr id="286" name="precision and recall have these properties, but focus on subsets of the confusion matrix"/>
          <p:cNvSpPr txBox="1"/>
          <p:nvPr/>
        </p:nvSpPr>
        <p:spPr>
          <a:xfrm>
            <a:off x="236859" y="7979209"/>
            <a:ext cx="4595268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precision and recall have these properties, but focus on subsets of the confusion matrix</a:t>
            </a:r>
          </a:p>
        </p:txBody>
      </p:sp>
      <p:sp>
        <p:nvSpPr>
          <p:cNvPr id="287" name="observations…"/>
          <p:cNvSpPr txBox="1"/>
          <p:nvPr/>
        </p:nvSpPr>
        <p:spPr>
          <a:xfrm>
            <a:off x="6193953" y="7969249"/>
            <a:ext cx="4985694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>
                <a:latin typeface="Gill Sans"/>
                <a:ea typeface="Gill Sans"/>
                <a:cs typeface="Gill Sans"/>
                <a:sym typeface="Gill Sans"/>
              </a:defRPr>
            </a:pPr>
            <a:r>
              <a:t>observations</a:t>
            </a:r>
          </a:p>
          <a:p>
            <a:pPr marL="444500" indent="-254000" algn="l">
              <a:buSzPct val="90000"/>
              <a:buChar char="-"/>
            </a:pPr>
            <a:r>
              <a:t>fraction, so between zero and one</a:t>
            </a:r>
          </a:p>
          <a:p>
            <a:pPr marL="444500" indent="-254000" algn="l">
              <a:buSzPct val="90000"/>
              <a:buChar char="-"/>
            </a:pPr>
            <a:r>
              <a:t>"good" is in numerator, so one is best</a:t>
            </a:r>
          </a:p>
        </p:txBody>
      </p:sp>
      <p:sp>
        <p:nvSpPr>
          <p:cNvPr id="288" name="Arrow"/>
          <p:cNvSpPr/>
          <p:nvPr/>
        </p:nvSpPr>
        <p:spPr>
          <a:xfrm>
            <a:off x="4965700" y="7969250"/>
            <a:ext cx="1270000" cy="1270000"/>
          </a:xfrm>
          <a:prstGeom prst="rightArrow">
            <a:avLst>
              <a:gd name="adj1" fmla="val 32000"/>
              <a:gd name="adj2" fmla="val 64000"/>
            </a:avLst>
          </a:prstGeom>
          <a:solidFill>
            <a:schemeClr val="accent5">
              <a:hueOff val="-82419"/>
              <a:satOff val="-9513"/>
              <a:lumOff val="-16343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Confusion Matrix"/>
          <p:cNvSpPr txBox="1">
            <a:spLocks noGrp="1"/>
          </p:cNvSpPr>
          <p:nvPr>
            <p:ph type="ctrTitle"/>
          </p:nvPr>
        </p:nvSpPr>
        <p:spPr>
          <a:xfrm>
            <a:off x="2013917" y="309178"/>
            <a:ext cx="8976669" cy="1168401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>
              <a:spcBef>
                <a:spcPts val="1300"/>
              </a:spcBef>
              <a:defRPr sz="5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Confusion Matrix</a:t>
            </a:r>
          </a:p>
        </p:txBody>
      </p:sp>
      <p:sp>
        <p:nvSpPr>
          <p:cNvPr id="291" name="dog"/>
          <p:cNvSpPr txBox="1"/>
          <p:nvPr/>
        </p:nvSpPr>
        <p:spPr>
          <a:xfrm>
            <a:off x="3576959" y="3511549"/>
            <a:ext cx="56495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/>
          </a:lstStyle>
          <a:p>
            <a:r>
              <a:t>dog</a:t>
            </a:r>
          </a:p>
        </p:txBody>
      </p:sp>
      <p:sp>
        <p:nvSpPr>
          <p:cNvPr id="292" name="cat"/>
          <p:cNvSpPr txBox="1"/>
          <p:nvPr/>
        </p:nvSpPr>
        <p:spPr>
          <a:xfrm>
            <a:off x="3678460" y="4400549"/>
            <a:ext cx="46345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/>
          </a:lstStyle>
          <a:p>
            <a:r>
              <a:t>cat</a:t>
            </a:r>
          </a:p>
        </p:txBody>
      </p:sp>
      <p:sp>
        <p:nvSpPr>
          <p:cNvPr id="293" name="mouse"/>
          <p:cNvSpPr txBox="1"/>
          <p:nvPr/>
        </p:nvSpPr>
        <p:spPr>
          <a:xfrm>
            <a:off x="3224088" y="5289549"/>
            <a:ext cx="9178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/>
          </a:lstStyle>
          <a:p>
            <a:r>
              <a:t>mouse</a:t>
            </a:r>
          </a:p>
        </p:txBody>
      </p:sp>
      <p:sp>
        <p:nvSpPr>
          <p:cNvPr id="294" name="dog"/>
          <p:cNvSpPr txBox="1"/>
          <p:nvPr/>
        </p:nvSpPr>
        <p:spPr>
          <a:xfrm>
            <a:off x="5140424" y="2813049"/>
            <a:ext cx="56495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dog</a:t>
            </a:r>
          </a:p>
        </p:txBody>
      </p:sp>
      <p:sp>
        <p:nvSpPr>
          <p:cNvPr id="295" name="cat"/>
          <p:cNvSpPr txBox="1"/>
          <p:nvPr/>
        </p:nvSpPr>
        <p:spPr>
          <a:xfrm>
            <a:off x="6854874" y="2813049"/>
            <a:ext cx="46345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cat</a:t>
            </a:r>
          </a:p>
        </p:txBody>
      </p:sp>
      <p:sp>
        <p:nvSpPr>
          <p:cNvPr id="296" name="mouse"/>
          <p:cNvSpPr txBox="1"/>
          <p:nvPr/>
        </p:nvSpPr>
        <p:spPr>
          <a:xfrm>
            <a:off x="8240588" y="2813049"/>
            <a:ext cx="9178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mouse</a:t>
            </a:r>
          </a:p>
        </p:txBody>
      </p:sp>
      <p:sp>
        <p:nvSpPr>
          <p:cNvPr id="297" name="Rectangle"/>
          <p:cNvSpPr/>
          <p:nvPr/>
        </p:nvSpPr>
        <p:spPr>
          <a:xfrm>
            <a:off x="4559300" y="3371850"/>
            <a:ext cx="4767709" cy="2713088"/>
          </a:xfrm>
          <a:prstGeom prst="rect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98" name="Line"/>
          <p:cNvSpPr/>
          <p:nvPr/>
        </p:nvSpPr>
        <p:spPr>
          <a:xfrm flipV="1">
            <a:off x="6331499" y="3258442"/>
            <a:ext cx="1" cy="293990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299" name="Line"/>
          <p:cNvSpPr/>
          <p:nvPr/>
        </p:nvSpPr>
        <p:spPr>
          <a:xfrm flipV="1">
            <a:off x="7880899" y="3258442"/>
            <a:ext cx="1" cy="293990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00" name="Line"/>
          <p:cNvSpPr/>
          <p:nvPr/>
        </p:nvSpPr>
        <p:spPr>
          <a:xfrm flipH="1" flipV="1">
            <a:off x="4491438" y="4108400"/>
            <a:ext cx="490343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01" name="Line"/>
          <p:cNvSpPr/>
          <p:nvPr/>
        </p:nvSpPr>
        <p:spPr>
          <a:xfrm flipH="1" flipV="1">
            <a:off x="4491438" y="5149800"/>
            <a:ext cx="490343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02" name="4"/>
          <p:cNvSpPr txBox="1"/>
          <p:nvPr/>
        </p:nvSpPr>
        <p:spPr>
          <a:xfrm>
            <a:off x="5281015" y="3509467"/>
            <a:ext cx="28377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4</a:t>
            </a:r>
          </a:p>
        </p:txBody>
      </p:sp>
      <p:sp>
        <p:nvSpPr>
          <p:cNvPr id="303" name="0"/>
          <p:cNvSpPr txBox="1"/>
          <p:nvPr/>
        </p:nvSpPr>
        <p:spPr>
          <a:xfrm>
            <a:off x="6932015" y="3509467"/>
            <a:ext cx="28377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0</a:t>
            </a:r>
          </a:p>
        </p:txBody>
      </p:sp>
      <p:sp>
        <p:nvSpPr>
          <p:cNvPr id="304" name="0"/>
          <p:cNvSpPr txBox="1"/>
          <p:nvPr/>
        </p:nvSpPr>
        <p:spPr>
          <a:xfrm>
            <a:off x="8544915" y="3509467"/>
            <a:ext cx="28377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0</a:t>
            </a:r>
          </a:p>
        </p:txBody>
      </p:sp>
      <p:sp>
        <p:nvSpPr>
          <p:cNvPr id="305" name="2"/>
          <p:cNvSpPr txBox="1"/>
          <p:nvPr/>
        </p:nvSpPr>
        <p:spPr>
          <a:xfrm>
            <a:off x="5281015" y="4398467"/>
            <a:ext cx="28377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2</a:t>
            </a:r>
          </a:p>
        </p:txBody>
      </p:sp>
      <p:sp>
        <p:nvSpPr>
          <p:cNvPr id="306" name="2"/>
          <p:cNvSpPr txBox="1"/>
          <p:nvPr/>
        </p:nvSpPr>
        <p:spPr>
          <a:xfrm>
            <a:off x="6932015" y="4398467"/>
            <a:ext cx="28377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2</a:t>
            </a:r>
          </a:p>
        </p:txBody>
      </p:sp>
      <p:sp>
        <p:nvSpPr>
          <p:cNvPr id="307" name="0"/>
          <p:cNvSpPr txBox="1"/>
          <p:nvPr/>
        </p:nvSpPr>
        <p:spPr>
          <a:xfrm>
            <a:off x="8544915" y="4398467"/>
            <a:ext cx="28377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0</a:t>
            </a:r>
          </a:p>
        </p:txBody>
      </p:sp>
      <p:sp>
        <p:nvSpPr>
          <p:cNvPr id="308" name="0"/>
          <p:cNvSpPr txBox="1"/>
          <p:nvPr/>
        </p:nvSpPr>
        <p:spPr>
          <a:xfrm>
            <a:off x="5281015" y="5389067"/>
            <a:ext cx="28377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0</a:t>
            </a:r>
          </a:p>
        </p:txBody>
      </p:sp>
      <p:sp>
        <p:nvSpPr>
          <p:cNvPr id="309" name="0"/>
          <p:cNvSpPr txBox="1"/>
          <p:nvPr/>
        </p:nvSpPr>
        <p:spPr>
          <a:xfrm>
            <a:off x="6932015" y="5389067"/>
            <a:ext cx="28377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0</a:t>
            </a:r>
          </a:p>
        </p:txBody>
      </p:sp>
      <p:sp>
        <p:nvSpPr>
          <p:cNvPr id="310" name="2"/>
          <p:cNvSpPr txBox="1"/>
          <p:nvPr/>
        </p:nvSpPr>
        <p:spPr>
          <a:xfrm>
            <a:off x="8544915" y="5389067"/>
            <a:ext cx="28377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2</a:t>
            </a:r>
          </a:p>
        </p:txBody>
      </p:sp>
      <p:sp>
        <p:nvSpPr>
          <p:cNvPr id="311" name="what is it…"/>
          <p:cNvSpPr txBox="1"/>
          <p:nvPr/>
        </p:nvSpPr>
        <p:spPr>
          <a:xfrm>
            <a:off x="1407504" y="4271193"/>
            <a:ext cx="1426792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>
                <a:latin typeface="Gill Sans"/>
                <a:ea typeface="Gill Sans"/>
                <a:cs typeface="Gill Sans"/>
                <a:sym typeface="Gill Sans"/>
              </a:defRPr>
            </a:pPr>
            <a:r>
              <a:t>what is it</a:t>
            </a:r>
          </a:p>
          <a:p>
            <a:pPr>
              <a:defRPr sz="2800">
                <a:latin typeface="Gill Sans"/>
                <a:ea typeface="Gill Sans"/>
                <a:cs typeface="Gill Sans"/>
                <a:sym typeface="Gill Sans"/>
              </a:defRPr>
            </a:pPr>
            <a:r>
              <a:t>actually?</a:t>
            </a:r>
          </a:p>
        </p:txBody>
      </p:sp>
      <p:sp>
        <p:nvSpPr>
          <p:cNvPr id="312" name="what does the model think?"/>
          <p:cNvSpPr txBox="1"/>
          <p:nvPr/>
        </p:nvSpPr>
        <p:spPr>
          <a:xfrm>
            <a:off x="5034061" y="2165250"/>
            <a:ext cx="4105078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what does the model think?</a:t>
            </a:r>
          </a:p>
        </p:txBody>
      </p:sp>
      <p:sp>
        <p:nvSpPr>
          <p:cNvPr id="313" name="Text"/>
          <p:cNvSpPr txBox="1"/>
          <p:nvPr/>
        </p:nvSpPr>
        <p:spPr>
          <a:xfrm>
            <a:off x="10646159" y="9366250"/>
            <a:ext cx="152401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1200" u="sng">
                <a:solidFill>
                  <a:srgbClr val="0000EE"/>
                </a:solidFill>
                <a:latin typeface="Times Roman"/>
                <a:ea typeface="Times Roman"/>
                <a:cs typeface="Times Roman"/>
                <a:sym typeface="Times Roman"/>
                <a:hlinkClick r:id="rId2"/>
              </a:defRPr>
            </a:lvl1pPr>
          </a:lstStyle>
          <a:p>
            <a:r>
              <a:rPr>
                <a:hlinkClick r:id="rId2"/>
              </a:rPr>
              <a:t> </a:t>
            </a:r>
          </a:p>
        </p:txBody>
      </p:sp>
      <p:sp>
        <p:nvSpPr>
          <p:cNvPr id="314" name="Rounded Rectangle"/>
          <p:cNvSpPr/>
          <p:nvPr/>
        </p:nvSpPr>
        <p:spPr>
          <a:xfrm>
            <a:off x="6380434" y="4324439"/>
            <a:ext cx="1451532" cy="607340"/>
          </a:xfrm>
          <a:prstGeom prst="roundRect">
            <a:avLst>
              <a:gd name="adj" fmla="val 24346"/>
            </a:avLst>
          </a:prstGeom>
          <a:ln w="38100">
            <a:solidFill>
              <a:srgbClr val="FF26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pic>
        <p:nvPicPr>
          <p:cNvPr id="315" name="Rounded Rectangle Rounded rectangle" descr="Rounded Rectangle Rounded rectangle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595095" y="4156381"/>
            <a:ext cx="4696119" cy="943455"/>
          </a:xfrm>
          <a:prstGeom prst="rect">
            <a:avLst/>
          </a:prstGeom>
        </p:spPr>
      </p:pic>
      <p:sp>
        <p:nvSpPr>
          <p:cNvPr id="317" name="cat recall: when we actually have a cat (row!), what percentage of the time is the model right?"/>
          <p:cNvSpPr txBox="1"/>
          <p:nvPr/>
        </p:nvSpPr>
        <p:spPr>
          <a:xfrm>
            <a:off x="232395" y="6583858"/>
            <a:ext cx="11270010" cy="4595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cat recall</a:t>
            </a:r>
            <a:r>
              <a:t>: when we 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actually</a:t>
            </a:r>
            <a:r>
              <a:t> have a cat (row!), what percentage of the time is the model right?</a:t>
            </a:r>
          </a:p>
        </p:txBody>
      </p:sp>
      <p:sp>
        <p:nvSpPr>
          <p:cNvPr id="318" name="2…"/>
          <p:cNvSpPr txBox="1"/>
          <p:nvPr/>
        </p:nvSpPr>
        <p:spPr>
          <a:xfrm>
            <a:off x="11864106" y="6393349"/>
            <a:ext cx="292101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2</a:t>
            </a:r>
          </a:p>
          <a:p>
            <a:pPr>
              <a:defRPr sz="2800">
                <a:solidFill>
                  <a:schemeClr val="accent1">
                    <a:lumOff val="-13575"/>
                  </a:schemeClr>
                </a:solidFill>
              </a:defRPr>
            </a:pPr>
            <a:r>
              <a:t>4</a:t>
            </a:r>
          </a:p>
        </p:txBody>
      </p:sp>
      <p:sp>
        <p:nvSpPr>
          <p:cNvPr id="319" name="Line"/>
          <p:cNvSpPr/>
          <p:nvPr/>
        </p:nvSpPr>
        <p:spPr>
          <a:xfrm>
            <a:off x="11778431" y="6850549"/>
            <a:ext cx="463452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Confusion Matrix"/>
          <p:cNvSpPr txBox="1">
            <a:spLocks noGrp="1"/>
          </p:cNvSpPr>
          <p:nvPr>
            <p:ph type="ctrTitle"/>
          </p:nvPr>
        </p:nvSpPr>
        <p:spPr>
          <a:xfrm>
            <a:off x="2013917" y="309178"/>
            <a:ext cx="8976669" cy="1168401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>
              <a:spcBef>
                <a:spcPts val="1300"/>
              </a:spcBef>
              <a:defRPr sz="5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Confusion Matrix</a:t>
            </a:r>
          </a:p>
        </p:txBody>
      </p:sp>
      <p:sp>
        <p:nvSpPr>
          <p:cNvPr id="322" name="dog"/>
          <p:cNvSpPr txBox="1"/>
          <p:nvPr/>
        </p:nvSpPr>
        <p:spPr>
          <a:xfrm>
            <a:off x="3576959" y="3511549"/>
            <a:ext cx="56495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/>
          </a:lstStyle>
          <a:p>
            <a:r>
              <a:t>dog</a:t>
            </a:r>
          </a:p>
        </p:txBody>
      </p:sp>
      <p:sp>
        <p:nvSpPr>
          <p:cNvPr id="323" name="cat"/>
          <p:cNvSpPr txBox="1"/>
          <p:nvPr/>
        </p:nvSpPr>
        <p:spPr>
          <a:xfrm>
            <a:off x="3678460" y="4400549"/>
            <a:ext cx="46345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/>
          </a:lstStyle>
          <a:p>
            <a:r>
              <a:t>cat</a:t>
            </a:r>
          </a:p>
        </p:txBody>
      </p:sp>
      <p:sp>
        <p:nvSpPr>
          <p:cNvPr id="324" name="mouse"/>
          <p:cNvSpPr txBox="1"/>
          <p:nvPr/>
        </p:nvSpPr>
        <p:spPr>
          <a:xfrm>
            <a:off x="3224088" y="5289549"/>
            <a:ext cx="9178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/>
          </a:lstStyle>
          <a:p>
            <a:r>
              <a:t>mouse</a:t>
            </a:r>
          </a:p>
        </p:txBody>
      </p:sp>
      <p:sp>
        <p:nvSpPr>
          <p:cNvPr id="325" name="dog"/>
          <p:cNvSpPr txBox="1"/>
          <p:nvPr/>
        </p:nvSpPr>
        <p:spPr>
          <a:xfrm>
            <a:off x="5140424" y="2813049"/>
            <a:ext cx="56495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dog</a:t>
            </a:r>
          </a:p>
        </p:txBody>
      </p:sp>
      <p:sp>
        <p:nvSpPr>
          <p:cNvPr id="326" name="cat"/>
          <p:cNvSpPr txBox="1"/>
          <p:nvPr/>
        </p:nvSpPr>
        <p:spPr>
          <a:xfrm>
            <a:off x="6854874" y="2813049"/>
            <a:ext cx="46345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cat</a:t>
            </a:r>
          </a:p>
        </p:txBody>
      </p:sp>
      <p:sp>
        <p:nvSpPr>
          <p:cNvPr id="327" name="mouse"/>
          <p:cNvSpPr txBox="1"/>
          <p:nvPr/>
        </p:nvSpPr>
        <p:spPr>
          <a:xfrm>
            <a:off x="8240588" y="2813049"/>
            <a:ext cx="9178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mouse</a:t>
            </a:r>
          </a:p>
        </p:txBody>
      </p:sp>
      <p:sp>
        <p:nvSpPr>
          <p:cNvPr id="328" name="Rectangle"/>
          <p:cNvSpPr/>
          <p:nvPr/>
        </p:nvSpPr>
        <p:spPr>
          <a:xfrm>
            <a:off x="4559300" y="3371850"/>
            <a:ext cx="4767709" cy="2713088"/>
          </a:xfrm>
          <a:prstGeom prst="rect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29" name="Line"/>
          <p:cNvSpPr/>
          <p:nvPr/>
        </p:nvSpPr>
        <p:spPr>
          <a:xfrm flipV="1">
            <a:off x="6331499" y="3258442"/>
            <a:ext cx="1" cy="293990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30" name="Line"/>
          <p:cNvSpPr/>
          <p:nvPr/>
        </p:nvSpPr>
        <p:spPr>
          <a:xfrm flipV="1">
            <a:off x="7880899" y="3258442"/>
            <a:ext cx="1" cy="293990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31" name="Line"/>
          <p:cNvSpPr/>
          <p:nvPr/>
        </p:nvSpPr>
        <p:spPr>
          <a:xfrm flipH="1" flipV="1">
            <a:off x="4491438" y="4108400"/>
            <a:ext cx="490343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32" name="Line"/>
          <p:cNvSpPr/>
          <p:nvPr/>
        </p:nvSpPr>
        <p:spPr>
          <a:xfrm flipH="1" flipV="1">
            <a:off x="4491438" y="5149800"/>
            <a:ext cx="490343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33" name="4"/>
          <p:cNvSpPr txBox="1"/>
          <p:nvPr/>
        </p:nvSpPr>
        <p:spPr>
          <a:xfrm>
            <a:off x="5281015" y="3509467"/>
            <a:ext cx="28377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4</a:t>
            </a:r>
          </a:p>
        </p:txBody>
      </p:sp>
      <p:sp>
        <p:nvSpPr>
          <p:cNvPr id="334" name="0"/>
          <p:cNvSpPr txBox="1"/>
          <p:nvPr/>
        </p:nvSpPr>
        <p:spPr>
          <a:xfrm>
            <a:off x="6932015" y="3509467"/>
            <a:ext cx="28377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0</a:t>
            </a:r>
          </a:p>
        </p:txBody>
      </p:sp>
      <p:sp>
        <p:nvSpPr>
          <p:cNvPr id="335" name="0"/>
          <p:cNvSpPr txBox="1"/>
          <p:nvPr/>
        </p:nvSpPr>
        <p:spPr>
          <a:xfrm>
            <a:off x="8544915" y="3509467"/>
            <a:ext cx="28377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0</a:t>
            </a:r>
          </a:p>
        </p:txBody>
      </p:sp>
      <p:sp>
        <p:nvSpPr>
          <p:cNvPr id="336" name="2"/>
          <p:cNvSpPr txBox="1"/>
          <p:nvPr/>
        </p:nvSpPr>
        <p:spPr>
          <a:xfrm>
            <a:off x="5281015" y="4398467"/>
            <a:ext cx="28377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2</a:t>
            </a:r>
          </a:p>
        </p:txBody>
      </p:sp>
      <p:sp>
        <p:nvSpPr>
          <p:cNvPr id="337" name="2"/>
          <p:cNvSpPr txBox="1"/>
          <p:nvPr/>
        </p:nvSpPr>
        <p:spPr>
          <a:xfrm>
            <a:off x="6932015" y="4398467"/>
            <a:ext cx="28377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2</a:t>
            </a:r>
          </a:p>
        </p:txBody>
      </p:sp>
      <p:sp>
        <p:nvSpPr>
          <p:cNvPr id="338" name="0"/>
          <p:cNvSpPr txBox="1"/>
          <p:nvPr/>
        </p:nvSpPr>
        <p:spPr>
          <a:xfrm>
            <a:off x="8544915" y="4398467"/>
            <a:ext cx="28377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0</a:t>
            </a:r>
          </a:p>
        </p:txBody>
      </p:sp>
      <p:sp>
        <p:nvSpPr>
          <p:cNvPr id="339" name="0"/>
          <p:cNvSpPr txBox="1"/>
          <p:nvPr/>
        </p:nvSpPr>
        <p:spPr>
          <a:xfrm>
            <a:off x="5281015" y="5389067"/>
            <a:ext cx="28377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0</a:t>
            </a:r>
          </a:p>
        </p:txBody>
      </p:sp>
      <p:sp>
        <p:nvSpPr>
          <p:cNvPr id="340" name="0"/>
          <p:cNvSpPr txBox="1"/>
          <p:nvPr/>
        </p:nvSpPr>
        <p:spPr>
          <a:xfrm>
            <a:off x="6932015" y="5389067"/>
            <a:ext cx="28377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0</a:t>
            </a:r>
          </a:p>
        </p:txBody>
      </p:sp>
      <p:sp>
        <p:nvSpPr>
          <p:cNvPr id="341" name="2"/>
          <p:cNvSpPr txBox="1"/>
          <p:nvPr/>
        </p:nvSpPr>
        <p:spPr>
          <a:xfrm>
            <a:off x="8544915" y="5389067"/>
            <a:ext cx="28377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2</a:t>
            </a:r>
          </a:p>
        </p:txBody>
      </p:sp>
      <p:sp>
        <p:nvSpPr>
          <p:cNvPr id="342" name="what is it…"/>
          <p:cNvSpPr txBox="1"/>
          <p:nvPr/>
        </p:nvSpPr>
        <p:spPr>
          <a:xfrm>
            <a:off x="1407504" y="4271193"/>
            <a:ext cx="1426792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>
                <a:latin typeface="Gill Sans"/>
                <a:ea typeface="Gill Sans"/>
                <a:cs typeface="Gill Sans"/>
                <a:sym typeface="Gill Sans"/>
              </a:defRPr>
            </a:pPr>
            <a:r>
              <a:t>what is it</a:t>
            </a:r>
          </a:p>
          <a:p>
            <a:pPr>
              <a:defRPr sz="2800">
                <a:latin typeface="Gill Sans"/>
                <a:ea typeface="Gill Sans"/>
                <a:cs typeface="Gill Sans"/>
                <a:sym typeface="Gill Sans"/>
              </a:defRPr>
            </a:pPr>
            <a:r>
              <a:t>actually?</a:t>
            </a:r>
          </a:p>
        </p:txBody>
      </p:sp>
      <p:sp>
        <p:nvSpPr>
          <p:cNvPr id="343" name="what does the model think?"/>
          <p:cNvSpPr txBox="1"/>
          <p:nvPr/>
        </p:nvSpPr>
        <p:spPr>
          <a:xfrm>
            <a:off x="5034061" y="2165250"/>
            <a:ext cx="4105078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what does the model think?</a:t>
            </a:r>
          </a:p>
        </p:txBody>
      </p:sp>
      <p:sp>
        <p:nvSpPr>
          <p:cNvPr id="344" name="Text"/>
          <p:cNvSpPr txBox="1"/>
          <p:nvPr/>
        </p:nvSpPr>
        <p:spPr>
          <a:xfrm>
            <a:off x="10646159" y="9366250"/>
            <a:ext cx="152401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1200" u="sng">
                <a:solidFill>
                  <a:srgbClr val="0000EE"/>
                </a:solidFill>
                <a:latin typeface="Times Roman"/>
                <a:ea typeface="Times Roman"/>
                <a:cs typeface="Times Roman"/>
                <a:sym typeface="Times Roman"/>
                <a:hlinkClick r:id="rId2"/>
              </a:defRPr>
            </a:lvl1pPr>
          </a:lstStyle>
          <a:p>
            <a:r>
              <a:rPr>
                <a:hlinkClick r:id="rId2"/>
              </a:rPr>
              <a:t> </a:t>
            </a:r>
          </a:p>
        </p:txBody>
      </p:sp>
      <p:sp>
        <p:nvSpPr>
          <p:cNvPr id="345" name="cat recall: when we actually have a cat (row!), what percentage of the time is the model right?"/>
          <p:cNvSpPr txBox="1"/>
          <p:nvPr/>
        </p:nvSpPr>
        <p:spPr>
          <a:xfrm>
            <a:off x="232395" y="6583858"/>
            <a:ext cx="11270010" cy="4595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cat recall</a:t>
            </a:r>
            <a:r>
              <a:t>: when we 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actually</a:t>
            </a:r>
            <a:r>
              <a:t> have a cat (row!), what percentage of the time is the model right?</a:t>
            </a:r>
          </a:p>
        </p:txBody>
      </p:sp>
      <p:sp>
        <p:nvSpPr>
          <p:cNvPr id="346" name="2…"/>
          <p:cNvSpPr txBox="1"/>
          <p:nvPr/>
        </p:nvSpPr>
        <p:spPr>
          <a:xfrm>
            <a:off x="11864106" y="6393349"/>
            <a:ext cx="292101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2</a:t>
            </a:r>
          </a:p>
          <a:p>
            <a:pPr>
              <a:defRPr sz="2800">
                <a:solidFill>
                  <a:schemeClr val="accent1">
                    <a:lumOff val="-13575"/>
                  </a:schemeClr>
                </a:solidFill>
              </a:defRPr>
            </a:pPr>
            <a:r>
              <a:t>4</a:t>
            </a:r>
          </a:p>
        </p:txBody>
      </p:sp>
      <p:sp>
        <p:nvSpPr>
          <p:cNvPr id="347" name="Line"/>
          <p:cNvSpPr/>
          <p:nvPr/>
        </p:nvSpPr>
        <p:spPr>
          <a:xfrm>
            <a:off x="11778431" y="6850549"/>
            <a:ext cx="463452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48" name="dog recall: ????"/>
          <p:cNvSpPr txBox="1"/>
          <p:nvPr/>
        </p:nvSpPr>
        <p:spPr>
          <a:xfrm>
            <a:off x="130894" y="7601049"/>
            <a:ext cx="1725365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dog recall</a:t>
            </a:r>
            <a:r>
              <a:t>: ????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Confusion Matrix"/>
          <p:cNvSpPr txBox="1">
            <a:spLocks noGrp="1"/>
          </p:cNvSpPr>
          <p:nvPr>
            <p:ph type="ctrTitle"/>
          </p:nvPr>
        </p:nvSpPr>
        <p:spPr>
          <a:xfrm>
            <a:off x="2013917" y="309178"/>
            <a:ext cx="8976669" cy="1168401"/>
          </a:xfrm>
          <a:prstGeom prst="rect">
            <a:avLst/>
          </a:prstGeom>
          <a:solidFill>
            <a:srgbClr val="FFFFFF"/>
          </a:solidFill>
        </p:spPr>
        <p:txBody>
          <a:bodyPr/>
          <a:lstStyle>
            <a:lvl1pPr>
              <a:spcBef>
                <a:spcPts val="1300"/>
              </a:spcBef>
              <a:defRPr sz="5800">
                <a:latin typeface="Gill Sans Light"/>
                <a:ea typeface="Gill Sans Light"/>
                <a:cs typeface="Gill Sans Light"/>
                <a:sym typeface="Gill Sans Light"/>
              </a:defRPr>
            </a:lvl1pPr>
          </a:lstStyle>
          <a:p>
            <a:r>
              <a:t>Confusion Matrix</a:t>
            </a:r>
          </a:p>
        </p:txBody>
      </p:sp>
      <p:sp>
        <p:nvSpPr>
          <p:cNvPr id="351" name="dog"/>
          <p:cNvSpPr txBox="1"/>
          <p:nvPr/>
        </p:nvSpPr>
        <p:spPr>
          <a:xfrm>
            <a:off x="3576959" y="3511549"/>
            <a:ext cx="564953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/>
          </a:lstStyle>
          <a:p>
            <a:r>
              <a:t>dog</a:t>
            </a:r>
          </a:p>
        </p:txBody>
      </p:sp>
      <p:sp>
        <p:nvSpPr>
          <p:cNvPr id="352" name="cat"/>
          <p:cNvSpPr txBox="1"/>
          <p:nvPr/>
        </p:nvSpPr>
        <p:spPr>
          <a:xfrm>
            <a:off x="3678460" y="4400549"/>
            <a:ext cx="46345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/>
          </a:lstStyle>
          <a:p>
            <a:r>
              <a:t>cat</a:t>
            </a:r>
          </a:p>
        </p:txBody>
      </p:sp>
      <p:sp>
        <p:nvSpPr>
          <p:cNvPr id="353" name="mouse"/>
          <p:cNvSpPr txBox="1"/>
          <p:nvPr/>
        </p:nvSpPr>
        <p:spPr>
          <a:xfrm>
            <a:off x="3224088" y="5289549"/>
            <a:ext cx="9178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r"/>
          </a:lstStyle>
          <a:p>
            <a:r>
              <a:t>mouse</a:t>
            </a:r>
          </a:p>
        </p:txBody>
      </p:sp>
      <p:sp>
        <p:nvSpPr>
          <p:cNvPr id="354" name="dog"/>
          <p:cNvSpPr txBox="1"/>
          <p:nvPr/>
        </p:nvSpPr>
        <p:spPr>
          <a:xfrm>
            <a:off x="5140424" y="2813049"/>
            <a:ext cx="56495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dog</a:t>
            </a:r>
          </a:p>
        </p:txBody>
      </p:sp>
      <p:sp>
        <p:nvSpPr>
          <p:cNvPr id="355" name="cat"/>
          <p:cNvSpPr txBox="1"/>
          <p:nvPr/>
        </p:nvSpPr>
        <p:spPr>
          <a:xfrm>
            <a:off x="6854874" y="2813049"/>
            <a:ext cx="463452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cat</a:t>
            </a:r>
          </a:p>
        </p:txBody>
      </p:sp>
      <p:sp>
        <p:nvSpPr>
          <p:cNvPr id="356" name="mouse"/>
          <p:cNvSpPr txBox="1"/>
          <p:nvPr/>
        </p:nvSpPr>
        <p:spPr>
          <a:xfrm>
            <a:off x="8240588" y="2813049"/>
            <a:ext cx="917824" cy="457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mouse</a:t>
            </a:r>
          </a:p>
        </p:txBody>
      </p:sp>
      <p:sp>
        <p:nvSpPr>
          <p:cNvPr id="357" name="Rectangle"/>
          <p:cNvSpPr/>
          <p:nvPr/>
        </p:nvSpPr>
        <p:spPr>
          <a:xfrm>
            <a:off x="4559300" y="3371850"/>
            <a:ext cx="4767709" cy="2713088"/>
          </a:xfrm>
          <a:prstGeom prst="rect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58" name="Line"/>
          <p:cNvSpPr/>
          <p:nvPr/>
        </p:nvSpPr>
        <p:spPr>
          <a:xfrm flipV="1">
            <a:off x="6331499" y="3258442"/>
            <a:ext cx="1" cy="293990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59" name="Line"/>
          <p:cNvSpPr/>
          <p:nvPr/>
        </p:nvSpPr>
        <p:spPr>
          <a:xfrm flipV="1">
            <a:off x="7880899" y="3258442"/>
            <a:ext cx="1" cy="2939903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60" name="Line"/>
          <p:cNvSpPr/>
          <p:nvPr/>
        </p:nvSpPr>
        <p:spPr>
          <a:xfrm flipH="1" flipV="1">
            <a:off x="4491438" y="4108400"/>
            <a:ext cx="490343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61" name="Line"/>
          <p:cNvSpPr/>
          <p:nvPr/>
        </p:nvSpPr>
        <p:spPr>
          <a:xfrm flipH="1" flipV="1">
            <a:off x="4491438" y="5149800"/>
            <a:ext cx="4903433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62" name="4"/>
          <p:cNvSpPr txBox="1"/>
          <p:nvPr/>
        </p:nvSpPr>
        <p:spPr>
          <a:xfrm>
            <a:off x="5281015" y="3509467"/>
            <a:ext cx="28377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4</a:t>
            </a:r>
          </a:p>
        </p:txBody>
      </p:sp>
      <p:sp>
        <p:nvSpPr>
          <p:cNvPr id="363" name="0"/>
          <p:cNvSpPr txBox="1"/>
          <p:nvPr/>
        </p:nvSpPr>
        <p:spPr>
          <a:xfrm>
            <a:off x="6932015" y="3509467"/>
            <a:ext cx="28377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0</a:t>
            </a:r>
          </a:p>
        </p:txBody>
      </p:sp>
      <p:sp>
        <p:nvSpPr>
          <p:cNvPr id="364" name="0"/>
          <p:cNvSpPr txBox="1"/>
          <p:nvPr/>
        </p:nvSpPr>
        <p:spPr>
          <a:xfrm>
            <a:off x="8544915" y="3509467"/>
            <a:ext cx="28377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0</a:t>
            </a:r>
          </a:p>
        </p:txBody>
      </p:sp>
      <p:sp>
        <p:nvSpPr>
          <p:cNvPr id="365" name="2"/>
          <p:cNvSpPr txBox="1"/>
          <p:nvPr/>
        </p:nvSpPr>
        <p:spPr>
          <a:xfrm>
            <a:off x="5281015" y="4398467"/>
            <a:ext cx="28377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2</a:t>
            </a:r>
          </a:p>
        </p:txBody>
      </p:sp>
      <p:sp>
        <p:nvSpPr>
          <p:cNvPr id="366" name="2"/>
          <p:cNvSpPr txBox="1"/>
          <p:nvPr/>
        </p:nvSpPr>
        <p:spPr>
          <a:xfrm>
            <a:off x="6932015" y="4398467"/>
            <a:ext cx="28377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2</a:t>
            </a:r>
          </a:p>
        </p:txBody>
      </p:sp>
      <p:sp>
        <p:nvSpPr>
          <p:cNvPr id="367" name="0"/>
          <p:cNvSpPr txBox="1"/>
          <p:nvPr/>
        </p:nvSpPr>
        <p:spPr>
          <a:xfrm>
            <a:off x="8544915" y="4398467"/>
            <a:ext cx="28377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0</a:t>
            </a:r>
          </a:p>
        </p:txBody>
      </p:sp>
      <p:sp>
        <p:nvSpPr>
          <p:cNvPr id="368" name="0"/>
          <p:cNvSpPr txBox="1"/>
          <p:nvPr/>
        </p:nvSpPr>
        <p:spPr>
          <a:xfrm>
            <a:off x="5281015" y="5389067"/>
            <a:ext cx="28377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0</a:t>
            </a:r>
          </a:p>
        </p:txBody>
      </p:sp>
      <p:sp>
        <p:nvSpPr>
          <p:cNvPr id="369" name="0"/>
          <p:cNvSpPr txBox="1"/>
          <p:nvPr/>
        </p:nvSpPr>
        <p:spPr>
          <a:xfrm>
            <a:off x="6932015" y="5389067"/>
            <a:ext cx="28377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0</a:t>
            </a:r>
          </a:p>
        </p:txBody>
      </p:sp>
      <p:sp>
        <p:nvSpPr>
          <p:cNvPr id="370" name="2"/>
          <p:cNvSpPr txBox="1"/>
          <p:nvPr/>
        </p:nvSpPr>
        <p:spPr>
          <a:xfrm>
            <a:off x="8544915" y="5389067"/>
            <a:ext cx="283770" cy="4613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r>
              <a:t>2</a:t>
            </a:r>
          </a:p>
        </p:txBody>
      </p:sp>
      <p:sp>
        <p:nvSpPr>
          <p:cNvPr id="371" name="what is it…"/>
          <p:cNvSpPr txBox="1"/>
          <p:nvPr/>
        </p:nvSpPr>
        <p:spPr>
          <a:xfrm>
            <a:off x="1407504" y="4271193"/>
            <a:ext cx="1426792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>
                <a:latin typeface="Gill Sans"/>
                <a:ea typeface="Gill Sans"/>
                <a:cs typeface="Gill Sans"/>
                <a:sym typeface="Gill Sans"/>
              </a:defRPr>
            </a:pPr>
            <a:r>
              <a:t>what is it</a:t>
            </a:r>
          </a:p>
          <a:p>
            <a:pPr>
              <a:defRPr sz="2800">
                <a:latin typeface="Gill Sans"/>
                <a:ea typeface="Gill Sans"/>
                <a:cs typeface="Gill Sans"/>
                <a:sym typeface="Gill Sans"/>
              </a:defRPr>
            </a:pPr>
            <a:r>
              <a:t>actually?</a:t>
            </a:r>
          </a:p>
        </p:txBody>
      </p:sp>
      <p:sp>
        <p:nvSpPr>
          <p:cNvPr id="372" name="what does the model think?"/>
          <p:cNvSpPr txBox="1"/>
          <p:nvPr/>
        </p:nvSpPr>
        <p:spPr>
          <a:xfrm>
            <a:off x="5034061" y="2165250"/>
            <a:ext cx="4105078" cy="508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800"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r>
              <a:t>what does the model think?</a:t>
            </a:r>
          </a:p>
        </p:txBody>
      </p:sp>
      <p:sp>
        <p:nvSpPr>
          <p:cNvPr id="373" name="Text"/>
          <p:cNvSpPr txBox="1"/>
          <p:nvPr/>
        </p:nvSpPr>
        <p:spPr>
          <a:xfrm>
            <a:off x="10646159" y="9366250"/>
            <a:ext cx="152401" cy="279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 defTabSz="457200">
              <a:defRPr sz="1200" u="sng">
                <a:solidFill>
                  <a:srgbClr val="0000EE"/>
                </a:solidFill>
                <a:latin typeface="Times Roman"/>
                <a:ea typeface="Times Roman"/>
                <a:cs typeface="Times Roman"/>
                <a:sym typeface="Times Roman"/>
                <a:hlinkClick r:id="rId2"/>
              </a:defRPr>
            </a:lvl1pPr>
          </a:lstStyle>
          <a:p>
            <a:r>
              <a:rPr>
                <a:hlinkClick r:id="rId2"/>
              </a:rPr>
              <a:t> </a:t>
            </a:r>
          </a:p>
        </p:txBody>
      </p:sp>
      <p:sp>
        <p:nvSpPr>
          <p:cNvPr id="374" name="Rounded Rectangle"/>
          <p:cNvSpPr/>
          <p:nvPr/>
        </p:nvSpPr>
        <p:spPr>
          <a:xfrm>
            <a:off x="4780234" y="3537039"/>
            <a:ext cx="1451532" cy="427704"/>
          </a:xfrm>
          <a:prstGeom prst="roundRect">
            <a:avLst>
              <a:gd name="adj" fmla="val 34572"/>
            </a:avLst>
          </a:prstGeom>
          <a:ln w="38100">
            <a:solidFill>
              <a:srgbClr val="FF2600"/>
            </a:solidFill>
            <a:prstDash val="sysDot"/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pic>
        <p:nvPicPr>
          <p:cNvPr id="375" name="Rounded Rectangle Rounded rectangle" descr="Rounded Rectangle Rounded rectangle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595095" y="3394381"/>
            <a:ext cx="4696119" cy="691538"/>
          </a:xfrm>
          <a:prstGeom prst="rect">
            <a:avLst/>
          </a:prstGeom>
        </p:spPr>
      </p:pic>
      <p:sp>
        <p:nvSpPr>
          <p:cNvPr id="377" name="cat recall: when we actually have a cat (row!), what percentage of the time is the model right?"/>
          <p:cNvSpPr txBox="1"/>
          <p:nvPr/>
        </p:nvSpPr>
        <p:spPr>
          <a:xfrm>
            <a:off x="232395" y="6583858"/>
            <a:ext cx="11270010" cy="4595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cat recall</a:t>
            </a:r>
            <a:r>
              <a:t>: when we 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actually</a:t>
            </a:r>
            <a:r>
              <a:t> have a cat (row!), what percentage of the time is the model right?</a:t>
            </a:r>
          </a:p>
        </p:txBody>
      </p:sp>
      <p:sp>
        <p:nvSpPr>
          <p:cNvPr id="378" name="2…"/>
          <p:cNvSpPr txBox="1"/>
          <p:nvPr/>
        </p:nvSpPr>
        <p:spPr>
          <a:xfrm>
            <a:off x="11864106" y="6393349"/>
            <a:ext cx="292101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2</a:t>
            </a:r>
          </a:p>
          <a:p>
            <a:pPr>
              <a:defRPr sz="2800">
                <a:solidFill>
                  <a:schemeClr val="accent1">
                    <a:lumOff val="-13575"/>
                  </a:schemeClr>
                </a:solidFill>
              </a:defRPr>
            </a:pPr>
            <a:r>
              <a:t>4</a:t>
            </a:r>
          </a:p>
        </p:txBody>
      </p:sp>
      <p:sp>
        <p:nvSpPr>
          <p:cNvPr id="379" name="Line"/>
          <p:cNvSpPr/>
          <p:nvPr/>
        </p:nvSpPr>
        <p:spPr>
          <a:xfrm>
            <a:off x="11778431" y="6850549"/>
            <a:ext cx="463452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  <p:sp>
        <p:nvSpPr>
          <p:cNvPr id="380" name="dog recall: when we actually have a dog (row!), what percentage of the time is the model right?"/>
          <p:cNvSpPr txBox="1"/>
          <p:nvPr/>
        </p:nvSpPr>
        <p:spPr>
          <a:xfrm>
            <a:off x="130894" y="7599858"/>
            <a:ext cx="11473012" cy="4595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>
                <a:solidFill>
                  <a:schemeClr val="accent4">
                    <a:hueOff val="-1081314"/>
                    <a:satOff val="4338"/>
                    <a:lumOff val="-8931"/>
                  </a:schemeClr>
                </a:solidFill>
              </a:rPr>
              <a:t>dog recall</a:t>
            </a:r>
            <a:r>
              <a:t>: when we </a:t>
            </a:r>
            <a:r>
              <a:rPr>
                <a:latin typeface="Gill Sans"/>
                <a:ea typeface="Gill Sans"/>
                <a:cs typeface="Gill Sans"/>
                <a:sym typeface="Gill Sans"/>
              </a:rPr>
              <a:t>actually</a:t>
            </a:r>
            <a:r>
              <a:t> have a dog (row!), what percentage of the time is the model right?</a:t>
            </a:r>
          </a:p>
        </p:txBody>
      </p:sp>
      <p:sp>
        <p:nvSpPr>
          <p:cNvPr id="381" name="4…"/>
          <p:cNvSpPr txBox="1"/>
          <p:nvPr/>
        </p:nvSpPr>
        <p:spPr>
          <a:xfrm>
            <a:off x="11864106" y="7409349"/>
            <a:ext cx="292101" cy="914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4</a:t>
            </a:r>
          </a:p>
          <a:p>
            <a:pPr>
              <a:defRPr sz="2800">
                <a:solidFill>
                  <a:schemeClr val="accent1">
                    <a:lumOff val="-13575"/>
                  </a:schemeClr>
                </a:solidFill>
              </a:defRPr>
            </a:pPr>
            <a:r>
              <a:t>4</a:t>
            </a:r>
          </a:p>
        </p:txBody>
      </p:sp>
      <p:sp>
        <p:nvSpPr>
          <p:cNvPr id="382" name="Line"/>
          <p:cNvSpPr/>
          <p:nvPr/>
        </p:nvSpPr>
        <p:spPr>
          <a:xfrm>
            <a:off x="11778431" y="7866549"/>
            <a:ext cx="463452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SemiBold"/>
              </a:defRPr>
            </a:pPr>
            <a:endParaRPr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 SemiBold"/>
        <a:ea typeface="Gill Sans SemiBold"/>
        <a:cs typeface="Gill Sans SemiBold"/>
      </a:majorFont>
      <a:minorFont>
        <a:latin typeface="Gill Sans SemiBold"/>
        <a:ea typeface="Gill Sans SemiBold"/>
        <a:cs typeface="Gill Sans Semi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 Light"/>
            <a:ea typeface="Gill Sans Light"/>
            <a:cs typeface="Gill Sans Light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Gill Sans SemiBold"/>
        <a:ea typeface="Gill Sans SemiBold"/>
        <a:cs typeface="Gill Sans SemiBold"/>
      </a:majorFont>
      <a:minorFont>
        <a:latin typeface="Gill Sans SemiBold"/>
        <a:ea typeface="Gill Sans SemiBold"/>
        <a:cs typeface="Gill Sans SemiBold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Gill Sans SemiBol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 Light"/>
            <a:ea typeface="Gill Sans Light"/>
            <a:cs typeface="Gill Sans Light"/>
            <a:sym typeface="Gill Sans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794</Words>
  <Application>Microsoft Macintosh PowerPoint</Application>
  <PresentationFormat>Custom</PresentationFormat>
  <Paragraphs>301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Gill Sans</vt:lpstr>
      <vt:lpstr>Gill Sans Light</vt:lpstr>
      <vt:lpstr>Gill Sans SemiBold</vt:lpstr>
      <vt:lpstr>Helvetica Neue</vt:lpstr>
      <vt:lpstr>Times Roman</vt:lpstr>
      <vt:lpstr>White</vt:lpstr>
      <vt:lpstr>[320] Accuracy, Recall, and Precision</vt:lpstr>
      <vt:lpstr>Confusion Matrix</vt:lpstr>
      <vt:lpstr>Confusion Matrix</vt:lpstr>
      <vt:lpstr>Confusion Matrix</vt:lpstr>
      <vt:lpstr>Confusion Matrix</vt:lpstr>
      <vt:lpstr>Confusion Matrix</vt:lpstr>
      <vt:lpstr>Confusion Matrix</vt:lpstr>
      <vt:lpstr>Confusion Matrix</vt:lpstr>
      <vt:lpstr>Confusion Matrix</vt:lpstr>
      <vt:lpstr>Confusion Matrix</vt:lpstr>
      <vt:lpstr>Confusion Matrix</vt:lpstr>
      <vt:lpstr>Confusion Matrix</vt:lpstr>
      <vt:lpstr>Confusion Matrix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[320] Accuracy, Recall, and Precision</dc:title>
  <cp:lastModifiedBy>MEENA SYAMKUMAR</cp:lastModifiedBy>
  <cp:revision>1</cp:revision>
  <dcterms:modified xsi:type="dcterms:W3CDTF">2023-04-24T12:48:37Z</dcterms:modified>
</cp:coreProperties>
</file>