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s320-wisc/f21/tree/main/p3#part-2-web-crawlin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hromedriver.chromium.org/downloads" TargetMode="External"/><Relationship Id="rId5" Type="http://schemas.openxmlformats.org/officeDocument/2006/relationships/image" Target="../media/image5.tif"/><Relationship Id="rId4" Type="http://schemas.openxmlformats.org/officeDocument/2006/relationships/image" Target="../media/image4.png"/><Relationship Id="rId9" Type="http://schemas.openxmlformats.org/officeDocument/2006/relationships/hyperlink" Target="https://github.com/cs320-wisc/f22/tree/main/p3#part-3-web-crawling-websearch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Web 1: Selenium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Web 1: Selenium</a:t>
            </a:r>
          </a:p>
        </p:txBody>
      </p:sp>
      <p:sp>
        <p:nvSpPr>
          <p:cNvPr id="138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</a:t>
            </a:r>
            <a:r>
              <a:rPr lang="en-US" dirty="0" err="1"/>
              <a:t>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51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252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54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55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56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57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58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4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65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66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67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268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276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7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8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9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80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4" name="Elements may contain…"/>
          <p:cNvSpPr txBox="1"/>
          <p:nvPr/>
        </p:nvSpPr>
        <p:spPr>
          <a:xfrm>
            <a:off x="6374358" y="436778"/>
            <a:ext cx="3684985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t>Elements may contain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text</a:t>
            </a:r>
          </a:p>
        </p:txBody>
      </p:sp>
      <p:sp>
        <p:nvSpPr>
          <p:cNvPr id="27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86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287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89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90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91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3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6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97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98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99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300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313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4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5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6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7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06" name="Elements may contain…"/>
          <p:cNvSpPr txBox="1"/>
          <p:nvPr/>
        </p:nvSpPr>
        <p:spPr>
          <a:xfrm>
            <a:off x="6374358" y="436778"/>
            <a:ext cx="3684985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307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308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309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parent"/>
          <p:cNvSpPr txBox="1"/>
          <p:nvPr/>
        </p:nvSpPr>
        <p:spPr>
          <a:xfrm>
            <a:off x="3162448" y="6428892"/>
            <a:ext cx="11427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parent</a:t>
            </a:r>
          </a:p>
        </p:txBody>
      </p:sp>
      <p:sp>
        <p:nvSpPr>
          <p:cNvPr id="311" name="child"/>
          <p:cNvSpPr txBox="1"/>
          <p:nvPr/>
        </p:nvSpPr>
        <p:spPr>
          <a:xfrm>
            <a:off x="4581351" y="7190892"/>
            <a:ext cx="844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child</a:t>
            </a:r>
          </a:p>
        </p:txBody>
      </p:sp>
      <p:sp>
        <p:nvSpPr>
          <p:cNvPr id="312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2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323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324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326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327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328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3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334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335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336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337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359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0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1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2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3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3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344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345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parent"/>
          <p:cNvSpPr txBox="1"/>
          <p:nvPr/>
        </p:nvSpPr>
        <p:spPr>
          <a:xfrm>
            <a:off x="3162448" y="6428892"/>
            <a:ext cx="11427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parent</a:t>
            </a:r>
          </a:p>
        </p:txBody>
      </p:sp>
      <p:sp>
        <p:nvSpPr>
          <p:cNvPr id="347" name="child"/>
          <p:cNvSpPr txBox="1"/>
          <p:nvPr/>
        </p:nvSpPr>
        <p:spPr>
          <a:xfrm>
            <a:off x="4581351" y="7190892"/>
            <a:ext cx="844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child</a:t>
            </a:r>
          </a:p>
        </p:txBody>
      </p:sp>
      <p:sp>
        <p:nvSpPr>
          <p:cNvPr id="348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</a:t>
            </a:r>
            <a:r>
              <a:rPr b="1"/>
              <a:t>&lt;script&gt;...&lt;/script&gt;</a:t>
            </a:r>
            <a:r>
              <a:t>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64" name="Connection Line"/>
          <p:cNvSpPr/>
          <p:nvPr/>
        </p:nvSpPr>
        <p:spPr>
          <a:xfrm>
            <a:off x="1995213" y="6922128"/>
            <a:ext cx="402045" cy="2033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94" h="21600" extrusionOk="0">
                <a:moveTo>
                  <a:pt x="10042" y="21600"/>
                </a:moveTo>
                <a:cubicBezTo>
                  <a:pt x="-5206" y="11413"/>
                  <a:pt x="-3089" y="4213"/>
                  <a:pt x="16394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0" name="Line"/>
          <p:cNvSpPr/>
          <p:nvPr/>
        </p:nvSpPr>
        <p:spPr>
          <a:xfrm>
            <a:off x="2666999" y="9280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Line"/>
          <p:cNvSpPr/>
          <p:nvPr/>
        </p:nvSpPr>
        <p:spPr>
          <a:xfrm>
            <a:off x="2412999" y="9280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Line"/>
          <p:cNvSpPr/>
          <p:nvPr/>
        </p:nvSpPr>
        <p:spPr>
          <a:xfrm>
            <a:off x="2920999" y="9280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3" name="table"/>
          <p:cNvSpPr/>
          <p:nvPr/>
        </p:nvSpPr>
        <p:spPr>
          <a:xfrm>
            <a:off x="2222500" y="8927671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table</a:t>
            </a:r>
          </a:p>
        </p:txBody>
      </p:sp>
      <p:sp>
        <p:nvSpPr>
          <p:cNvPr id="354" name="Line"/>
          <p:cNvSpPr/>
          <p:nvPr/>
        </p:nvSpPr>
        <p:spPr>
          <a:xfrm flipH="1">
            <a:off x="3228032" y="6526001"/>
            <a:ext cx="4506268" cy="2452342"/>
          </a:xfrm>
          <a:prstGeom prst="line">
            <a:avLst/>
          </a:prstGeom>
          <a:ln w="635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JavaScript (if there's an engine to execute it) may directly edit the DOM!"/>
          <p:cNvSpPr txBox="1"/>
          <p:nvPr/>
        </p:nvSpPr>
        <p:spPr>
          <a:xfrm>
            <a:off x="855305" y="493957"/>
            <a:ext cx="1129418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JavaScript (if there's an engine to execute it) may directly edit the DOM!</a:t>
            </a:r>
          </a:p>
        </p:txBody>
      </p:sp>
      <p:sp>
        <p:nvSpPr>
          <p:cNvPr id="356" name="original .html file doesn't change, but the result is equivalent"/>
          <p:cNvSpPr txBox="1"/>
          <p:nvPr/>
        </p:nvSpPr>
        <p:spPr>
          <a:xfrm>
            <a:off x="8443924" y="8854163"/>
            <a:ext cx="409004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original .html file doesn't change, but the result is equivalent</a:t>
            </a:r>
          </a:p>
        </p:txBody>
      </p:sp>
      <p:sp>
        <p:nvSpPr>
          <p:cNvPr id="365" name="Connection Line"/>
          <p:cNvSpPr/>
          <p:nvPr/>
        </p:nvSpPr>
        <p:spPr>
          <a:xfrm>
            <a:off x="9327091" y="7036165"/>
            <a:ext cx="1063478" cy="1763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84" extrusionOk="0">
                <a:moveTo>
                  <a:pt x="0" y="59"/>
                </a:moveTo>
                <a:cubicBezTo>
                  <a:pt x="14388" y="-716"/>
                  <a:pt x="21588" y="6226"/>
                  <a:pt x="21600" y="20884"/>
                </a:cubicBezTo>
              </a:path>
            </a:pathLst>
          </a:custGeom>
          <a:ln w="50800">
            <a:solidFill>
              <a:schemeClr val="accent1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8" name="Rounded Rectangle"/>
          <p:cNvSpPr/>
          <p:nvPr/>
        </p:nvSpPr>
        <p:spPr>
          <a:xfrm>
            <a:off x="7454900" y="6110052"/>
            <a:ext cx="3126321" cy="420441"/>
          </a:xfrm>
          <a:prstGeom prst="roundRect">
            <a:avLst>
              <a:gd name="adj" fmla="val 45310"/>
            </a:avLst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8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9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0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371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372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Welcome…"/>
          <p:cNvSpPr txBox="1"/>
          <p:nvPr/>
        </p:nvSpPr>
        <p:spPr>
          <a:xfrm>
            <a:off x="887628" y="3642975"/>
            <a:ext cx="212057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300" b="1">
                <a:latin typeface="Gill Sans"/>
                <a:ea typeface="Gill Sans"/>
                <a:cs typeface="Gill Sans"/>
                <a:sym typeface="Gill Sans"/>
              </a:defRPr>
            </a:pPr>
            <a:r>
              <a:t>Welcome</a:t>
            </a:r>
          </a:p>
          <a:p>
            <a:pPr algn="l">
              <a:defRPr sz="3300" b="1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1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200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solidFill>
                  <a:schemeClr val="accent1"/>
                </a:solidFill>
              </a:rPr>
              <a:t>About</a:t>
            </a:r>
            <a:r>
              <a:t> </a:t>
            </a:r>
            <a:r>
              <a:rPr u="sng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74" name="browser renders (displays) the DOM tree, based on original file and any JavaScript changes"/>
          <p:cNvSpPr txBox="1"/>
          <p:nvPr/>
        </p:nvSpPr>
        <p:spPr>
          <a:xfrm>
            <a:off x="162030" y="5648288"/>
            <a:ext cx="45474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browser renders (displays) the DOM tree, based on original file and any JavaScript changes</a:t>
            </a:r>
          </a:p>
        </p:txBody>
      </p:sp>
      <p:sp>
        <p:nvSpPr>
          <p:cNvPr id="37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376" name="Line"/>
          <p:cNvSpPr/>
          <p:nvPr/>
        </p:nvSpPr>
        <p:spPr>
          <a:xfrm>
            <a:off x="1016000" y="4394200"/>
            <a:ext cx="1543810" cy="0"/>
          </a:xfrm>
          <a:prstGeom prst="line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Line"/>
          <p:cNvSpPr/>
          <p:nvPr/>
        </p:nvSpPr>
        <p:spPr>
          <a:xfrm>
            <a:off x="1016000" y="4521200"/>
            <a:ext cx="1543810" cy="0"/>
          </a:xfrm>
          <a:prstGeom prst="line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8" name="Line"/>
          <p:cNvSpPr/>
          <p:nvPr/>
        </p:nvSpPr>
        <p:spPr>
          <a:xfrm>
            <a:off x="1016000" y="5029200"/>
            <a:ext cx="1543810" cy="0"/>
          </a:xfrm>
          <a:prstGeom prst="line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9" name="Line"/>
          <p:cNvSpPr/>
          <p:nvPr/>
        </p:nvSpPr>
        <p:spPr>
          <a:xfrm>
            <a:off x="1016000" y="4267200"/>
            <a:ext cx="154381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 flipH="1">
            <a:off x="1134436" y="4152861"/>
            <a:ext cx="1" cy="5486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1" name="Line"/>
          <p:cNvSpPr/>
          <p:nvPr/>
        </p:nvSpPr>
        <p:spPr>
          <a:xfrm>
            <a:off x="1896436" y="4152861"/>
            <a:ext cx="1" cy="5486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2" name="we need a JavaScript engine so we can scrape the generated table"/>
          <p:cNvSpPr txBox="1"/>
          <p:nvPr/>
        </p:nvSpPr>
        <p:spPr>
          <a:xfrm>
            <a:off x="1231900" y="927100"/>
            <a:ext cx="427632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need a JavaScript engine so we can scrape the generated table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Web Scraping: Simple and Complicated"/>
          <p:cNvSpPr txBox="1">
            <a:spLocks noGrp="1"/>
          </p:cNvSpPr>
          <p:nvPr>
            <p:ph type="title"/>
          </p:nvPr>
        </p:nvSpPr>
        <p:spPr>
          <a:xfrm>
            <a:off x="713370" y="4463727"/>
            <a:ext cx="11578060" cy="902346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Web Scraping: Simple and Complicated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equests vs. Seleni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requests vs. Selenium</a:t>
            </a:r>
          </a:p>
        </p:txBody>
      </p:sp>
      <p:sp>
        <p:nvSpPr>
          <p:cNvPr id="387" name="Rectangle"/>
          <p:cNvSpPr/>
          <p:nvPr/>
        </p:nvSpPr>
        <p:spPr>
          <a:xfrm>
            <a:off x="8234150" y="4711997"/>
            <a:ext cx="4298554" cy="371008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8" name="computer 2…"/>
          <p:cNvSpPr txBox="1"/>
          <p:nvPr/>
        </p:nvSpPr>
        <p:spPr>
          <a:xfrm>
            <a:off x="9261560" y="8558962"/>
            <a:ext cx="2243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2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(Virtual Machine)</a:t>
            </a:r>
          </a:p>
        </p:txBody>
      </p:sp>
      <p:sp>
        <p:nvSpPr>
          <p:cNvPr id="389" name="IP address: 18.216.110.65"/>
          <p:cNvSpPr txBox="1"/>
          <p:nvPr/>
        </p:nvSpPr>
        <p:spPr>
          <a:xfrm>
            <a:off x="8452232" y="4194118"/>
            <a:ext cx="38623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IP 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grpSp>
        <p:nvGrpSpPr>
          <p:cNvPr id="393" name="Group"/>
          <p:cNvGrpSpPr/>
          <p:nvPr/>
        </p:nvGrpSpPr>
        <p:grpSpPr>
          <a:xfrm>
            <a:off x="-41077" y="4417703"/>
            <a:ext cx="5671012" cy="4344460"/>
            <a:chOff x="12700" y="0"/>
            <a:chExt cx="5671011" cy="4344458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" y="2951578"/>
              <a:ext cx="5671012" cy="1392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002" y="0"/>
              <a:ext cx="4460533" cy="79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2" name="Image" descr="Image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05748" y="714435"/>
              <a:ext cx="4424218" cy="2237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4" name="computer 1…"/>
          <p:cNvSpPr txBox="1"/>
          <p:nvPr/>
        </p:nvSpPr>
        <p:spPr>
          <a:xfrm>
            <a:off x="2013899" y="8546262"/>
            <a:ext cx="15610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1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(laptop)</a:t>
            </a:r>
          </a:p>
        </p:txBody>
      </p:sp>
      <p:sp>
        <p:nvSpPr>
          <p:cNvPr id="395" name="Line"/>
          <p:cNvSpPr/>
          <p:nvPr/>
        </p:nvSpPr>
        <p:spPr>
          <a:xfrm>
            <a:off x="4064000" y="5435600"/>
            <a:ext cx="434935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6" name="index.html, please [GET]"/>
          <p:cNvSpPr txBox="1"/>
          <p:nvPr/>
        </p:nvSpPr>
        <p:spPr>
          <a:xfrm>
            <a:off x="4726285" y="4965699"/>
            <a:ext cx="3024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index.html, please [GET]</a:t>
            </a:r>
          </a:p>
        </p:txBody>
      </p:sp>
      <p:sp>
        <p:nvSpPr>
          <p:cNvPr id="397" name="Line"/>
          <p:cNvSpPr/>
          <p:nvPr/>
        </p:nvSpPr>
        <p:spPr>
          <a:xfrm flipH="1" flipV="1">
            <a:off x="4064000" y="5689599"/>
            <a:ext cx="43493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&lt;html&gt;…"/>
          <p:cNvSpPr/>
          <p:nvPr/>
        </p:nvSpPr>
        <p:spPr>
          <a:xfrm>
            <a:off x="4906686" y="5749290"/>
            <a:ext cx="2921547" cy="2403724"/>
          </a:xfrm>
          <a:prstGeom prst="rect">
            <a:avLst/>
          </a:prstGeom>
          <a:solidFill>
            <a:srgbClr val="FFFFFF"/>
          </a:solidFill>
          <a:ln w="127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&lt;html&gt;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&lt;body&gt;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&lt;img src="A.png"&gt;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&lt;b&gt;Hello&lt;/b&gt;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</a:t>
            </a:r>
            <a:r>
              <a:rPr>
                <a:solidFill>
                  <a:srgbClr val="A52A2A"/>
                </a:solidFill>
              </a:rPr>
              <a:t>script</a:t>
            </a:r>
            <a:r>
              <a:rPr>
                <a:solidFill>
                  <a:srgbClr val="FF0000"/>
                </a:solidFill>
              </a:rPr>
              <a:t> src</a:t>
            </a:r>
            <a:r>
              <a:t>="B.js"&gt;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</a:t>
            </a:r>
            <a:r>
              <a:rPr>
                <a:solidFill>
                  <a:srgbClr val="A52A2A"/>
                </a:solidFill>
              </a:rPr>
              <a:t>/script</a:t>
            </a:r>
            <a:r>
              <a:t>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&lt;/body&gt;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&lt;/html&gt;</a:t>
            </a:r>
          </a:p>
        </p:txBody>
      </p:sp>
      <p:sp>
        <p:nvSpPr>
          <p:cNvPr id="399" name="requests module (FAST!)…"/>
          <p:cNvSpPr txBox="1"/>
          <p:nvPr/>
        </p:nvSpPr>
        <p:spPr>
          <a:xfrm>
            <a:off x="1028700" y="1383655"/>
            <a:ext cx="8662938" cy="259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>
                <a:latin typeface="Gill Sans"/>
                <a:ea typeface="Gill Sans"/>
                <a:cs typeface="Gill Sans"/>
                <a:sym typeface="Gill Sans"/>
              </a:rPr>
              <a:t>requests</a:t>
            </a:r>
            <a:r>
              <a:t> module (FAST!)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fetch .html, .js, .etc file</a:t>
            </a:r>
          </a:p>
          <a:p>
            <a:pPr algn="l"/>
            <a:endParaRPr/>
          </a:p>
          <a:p>
            <a:pPr algn="l"/>
            <a:r>
              <a:rPr>
                <a:latin typeface="Gill Sans"/>
                <a:ea typeface="Gill Sans"/>
                <a:cs typeface="Gill Sans"/>
                <a:sym typeface="Gill Sans"/>
              </a:rPr>
              <a:t>Selenium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fetch .html, .js, .etc file</a:t>
            </a: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run a .js file in browser</a:t>
            </a: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grab HTML version of DOM after JavaScript has modified it</a:t>
            </a:r>
          </a:p>
        </p:txBody>
      </p:sp>
      <p:sp>
        <p:nvSpPr>
          <p:cNvPr id="400" name="Jupyter:"/>
          <p:cNvSpPr txBox="1"/>
          <p:nvPr/>
        </p:nvSpPr>
        <p:spPr>
          <a:xfrm>
            <a:off x="999926" y="5587999"/>
            <a:ext cx="1022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Jupyter:</a:t>
            </a:r>
          </a:p>
        </p:txBody>
      </p:sp>
      <p:sp>
        <p:nvSpPr>
          <p:cNvPr id="401" name="Shape"/>
          <p:cNvSpPr/>
          <p:nvPr/>
        </p:nvSpPr>
        <p:spPr>
          <a:xfrm>
            <a:off x="2039138" y="4813435"/>
            <a:ext cx="2018582" cy="1768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9801" y="0"/>
                  <a:pt x="9330" y="482"/>
                  <a:pt x="8865" y="1472"/>
                </a:cubicBezTo>
                <a:cubicBezTo>
                  <a:pt x="8394" y="2475"/>
                  <a:pt x="7651" y="3184"/>
                  <a:pt x="7089" y="3184"/>
                </a:cubicBezTo>
                <a:cubicBezTo>
                  <a:pt x="6826" y="3184"/>
                  <a:pt x="6299" y="3150"/>
                  <a:pt x="6037" y="3184"/>
                </a:cubicBezTo>
                <a:cubicBezTo>
                  <a:pt x="5104" y="3304"/>
                  <a:pt x="4553" y="3798"/>
                  <a:pt x="4308" y="4578"/>
                </a:cubicBezTo>
                <a:lnTo>
                  <a:pt x="1139" y="4578"/>
                </a:lnTo>
                <a:cubicBezTo>
                  <a:pt x="824" y="4578"/>
                  <a:pt x="540" y="4723"/>
                  <a:pt x="333" y="4958"/>
                </a:cubicBezTo>
                <a:cubicBezTo>
                  <a:pt x="127" y="5193"/>
                  <a:pt x="0" y="5518"/>
                  <a:pt x="0" y="5877"/>
                </a:cubicBezTo>
                <a:lnTo>
                  <a:pt x="0" y="20301"/>
                </a:lnTo>
                <a:cubicBezTo>
                  <a:pt x="0" y="20660"/>
                  <a:pt x="127" y="20984"/>
                  <a:pt x="333" y="21219"/>
                </a:cubicBezTo>
                <a:cubicBezTo>
                  <a:pt x="540" y="21455"/>
                  <a:pt x="824" y="21600"/>
                  <a:pt x="1139" y="21600"/>
                </a:cubicBezTo>
                <a:lnTo>
                  <a:pt x="20461" y="21600"/>
                </a:lnTo>
                <a:cubicBezTo>
                  <a:pt x="20776" y="21600"/>
                  <a:pt x="21060" y="21455"/>
                  <a:pt x="21267" y="21219"/>
                </a:cubicBezTo>
                <a:cubicBezTo>
                  <a:pt x="21473" y="20984"/>
                  <a:pt x="21600" y="20660"/>
                  <a:pt x="21600" y="20301"/>
                </a:cubicBezTo>
                <a:lnTo>
                  <a:pt x="21600" y="5877"/>
                </a:lnTo>
                <a:cubicBezTo>
                  <a:pt x="21600" y="5518"/>
                  <a:pt x="21473" y="5193"/>
                  <a:pt x="21267" y="4958"/>
                </a:cubicBezTo>
                <a:cubicBezTo>
                  <a:pt x="21060" y="4723"/>
                  <a:pt x="20776" y="4578"/>
                  <a:pt x="20461" y="4578"/>
                </a:cubicBezTo>
                <a:lnTo>
                  <a:pt x="17292" y="4578"/>
                </a:lnTo>
                <a:cubicBezTo>
                  <a:pt x="17047" y="3798"/>
                  <a:pt x="16496" y="3304"/>
                  <a:pt x="15563" y="3184"/>
                </a:cubicBezTo>
                <a:cubicBezTo>
                  <a:pt x="15301" y="3150"/>
                  <a:pt x="14774" y="3184"/>
                  <a:pt x="14511" y="3184"/>
                </a:cubicBezTo>
                <a:cubicBezTo>
                  <a:pt x="13949" y="3184"/>
                  <a:pt x="13209" y="2475"/>
                  <a:pt x="12738" y="1472"/>
                </a:cubicBezTo>
                <a:cubicBezTo>
                  <a:pt x="12273" y="482"/>
                  <a:pt x="11802" y="0"/>
                  <a:pt x="10801" y="0"/>
                </a:cubicBezTo>
                <a:close/>
                <a:moveTo>
                  <a:pt x="10799" y="971"/>
                </a:moveTo>
                <a:cubicBezTo>
                  <a:pt x="11266" y="970"/>
                  <a:pt x="11644" y="1402"/>
                  <a:pt x="11644" y="1935"/>
                </a:cubicBezTo>
                <a:cubicBezTo>
                  <a:pt x="11643" y="2467"/>
                  <a:pt x="11264" y="2897"/>
                  <a:pt x="10799" y="2896"/>
                </a:cubicBezTo>
                <a:cubicBezTo>
                  <a:pt x="10334" y="2895"/>
                  <a:pt x="9957" y="2466"/>
                  <a:pt x="9956" y="1935"/>
                </a:cubicBezTo>
                <a:cubicBezTo>
                  <a:pt x="9956" y="1404"/>
                  <a:pt x="10333" y="972"/>
                  <a:pt x="10799" y="971"/>
                </a:cubicBezTo>
                <a:close/>
                <a:moveTo>
                  <a:pt x="1619" y="6428"/>
                </a:moveTo>
                <a:lnTo>
                  <a:pt x="4207" y="6428"/>
                </a:lnTo>
                <a:cubicBezTo>
                  <a:pt x="4235" y="6598"/>
                  <a:pt x="4274" y="6790"/>
                  <a:pt x="4307" y="6939"/>
                </a:cubicBezTo>
                <a:cubicBezTo>
                  <a:pt x="4339" y="7089"/>
                  <a:pt x="4364" y="7197"/>
                  <a:pt x="4364" y="7197"/>
                </a:cubicBezTo>
                <a:lnTo>
                  <a:pt x="10799" y="7197"/>
                </a:lnTo>
                <a:lnTo>
                  <a:pt x="17236" y="7197"/>
                </a:lnTo>
                <a:cubicBezTo>
                  <a:pt x="17236" y="7197"/>
                  <a:pt x="17261" y="7089"/>
                  <a:pt x="17293" y="6939"/>
                </a:cubicBezTo>
                <a:cubicBezTo>
                  <a:pt x="17326" y="6790"/>
                  <a:pt x="17365" y="6598"/>
                  <a:pt x="17393" y="6428"/>
                </a:cubicBezTo>
                <a:lnTo>
                  <a:pt x="19981" y="6428"/>
                </a:lnTo>
                <a:lnTo>
                  <a:pt x="19981" y="19749"/>
                </a:lnTo>
                <a:lnTo>
                  <a:pt x="1619" y="19749"/>
                </a:lnTo>
                <a:lnTo>
                  <a:pt x="1619" y="6428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import requests…"/>
          <p:cNvSpPr txBox="1"/>
          <p:nvPr/>
        </p:nvSpPr>
        <p:spPr>
          <a:xfrm>
            <a:off x="2190645" y="5492750"/>
            <a:ext cx="1685815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1800"/>
            </a:pPr>
            <a:r>
              <a:t>import requests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r=requests.get(...)</a:t>
            </a:r>
          </a:p>
        </p:txBody>
      </p:sp>
      <p:sp>
        <p:nvSpPr>
          <p:cNvPr id="403" name="Web Server"/>
          <p:cNvSpPr/>
          <p:nvPr/>
        </p:nvSpPr>
        <p:spPr>
          <a:xfrm>
            <a:off x="8419633" y="5054600"/>
            <a:ext cx="241171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Web Server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quests vs. Seleni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requests vs. Selenium</a:t>
            </a:r>
          </a:p>
        </p:txBody>
      </p:sp>
      <p:sp>
        <p:nvSpPr>
          <p:cNvPr id="406" name="Rectangle"/>
          <p:cNvSpPr/>
          <p:nvPr/>
        </p:nvSpPr>
        <p:spPr>
          <a:xfrm>
            <a:off x="8234150" y="4711997"/>
            <a:ext cx="4298554" cy="371008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computer 2…"/>
          <p:cNvSpPr txBox="1"/>
          <p:nvPr/>
        </p:nvSpPr>
        <p:spPr>
          <a:xfrm>
            <a:off x="9261560" y="8558962"/>
            <a:ext cx="2243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2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(Virtual Machine)</a:t>
            </a:r>
          </a:p>
        </p:txBody>
      </p:sp>
      <p:sp>
        <p:nvSpPr>
          <p:cNvPr id="408" name="IP address: 18.216.110.65"/>
          <p:cNvSpPr txBox="1"/>
          <p:nvPr/>
        </p:nvSpPr>
        <p:spPr>
          <a:xfrm>
            <a:off x="8452232" y="4194118"/>
            <a:ext cx="38623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IP 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grpSp>
        <p:nvGrpSpPr>
          <p:cNvPr id="412" name="Group"/>
          <p:cNvGrpSpPr/>
          <p:nvPr/>
        </p:nvGrpSpPr>
        <p:grpSpPr>
          <a:xfrm>
            <a:off x="-41077" y="4417703"/>
            <a:ext cx="5671012" cy="4344460"/>
            <a:chOff x="12700" y="0"/>
            <a:chExt cx="5671011" cy="4344458"/>
          </a:xfrm>
        </p:grpSpPr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" y="2951578"/>
              <a:ext cx="5671012" cy="1392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002" y="0"/>
              <a:ext cx="4460533" cy="79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1" name="Image" descr="Image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05748" y="714435"/>
              <a:ext cx="4424218" cy="2237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3" name="computer 1…"/>
          <p:cNvSpPr txBox="1"/>
          <p:nvPr/>
        </p:nvSpPr>
        <p:spPr>
          <a:xfrm>
            <a:off x="2013899" y="8546262"/>
            <a:ext cx="15610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1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(laptop)</a:t>
            </a:r>
          </a:p>
        </p:txBody>
      </p:sp>
      <p:sp>
        <p:nvSpPr>
          <p:cNvPr id="414" name="Line"/>
          <p:cNvSpPr/>
          <p:nvPr/>
        </p:nvSpPr>
        <p:spPr>
          <a:xfrm>
            <a:off x="4064000" y="7467600"/>
            <a:ext cx="434935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index.html, please [GET]"/>
          <p:cNvSpPr txBox="1"/>
          <p:nvPr/>
        </p:nvSpPr>
        <p:spPr>
          <a:xfrm>
            <a:off x="5029460" y="7073899"/>
            <a:ext cx="241843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index.html, please [GET]</a:t>
            </a:r>
          </a:p>
        </p:txBody>
      </p:sp>
      <p:sp>
        <p:nvSpPr>
          <p:cNvPr id="416" name="Line"/>
          <p:cNvSpPr/>
          <p:nvPr/>
        </p:nvSpPr>
        <p:spPr>
          <a:xfrm flipH="1">
            <a:off x="4064000" y="7594600"/>
            <a:ext cx="434935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&lt;html&gt;…"/>
          <p:cNvSpPr/>
          <p:nvPr/>
        </p:nvSpPr>
        <p:spPr>
          <a:xfrm>
            <a:off x="4777903" y="4618067"/>
            <a:ext cx="2921547" cy="2403724"/>
          </a:xfrm>
          <a:prstGeom prst="rect">
            <a:avLst/>
          </a:prstGeom>
          <a:solidFill>
            <a:srgbClr val="FFFFFF"/>
          </a:solidFill>
          <a:ln w="127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&lt;html&gt;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&lt;body&gt;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&lt;img src="A.png"&gt;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&lt;b&gt;Hello&lt;/b&gt;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</a:t>
            </a:r>
            <a:r>
              <a:rPr>
                <a:solidFill>
                  <a:srgbClr val="A52A2A"/>
                </a:solidFill>
              </a:rPr>
              <a:t>script</a:t>
            </a:r>
            <a:r>
              <a:rPr>
                <a:solidFill>
                  <a:srgbClr val="FF0000"/>
                </a:solidFill>
              </a:rPr>
              <a:t> src</a:t>
            </a:r>
            <a:r>
              <a:t>="B.js"&gt;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</a:t>
            </a:r>
            <a:r>
              <a:rPr>
                <a:solidFill>
                  <a:srgbClr val="A52A2A"/>
                </a:solidFill>
              </a:rPr>
              <a:t>/script</a:t>
            </a:r>
            <a:r>
              <a:t>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&lt;/body&gt;</a:t>
            </a:r>
          </a:p>
          <a:p>
            <a:pPr algn="l" defTabSz="457200">
              <a:lnSpc>
                <a:spcPts val="3900"/>
              </a:lnSpc>
              <a:defRPr sz="19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&lt;/html&gt;</a:t>
            </a:r>
          </a:p>
        </p:txBody>
      </p:sp>
      <p:sp>
        <p:nvSpPr>
          <p:cNvPr id="418" name="requests module (FAST!)…"/>
          <p:cNvSpPr txBox="1"/>
          <p:nvPr/>
        </p:nvSpPr>
        <p:spPr>
          <a:xfrm>
            <a:off x="1028700" y="1383655"/>
            <a:ext cx="8662938" cy="259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>
                <a:latin typeface="Gill Sans"/>
                <a:ea typeface="Gill Sans"/>
                <a:cs typeface="Gill Sans"/>
                <a:sym typeface="Gill Sans"/>
              </a:rPr>
              <a:t>requests</a:t>
            </a:r>
            <a:r>
              <a:t> module (FAST!)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fetch .html, .js, .etc file</a:t>
            </a:r>
          </a:p>
          <a:p>
            <a:pPr algn="l"/>
            <a:endParaRPr/>
          </a:p>
          <a:p>
            <a:pPr algn="l"/>
            <a:r>
              <a:rPr>
                <a:latin typeface="Gill Sans"/>
                <a:ea typeface="Gill Sans"/>
                <a:cs typeface="Gill Sans"/>
                <a:sym typeface="Gill Sans"/>
              </a:rPr>
              <a:t>Selenium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fetch .html, .js, .etc file</a:t>
            </a: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run a .js file in browser</a:t>
            </a: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grab HTML version of DOM after JavaScript has modified it</a:t>
            </a:r>
          </a:p>
        </p:txBody>
      </p:sp>
      <p:sp>
        <p:nvSpPr>
          <p:cNvPr id="419" name="Shape"/>
          <p:cNvSpPr/>
          <p:nvPr/>
        </p:nvSpPr>
        <p:spPr>
          <a:xfrm>
            <a:off x="1023138" y="4813435"/>
            <a:ext cx="3034582" cy="1768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10136" y="0"/>
                  <a:pt x="9822" y="482"/>
                  <a:pt x="9513" y="1472"/>
                </a:cubicBezTo>
                <a:cubicBezTo>
                  <a:pt x="9200" y="2475"/>
                  <a:pt x="8705" y="3184"/>
                  <a:pt x="8332" y="3184"/>
                </a:cubicBezTo>
                <a:cubicBezTo>
                  <a:pt x="8156" y="3184"/>
                  <a:pt x="7806" y="3150"/>
                  <a:pt x="7632" y="3184"/>
                </a:cubicBezTo>
                <a:cubicBezTo>
                  <a:pt x="7011" y="3304"/>
                  <a:pt x="6644" y="3798"/>
                  <a:pt x="6482" y="4578"/>
                </a:cubicBezTo>
                <a:lnTo>
                  <a:pt x="757" y="4578"/>
                </a:lnTo>
                <a:cubicBezTo>
                  <a:pt x="548" y="4578"/>
                  <a:pt x="359" y="4723"/>
                  <a:pt x="222" y="4958"/>
                </a:cubicBezTo>
                <a:cubicBezTo>
                  <a:pt x="85" y="5193"/>
                  <a:pt x="0" y="5518"/>
                  <a:pt x="0" y="5877"/>
                </a:cubicBezTo>
                <a:lnTo>
                  <a:pt x="0" y="20301"/>
                </a:lnTo>
                <a:cubicBezTo>
                  <a:pt x="0" y="20660"/>
                  <a:pt x="85" y="20984"/>
                  <a:pt x="222" y="21219"/>
                </a:cubicBezTo>
                <a:cubicBezTo>
                  <a:pt x="359" y="21455"/>
                  <a:pt x="548" y="21600"/>
                  <a:pt x="757" y="21600"/>
                </a:cubicBezTo>
                <a:lnTo>
                  <a:pt x="20843" y="21600"/>
                </a:lnTo>
                <a:cubicBezTo>
                  <a:pt x="21052" y="21600"/>
                  <a:pt x="21241" y="21455"/>
                  <a:pt x="21378" y="21219"/>
                </a:cubicBezTo>
                <a:cubicBezTo>
                  <a:pt x="21515" y="20984"/>
                  <a:pt x="21600" y="20660"/>
                  <a:pt x="21600" y="20301"/>
                </a:cubicBezTo>
                <a:lnTo>
                  <a:pt x="21600" y="5877"/>
                </a:lnTo>
                <a:cubicBezTo>
                  <a:pt x="21600" y="5518"/>
                  <a:pt x="21515" y="5193"/>
                  <a:pt x="21378" y="4958"/>
                </a:cubicBezTo>
                <a:cubicBezTo>
                  <a:pt x="21241" y="4723"/>
                  <a:pt x="21052" y="4578"/>
                  <a:pt x="20843" y="4578"/>
                </a:cubicBezTo>
                <a:lnTo>
                  <a:pt x="15118" y="4578"/>
                </a:lnTo>
                <a:cubicBezTo>
                  <a:pt x="14956" y="3798"/>
                  <a:pt x="14589" y="3304"/>
                  <a:pt x="13968" y="3184"/>
                </a:cubicBezTo>
                <a:cubicBezTo>
                  <a:pt x="13794" y="3150"/>
                  <a:pt x="13444" y="3184"/>
                  <a:pt x="13268" y="3184"/>
                </a:cubicBezTo>
                <a:cubicBezTo>
                  <a:pt x="12895" y="3184"/>
                  <a:pt x="12402" y="2475"/>
                  <a:pt x="12089" y="1472"/>
                </a:cubicBezTo>
                <a:cubicBezTo>
                  <a:pt x="11780" y="482"/>
                  <a:pt x="11466" y="0"/>
                  <a:pt x="10801" y="0"/>
                </a:cubicBezTo>
                <a:close/>
                <a:moveTo>
                  <a:pt x="10799" y="971"/>
                </a:moveTo>
                <a:cubicBezTo>
                  <a:pt x="11110" y="970"/>
                  <a:pt x="11362" y="1402"/>
                  <a:pt x="11361" y="1935"/>
                </a:cubicBezTo>
                <a:cubicBezTo>
                  <a:pt x="11361" y="2467"/>
                  <a:pt x="11109" y="2897"/>
                  <a:pt x="10799" y="2896"/>
                </a:cubicBezTo>
                <a:cubicBezTo>
                  <a:pt x="10490" y="2895"/>
                  <a:pt x="10239" y="2466"/>
                  <a:pt x="10239" y="1935"/>
                </a:cubicBezTo>
                <a:cubicBezTo>
                  <a:pt x="10238" y="1404"/>
                  <a:pt x="10489" y="972"/>
                  <a:pt x="10799" y="971"/>
                </a:cubicBezTo>
                <a:close/>
                <a:moveTo>
                  <a:pt x="1077" y="6428"/>
                </a:moveTo>
                <a:lnTo>
                  <a:pt x="6415" y="6428"/>
                </a:lnTo>
                <a:cubicBezTo>
                  <a:pt x="6433" y="6598"/>
                  <a:pt x="6459" y="6790"/>
                  <a:pt x="6481" y="6939"/>
                </a:cubicBezTo>
                <a:cubicBezTo>
                  <a:pt x="6502" y="7089"/>
                  <a:pt x="6519" y="7197"/>
                  <a:pt x="6519" y="7197"/>
                </a:cubicBezTo>
                <a:lnTo>
                  <a:pt x="10799" y="7197"/>
                </a:lnTo>
                <a:lnTo>
                  <a:pt x="15081" y="7197"/>
                </a:lnTo>
                <a:cubicBezTo>
                  <a:pt x="15081" y="7197"/>
                  <a:pt x="15098" y="7089"/>
                  <a:pt x="15119" y="6939"/>
                </a:cubicBezTo>
                <a:cubicBezTo>
                  <a:pt x="15141" y="6790"/>
                  <a:pt x="15167" y="6598"/>
                  <a:pt x="15185" y="6428"/>
                </a:cubicBezTo>
                <a:lnTo>
                  <a:pt x="20523" y="6428"/>
                </a:lnTo>
                <a:lnTo>
                  <a:pt x="20523" y="19749"/>
                </a:lnTo>
                <a:lnTo>
                  <a:pt x="1077" y="19749"/>
                </a:lnTo>
                <a:lnTo>
                  <a:pt x="1077" y="6428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0" name="from selenium…"/>
          <p:cNvSpPr txBox="1"/>
          <p:nvPr/>
        </p:nvSpPr>
        <p:spPr>
          <a:xfrm>
            <a:off x="1276245" y="5492750"/>
            <a:ext cx="2528368" cy="1089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1700"/>
            </a:pPr>
            <a:r>
              <a:t>from selenium</a:t>
            </a:r>
          </a:p>
          <a:p>
            <a:pPr algn="l">
              <a:defRPr sz="1700"/>
            </a:pPr>
            <a:r>
              <a:t>   import webdriver</a:t>
            </a:r>
          </a:p>
          <a:p>
            <a:pPr algn="l">
              <a:defRPr sz="1700"/>
            </a:pPr>
            <a:r>
              <a:t>driver=webdriver.Chrome()</a:t>
            </a:r>
          </a:p>
        </p:txBody>
      </p:sp>
      <p:pic>
        <p:nvPicPr>
          <p:cNvPr id="42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700" y="7259525"/>
            <a:ext cx="609600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chromedriver"/>
          <p:cNvSpPr/>
          <p:nvPr/>
        </p:nvSpPr>
        <p:spPr>
          <a:xfrm>
            <a:off x="1257300" y="6921500"/>
            <a:ext cx="1748260" cy="60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chromedriver</a:t>
            </a:r>
          </a:p>
        </p:txBody>
      </p:sp>
      <p:sp>
        <p:nvSpPr>
          <p:cNvPr id="423" name="Web Server"/>
          <p:cNvSpPr/>
          <p:nvPr/>
        </p:nvSpPr>
        <p:spPr>
          <a:xfrm>
            <a:off x="8419633" y="7048500"/>
            <a:ext cx="241171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Web Server</a:t>
            </a:r>
          </a:p>
        </p:txBody>
      </p:sp>
      <p:sp>
        <p:nvSpPr>
          <p:cNvPr id="431" name="Connection Line"/>
          <p:cNvSpPr/>
          <p:nvPr/>
        </p:nvSpPr>
        <p:spPr>
          <a:xfrm>
            <a:off x="2697691" y="7536391"/>
            <a:ext cx="763638" cy="322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69" extrusionOk="0">
                <a:moveTo>
                  <a:pt x="21600" y="10761"/>
                </a:moveTo>
                <a:cubicBezTo>
                  <a:pt x="10792" y="21600"/>
                  <a:pt x="3592" y="180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1164120" y="6240991"/>
            <a:ext cx="161972" cy="916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92" h="21600" extrusionOk="0">
                <a:moveTo>
                  <a:pt x="4279" y="21600"/>
                </a:moveTo>
                <a:cubicBezTo>
                  <a:pt x="-4308" y="14014"/>
                  <a:pt x="30" y="6814"/>
                  <a:pt x="17292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6" name="note: Selenium is most commonly used for testing websites, but it works great for tricky scraping too"/>
          <p:cNvSpPr txBox="1"/>
          <p:nvPr/>
        </p:nvSpPr>
        <p:spPr>
          <a:xfrm>
            <a:off x="7885261" y="1421209"/>
            <a:ext cx="4728370" cy="1170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note:</a:t>
            </a:r>
            <a:r>
              <a:t> Selenium is most commonly used for testing websites, but it works great for tricky scraping too</a:t>
            </a:r>
          </a:p>
        </p:txBody>
      </p:sp>
      <p:sp>
        <p:nvSpPr>
          <p:cNvPr id="427" name="Line"/>
          <p:cNvSpPr/>
          <p:nvPr/>
        </p:nvSpPr>
        <p:spPr>
          <a:xfrm>
            <a:off x="4064000" y="8001000"/>
            <a:ext cx="434935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A.png, please [GET]"/>
          <p:cNvSpPr txBox="1"/>
          <p:nvPr/>
        </p:nvSpPr>
        <p:spPr>
          <a:xfrm>
            <a:off x="5247019" y="7569199"/>
            <a:ext cx="19833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A.png, please [GET]</a:t>
            </a:r>
          </a:p>
        </p:txBody>
      </p:sp>
      <p:sp>
        <p:nvSpPr>
          <p:cNvPr id="429" name="Line"/>
          <p:cNvSpPr/>
          <p:nvPr/>
        </p:nvSpPr>
        <p:spPr>
          <a:xfrm flipH="1">
            <a:off x="4064000" y="8128000"/>
            <a:ext cx="434935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..."/>
          <p:cNvSpPr txBox="1"/>
          <p:nvPr/>
        </p:nvSpPr>
        <p:spPr>
          <a:xfrm>
            <a:off x="6117549" y="8026399"/>
            <a:ext cx="24225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...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Installing: Selenium, Chrome, Driver"/>
          <p:cNvSpPr txBox="1">
            <a:spLocks noGrp="1"/>
          </p:cNvSpPr>
          <p:nvPr>
            <p:ph type="title"/>
          </p:nvPr>
        </p:nvSpPr>
        <p:spPr>
          <a:xfrm>
            <a:off x="713370" y="4463727"/>
            <a:ext cx="11578060" cy="902346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Installing: Selenium, Chrome, Driver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elenium Install (Ubuntu 20.04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Selenium Install (Ubuntu 20.04)</a:t>
            </a:r>
          </a:p>
        </p:txBody>
      </p:sp>
      <p:grpSp>
        <p:nvGrpSpPr>
          <p:cNvPr id="440" name="Group"/>
          <p:cNvGrpSpPr/>
          <p:nvPr/>
        </p:nvGrpSpPr>
        <p:grpSpPr>
          <a:xfrm>
            <a:off x="-41077" y="4417703"/>
            <a:ext cx="5671012" cy="4344460"/>
            <a:chOff x="12700" y="0"/>
            <a:chExt cx="5671011" cy="4344458"/>
          </a:xfrm>
        </p:grpSpPr>
        <p:pic>
          <p:nvPicPr>
            <p:cNvPr id="4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" y="2951578"/>
              <a:ext cx="5671012" cy="1392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002" y="0"/>
              <a:ext cx="4460533" cy="79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Image" descr="Image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05748" y="714435"/>
              <a:ext cx="4424218" cy="2237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1" name="computer 1…"/>
          <p:cNvSpPr txBox="1"/>
          <p:nvPr/>
        </p:nvSpPr>
        <p:spPr>
          <a:xfrm>
            <a:off x="2013899" y="8546262"/>
            <a:ext cx="15610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1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(laptop)</a:t>
            </a:r>
          </a:p>
        </p:txBody>
      </p:sp>
      <p:sp>
        <p:nvSpPr>
          <p:cNvPr id="442" name="Shape"/>
          <p:cNvSpPr/>
          <p:nvPr/>
        </p:nvSpPr>
        <p:spPr>
          <a:xfrm>
            <a:off x="1023138" y="4813435"/>
            <a:ext cx="3034582" cy="1768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10136" y="0"/>
                  <a:pt x="9822" y="482"/>
                  <a:pt x="9513" y="1472"/>
                </a:cubicBezTo>
                <a:cubicBezTo>
                  <a:pt x="9200" y="2475"/>
                  <a:pt x="8705" y="3184"/>
                  <a:pt x="8332" y="3184"/>
                </a:cubicBezTo>
                <a:cubicBezTo>
                  <a:pt x="8156" y="3184"/>
                  <a:pt x="7806" y="3150"/>
                  <a:pt x="7632" y="3184"/>
                </a:cubicBezTo>
                <a:cubicBezTo>
                  <a:pt x="7011" y="3304"/>
                  <a:pt x="6644" y="3798"/>
                  <a:pt x="6482" y="4578"/>
                </a:cubicBezTo>
                <a:lnTo>
                  <a:pt x="757" y="4578"/>
                </a:lnTo>
                <a:cubicBezTo>
                  <a:pt x="548" y="4578"/>
                  <a:pt x="359" y="4723"/>
                  <a:pt x="222" y="4958"/>
                </a:cubicBezTo>
                <a:cubicBezTo>
                  <a:pt x="85" y="5193"/>
                  <a:pt x="0" y="5518"/>
                  <a:pt x="0" y="5877"/>
                </a:cubicBezTo>
                <a:lnTo>
                  <a:pt x="0" y="20301"/>
                </a:lnTo>
                <a:cubicBezTo>
                  <a:pt x="0" y="20660"/>
                  <a:pt x="85" y="20984"/>
                  <a:pt x="222" y="21219"/>
                </a:cubicBezTo>
                <a:cubicBezTo>
                  <a:pt x="359" y="21455"/>
                  <a:pt x="548" y="21600"/>
                  <a:pt x="757" y="21600"/>
                </a:cubicBezTo>
                <a:lnTo>
                  <a:pt x="20843" y="21600"/>
                </a:lnTo>
                <a:cubicBezTo>
                  <a:pt x="21052" y="21600"/>
                  <a:pt x="21241" y="21455"/>
                  <a:pt x="21378" y="21219"/>
                </a:cubicBezTo>
                <a:cubicBezTo>
                  <a:pt x="21515" y="20984"/>
                  <a:pt x="21600" y="20660"/>
                  <a:pt x="21600" y="20301"/>
                </a:cubicBezTo>
                <a:lnTo>
                  <a:pt x="21600" y="5877"/>
                </a:lnTo>
                <a:cubicBezTo>
                  <a:pt x="21600" y="5518"/>
                  <a:pt x="21515" y="5193"/>
                  <a:pt x="21378" y="4958"/>
                </a:cubicBezTo>
                <a:cubicBezTo>
                  <a:pt x="21241" y="4723"/>
                  <a:pt x="21052" y="4578"/>
                  <a:pt x="20843" y="4578"/>
                </a:cubicBezTo>
                <a:lnTo>
                  <a:pt x="15118" y="4578"/>
                </a:lnTo>
                <a:cubicBezTo>
                  <a:pt x="14956" y="3798"/>
                  <a:pt x="14589" y="3304"/>
                  <a:pt x="13968" y="3184"/>
                </a:cubicBezTo>
                <a:cubicBezTo>
                  <a:pt x="13794" y="3150"/>
                  <a:pt x="13444" y="3184"/>
                  <a:pt x="13268" y="3184"/>
                </a:cubicBezTo>
                <a:cubicBezTo>
                  <a:pt x="12895" y="3184"/>
                  <a:pt x="12402" y="2475"/>
                  <a:pt x="12089" y="1472"/>
                </a:cubicBezTo>
                <a:cubicBezTo>
                  <a:pt x="11780" y="482"/>
                  <a:pt x="11466" y="0"/>
                  <a:pt x="10801" y="0"/>
                </a:cubicBezTo>
                <a:close/>
                <a:moveTo>
                  <a:pt x="10799" y="971"/>
                </a:moveTo>
                <a:cubicBezTo>
                  <a:pt x="11110" y="970"/>
                  <a:pt x="11362" y="1402"/>
                  <a:pt x="11361" y="1935"/>
                </a:cubicBezTo>
                <a:cubicBezTo>
                  <a:pt x="11361" y="2467"/>
                  <a:pt x="11109" y="2897"/>
                  <a:pt x="10799" y="2896"/>
                </a:cubicBezTo>
                <a:cubicBezTo>
                  <a:pt x="10490" y="2895"/>
                  <a:pt x="10239" y="2466"/>
                  <a:pt x="10239" y="1935"/>
                </a:cubicBezTo>
                <a:cubicBezTo>
                  <a:pt x="10238" y="1404"/>
                  <a:pt x="10489" y="972"/>
                  <a:pt x="10799" y="971"/>
                </a:cubicBezTo>
                <a:close/>
                <a:moveTo>
                  <a:pt x="1077" y="6428"/>
                </a:moveTo>
                <a:lnTo>
                  <a:pt x="6415" y="6428"/>
                </a:lnTo>
                <a:cubicBezTo>
                  <a:pt x="6433" y="6598"/>
                  <a:pt x="6459" y="6790"/>
                  <a:pt x="6481" y="6939"/>
                </a:cubicBezTo>
                <a:cubicBezTo>
                  <a:pt x="6502" y="7089"/>
                  <a:pt x="6519" y="7197"/>
                  <a:pt x="6519" y="7197"/>
                </a:cubicBezTo>
                <a:lnTo>
                  <a:pt x="10799" y="7197"/>
                </a:lnTo>
                <a:lnTo>
                  <a:pt x="15081" y="7197"/>
                </a:lnTo>
                <a:cubicBezTo>
                  <a:pt x="15081" y="7197"/>
                  <a:pt x="15098" y="7089"/>
                  <a:pt x="15119" y="6939"/>
                </a:cubicBezTo>
                <a:cubicBezTo>
                  <a:pt x="15141" y="6790"/>
                  <a:pt x="15167" y="6598"/>
                  <a:pt x="15185" y="6428"/>
                </a:cubicBezTo>
                <a:lnTo>
                  <a:pt x="20523" y="6428"/>
                </a:lnTo>
                <a:lnTo>
                  <a:pt x="20523" y="19749"/>
                </a:lnTo>
                <a:lnTo>
                  <a:pt x="1077" y="19749"/>
                </a:lnTo>
                <a:lnTo>
                  <a:pt x="1077" y="6428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3" name="from selenium…"/>
          <p:cNvSpPr txBox="1"/>
          <p:nvPr/>
        </p:nvSpPr>
        <p:spPr>
          <a:xfrm>
            <a:off x="1276245" y="5492750"/>
            <a:ext cx="2528368" cy="1089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1700"/>
            </a:pPr>
            <a:r>
              <a:t>from selenium</a:t>
            </a:r>
          </a:p>
          <a:p>
            <a:pPr algn="l">
              <a:defRPr sz="1700"/>
            </a:pPr>
            <a:r>
              <a:t>   import webdriver</a:t>
            </a:r>
          </a:p>
          <a:p>
            <a:pPr algn="l">
              <a:defRPr sz="1700"/>
            </a:pPr>
            <a:r>
              <a:t>driver=webdriver.Chrome()</a:t>
            </a:r>
          </a:p>
        </p:txBody>
      </p:sp>
      <p:pic>
        <p:nvPicPr>
          <p:cNvPr id="44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700" y="7259525"/>
            <a:ext cx="609600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chromedriver"/>
          <p:cNvSpPr/>
          <p:nvPr/>
        </p:nvSpPr>
        <p:spPr>
          <a:xfrm>
            <a:off x="1257300" y="6921500"/>
            <a:ext cx="1748260" cy="60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chromedriver</a:t>
            </a:r>
          </a:p>
        </p:txBody>
      </p:sp>
      <p:sp>
        <p:nvSpPr>
          <p:cNvPr id="459" name="Connection Line"/>
          <p:cNvSpPr/>
          <p:nvPr/>
        </p:nvSpPr>
        <p:spPr>
          <a:xfrm>
            <a:off x="2697691" y="7536391"/>
            <a:ext cx="763638" cy="322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69" extrusionOk="0">
                <a:moveTo>
                  <a:pt x="21600" y="10761"/>
                </a:moveTo>
                <a:cubicBezTo>
                  <a:pt x="10792" y="21600"/>
                  <a:pt x="3592" y="180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60" name="Connection Line"/>
          <p:cNvSpPr/>
          <p:nvPr/>
        </p:nvSpPr>
        <p:spPr>
          <a:xfrm>
            <a:off x="1164120" y="6240991"/>
            <a:ext cx="161972" cy="916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92" h="21600" extrusionOk="0">
                <a:moveTo>
                  <a:pt x="4279" y="21600"/>
                </a:moveTo>
                <a:cubicBezTo>
                  <a:pt x="-4308" y="14014"/>
                  <a:pt x="30" y="6814"/>
                  <a:pt x="17292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8" name="https://chromedriver.chromium.org/downloads"/>
          <p:cNvSpPr txBox="1"/>
          <p:nvPr/>
        </p:nvSpPr>
        <p:spPr>
          <a:xfrm>
            <a:off x="6203525" y="3413406"/>
            <a:ext cx="86629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u="sng">
                <a:hlinkClick r:id="rId6"/>
              </a:defRPr>
            </a:lvl1pPr>
          </a:lstStyle>
          <a:p>
            <a:pPr>
              <a:defRPr u="none"/>
            </a:pPr>
            <a:r>
              <a:rPr u="sng">
                <a:hlinkClick r:id="rId6"/>
              </a:rPr>
              <a:t>https://chromedriver.chromium.org/downloads</a:t>
            </a:r>
          </a:p>
        </p:txBody>
      </p:sp>
      <p:sp>
        <p:nvSpPr>
          <p:cNvPr id="449" name="sudo apt -y install chromium-browser"/>
          <p:cNvSpPr txBox="1"/>
          <p:nvPr/>
        </p:nvSpPr>
        <p:spPr>
          <a:xfrm>
            <a:off x="5812051" y="6158630"/>
            <a:ext cx="42134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sudo apt -y install chromium-browser</a:t>
            </a:r>
          </a:p>
        </p:txBody>
      </p:sp>
      <p:sp>
        <p:nvSpPr>
          <p:cNvPr id="461" name="Connection Line"/>
          <p:cNvSpPr/>
          <p:nvPr/>
        </p:nvSpPr>
        <p:spPr>
          <a:xfrm>
            <a:off x="3128846" y="6525649"/>
            <a:ext cx="2931866" cy="630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74" extrusionOk="0">
                <a:moveTo>
                  <a:pt x="0" y="20192"/>
                </a:moveTo>
                <a:cubicBezTo>
                  <a:pt x="10876" y="21600"/>
                  <a:pt x="18076" y="14869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62" name="Connection Line"/>
          <p:cNvSpPr/>
          <p:nvPr/>
        </p:nvSpPr>
        <p:spPr>
          <a:xfrm>
            <a:off x="4120091" y="6579525"/>
            <a:ext cx="2227214" cy="969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555" y="20696"/>
                  <a:pt x="16755" y="13496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52" name="pip3 install selenium"/>
          <p:cNvSpPr txBox="1"/>
          <p:nvPr/>
        </p:nvSpPr>
        <p:spPr>
          <a:xfrm>
            <a:off x="797486" y="3114997"/>
            <a:ext cx="230461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pip3 install selenium</a:t>
            </a:r>
          </a:p>
        </p:txBody>
      </p:sp>
      <p:sp>
        <p:nvSpPr>
          <p:cNvPr id="463" name="Connection Line"/>
          <p:cNvSpPr/>
          <p:nvPr/>
        </p:nvSpPr>
        <p:spPr>
          <a:xfrm>
            <a:off x="2646891" y="3396439"/>
            <a:ext cx="1184514" cy="2273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66" h="21600" extrusionOk="0">
                <a:moveTo>
                  <a:pt x="0" y="21600"/>
                </a:moveTo>
                <a:cubicBezTo>
                  <a:pt x="19624" y="17817"/>
                  <a:pt x="21600" y="10617"/>
                  <a:pt x="5929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54" name="trh@instance-1:~$ chromium-browser --version…"/>
          <p:cNvSpPr txBox="1"/>
          <p:nvPr/>
        </p:nvSpPr>
        <p:spPr>
          <a:xfrm>
            <a:off x="5900337" y="8240966"/>
            <a:ext cx="665167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34BC26"/>
                </a:solidFill>
              </a:rPr>
              <a:t>trh@instance-1</a:t>
            </a:r>
            <a:r>
              <a:t>:</a:t>
            </a:r>
            <a:r>
              <a:rPr b="1">
                <a:solidFill>
                  <a:srgbClr val="5230E1"/>
                </a:solidFill>
              </a:rPr>
              <a:t>~</a:t>
            </a:r>
            <a:r>
              <a:t>$ chromium-browser --version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/usr/bin/chromium-browser: 12: xdg-settings: not found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Chromium 94.0.4606.81 snap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34BC26"/>
                </a:solidFill>
              </a:rPr>
              <a:t>trh@instance-1</a:t>
            </a:r>
            <a:r>
              <a:t>:</a:t>
            </a:r>
            <a:r>
              <a:rPr b="1">
                <a:solidFill>
                  <a:srgbClr val="5230E1"/>
                </a:solidFill>
              </a:rPr>
              <a:t>~</a:t>
            </a:r>
            <a:r>
              <a:t>$ chromium.chromedriver --version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ChromeDriver 94.0.4606.81 (5a03c5f1033171d5ee1671d219a...</a:t>
            </a:r>
          </a:p>
        </p:txBody>
      </p:sp>
      <p:sp>
        <p:nvSpPr>
          <p:cNvPr id="455" name="Check..."/>
          <p:cNvSpPr txBox="1"/>
          <p:nvPr/>
        </p:nvSpPr>
        <p:spPr>
          <a:xfrm>
            <a:off x="5871548" y="7772107"/>
            <a:ext cx="10348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Check...</a:t>
            </a:r>
          </a:p>
        </p:txBody>
      </p:sp>
      <p:pic>
        <p:nvPicPr>
          <p:cNvPr id="45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850" y="3913219"/>
            <a:ext cx="5995019" cy="126162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57" name="https://github.com/cs320-wisc/f22/tree/main/p3#part-3-web-crawling-websearcher">
            <a:hlinkClick r:id="rId8"/>
          </p:cNvPr>
          <p:cNvSpPr txBox="1"/>
          <p:nvPr/>
        </p:nvSpPr>
        <p:spPr>
          <a:xfrm>
            <a:off x="1410946" y="1581149"/>
            <a:ext cx="99560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9"/>
              </a:defRPr>
            </a:lvl1pPr>
          </a:lstStyle>
          <a:p>
            <a:r>
              <a:rPr>
                <a:hlinkClick r:id="rId9"/>
              </a:rPr>
              <a:t>https://github.com/cs320-wisc/f22/tree/main/p3#part-3-web-crawling-websearcher</a:t>
            </a:r>
          </a:p>
        </p:txBody>
      </p:sp>
      <p:sp>
        <p:nvSpPr>
          <p:cNvPr id="458" name="on some systems, chromedriver is installed separately"/>
          <p:cNvSpPr txBox="1"/>
          <p:nvPr/>
        </p:nvSpPr>
        <p:spPr>
          <a:xfrm>
            <a:off x="6023951" y="2763059"/>
            <a:ext cx="59486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on some systems, chromedriver is installed separately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Why Driver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Why Drivers?</a:t>
            </a:r>
          </a:p>
        </p:txBody>
      </p:sp>
      <p:pic>
        <p:nvPicPr>
          <p:cNvPr id="4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7945325"/>
            <a:ext cx="609600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Python"/>
          <p:cNvSpPr txBox="1"/>
          <p:nvPr/>
        </p:nvSpPr>
        <p:spPr>
          <a:xfrm>
            <a:off x="1161901" y="2476499"/>
            <a:ext cx="952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468" name="Java"/>
          <p:cNvSpPr txBox="1"/>
          <p:nvPr/>
        </p:nvSpPr>
        <p:spPr>
          <a:xfrm>
            <a:off x="4266431" y="2476499"/>
            <a:ext cx="5603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Java</a:t>
            </a:r>
          </a:p>
        </p:txBody>
      </p:sp>
      <p:sp>
        <p:nvSpPr>
          <p:cNvPr id="469" name="Ruby"/>
          <p:cNvSpPr txBox="1"/>
          <p:nvPr/>
        </p:nvSpPr>
        <p:spPr>
          <a:xfrm>
            <a:off x="6900515" y="2476499"/>
            <a:ext cx="71631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Ruby</a:t>
            </a:r>
          </a:p>
        </p:txBody>
      </p:sp>
      <p:sp>
        <p:nvSpPr>
          <p:cNvPr id="470" name="JavaScript"/>
          <p:cNvSpPr txBox="1"/>
          <p:nvPr/>
        </p:nvSpPr>
        <p:spPr>
          <a:xfrm>
            <a:off x="9426624" y="2476499"/>
            <a:ext cx="12442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JavaScript</a:t>
            </a:r>
          </a:p>
        </p:txBody>
      </p:sp>
      <p:sp>
        <p:nvSpPr>
          <p:cNvPr id="471" name="Python module for Selenium"/>
          <p:cNvSpPr/>
          <p:nvPr/>
        </p:nvSpPr>
        <p:spPr>
          <a:xfrm>
            <a:off x="599107" y="3009900"/>
            <a:ext cx="2078386" cy="902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 module for Selenium</a:t>
            </a:r>
          </a:p>
        </p:txBody>
      </p:sp>
      <p:sp>
        <p:nvSpPr>
          <p:cNvPr id="472" name="Java module for Selenium"/>
          <p:cNvSpPr/>
          <p:nvPr/>
        </p:nvSpPr>
        <p:spPr>
          <a:xfrm>
            <a:off x="3507407" y="3009900"/>
            <a:ext cx="2078386" cy="902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Java module for Selenium</a:t>
            </a:r>
          </a:p>
        </p:txBody>
      </p:sp>
      <p:sp>
        <p:nvSpPr>
          <p:cNvPr id="473" name="Ruby module for Selenium"/>
          <p:cNvSpPr/>
          <p:nvPr/>
        </p:nvSpPr>
        <p:spPr>
          <a:xfrm>
            <a:off x="6219477" y="3009900"/>
            <a:ext cx="2078386" cy="902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Ruby module for Selenium</a:t>
            </a:r>
          </a:p>
        </p:txBody>
      </p:sp>
      <p:sp>
        <p:nvSpPr>
          <p:cNvPr id="474" name="JavaScript mod for Selenium"/>
          <p:cNvSpPr/>
          <p:nvPr/>
        </p:nvSpPr>
        <p:spPr>
          <a:xfrm>
            <a:off x="9009533" y="3009900"/>
            <a:ext cx="2078386" cy="902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JavaScript mod for Selenium</a:t>
            </a:r>
          </a:p>
        </p:txBody>
      </p:sp>
      <p:sp>
        <p:nvSpPr>
          <p:cNvPr id="475" name="Chrome Driver"/>
          <p:cNvSpPr/>
          <p:nvPr/>
        </p:nvSpPr>
        <p:spPr>
          <a:xfrm>
            <a:off x="2427907" y="6819900"/>
            <a:ext cx="2078386" cy="9023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Chrome Driver</a:t>
            </a:r>
          </a:p>
        </p:txBody>
      </p:sp>
      <p:pic>
        <p:nvPicPr>
          <p:cNvPr id="4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24" y="7783548"/>
            <a:ext cx="1244204" cy="933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329" y="7792925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Firefox Driver"/>
          <p:cNvSpPr/>
          <p:nvPr/>
        </p:nvSpPr>
        <p:spPr>
          <a:xfrm>
            <a:off x="5702337" y="6819900"/>
            <a:ext cx="2078385" cy="9023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Firefox Driver</a:t>
            </a:r>
          </a:p>
        </p:txBody>
      </p:sp>
      <p:sp>
        <p:nvSpPr>
          <p:cNvPr id="479" name="Edge Driver"/>
          <p:cNvSpPr/>
          <p:nvPr/>
        </p:nvSpPr>
        <p:spPr>
          <a:xfrm>
            <a:off x="9009533" y="6819900"/>
            <a:ext cx="2078386" cy="9023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Edge Driver</a:t>
            </a:r>
          </a:p>
        </p:txBody>
      </p:sp>
      <p:sp>
        <p:nvSpPr>
          <p:cNvPr id="480" name="Line"/>
          <p:cNvSpPr/>
          <p:nvPr/>
        </p:nvSpPr>
        <p:spPr>
          <a:xfrm flipH="1" flipV="1">
            <a:off x="4632573" y="3898900"/>
            <a:ext cx="1800474" cy="13038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1" name="Line"/>
          <p:cNvSpPr/>
          <p:nvPr/>
        </p:nvSpPr>
        <p:spPr>
          <a:xfrm flipH="1" flipV="1">
            <a:off x="1676400" y="3898900"/>
            <a:ext cx="4756647" cy="13038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2" name="Line"/>
          <p:cNvSpPr/>
          <p:nvPr/>
        </p:nvSpPr>
        <p:spPr>
          <a:xfrm flipV="1">
            <a:off x="6433046" y="3898900"/>
            <a:ext cx="893282" cy="13038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3" name="Line"/>
          <p:cNvSpPr/>
          <p:nvPr/>
        </p:nvSpPr>
        <p:spPr>
          <a:xfrm flipV="1">
            <a:off x="6433046" y="3898900"/>
            <a:ext cx="3555405" cy="13038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Line"/>
          <p:cNvSpPr/>
          <p:nvPr/>
        </p:nvSpPr>
        <p:spPr>
          <a:xfrm flipH="1">
            <a:off x="3541414" y="5202769"/>
            <a:ext cx="2891633" cy="16305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5" name="Line"/>
          <p:cNvSpPr/>
          <p:nvPr/>
        </p:nvSpPr>
        <p:spPr>
          <a:xfrm>
            <a:off x="6433046" y="5202769"/>
            <a:ext cx="138708" cy="16305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6" name="Line"/>
          <p:cNvSpPr/>
          <p:nvPr/>
        </p:nvSpPr>
        <p:spPr>
          <a:xfrm>
            <a:off x="6433046" y="5202769"/>
            <a:ext cx="3555405" cy="16305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7" name="Line"/>
          <p:cNvSpPr/>
          <p:nvPr/>
        </p:nvSpPr>
        <p:spPr>
          <a:xfrm>
            <a:off x="5846859" y="5189293"/>
            <a:ext cx="1244204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age A"/>
          <p:cNvSpPr/>
          <p:nvPr/>
        </p:nvSpPr>
        <p:spPr>
          <a:xfrm>
            <a:off x="3746500" y="26797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A</a:t>
            </a:r>
          </a:p>
        </p:txBody>
      </p:sp>
      <p:sp>
        <p:nvSpPr>
          <p:cNvPr id="141" name="Page B"/>
          <p:cNvSpPr/>
          <p:nvPr/>
        </p:nvSpPr>
        <p:spPr>
          <a:xfrm>
            <a:off x="7035800" y="35560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B</a:t>
            </a:r>
          </a:p>
        </p:txBody>
      </p:sp>
      <p:sp>
        <p:nvSpPr>
          <p:cNvPr id="142" name="Page C"/>
          <p:cNvSpPr/>
          <p:nvPr/>
        </p:nvSpPr>
        <p:spPr>
          <a:xfrm>
            <a:off x="3530600" y="68453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C</a:t>
            </a:r>
          </a:p>
        </p:txBody>
      </p:sp>
      <p:sp>
        <p:nvSpPr>
          <p:cNvPr id="143" name="Page D"/>
          <p:cNvSpPr/>
          <p:nvPr/>
        </p:nvSpPr>
        <p:spPr>
          <a:xfrm>
            <a:off x="8013700" y="73787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D</a:t>
            </a:r>
          </a:p>
        </p:txBody>
      </p:sp>
      <p:sp>
        <p:nvSpPr>
          <p:cNvPr id="144" name="Line"/>
          <p:cNvSpPr/>
          <p:nvPr/>
        </p:nvSpPr>
        <p:spPr>
          <a:xfrm>
            <a:off x="5130800" y="3543299"/>
            <a:ext cx="1794684" cy="5856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 flipH="1">
            <a:off x="4513624" y="4889500"/>
            <a:ext cx="2738077" cy="19193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Line"/>
          <p:cNvSpPr/>
          <p:nvPr/>
        </p:nvSpPr>
        <p:spPr>
          <a:xfrm>
            <a:off x="7772399" y="4889500"/>
            <a:ext cx="681401" cy="24291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 flipV="1">
            <a:off x="4127500" y="4051300"/>
            <a:ext cx="1" cy="2692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Line"/>
          <p:cNvSpPr/>
          <p:nvPr/>
        </p:nvSpPr>
        <p:spPr>
          <a:xfrm>
            <a:off x="4902199" y="7239000"/>
            <a:ext cx="3026287" cy="6569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how to scrape a webpage graph?"/>
          <p:cNvSpPr txBox="1"/>
          <p:nvPr/>
        </p:nvSpPr>
        <p:spPr>
          <a:xfrm>
            <a:off x="4383980" y="683499"/>
            <a:ext cx="40600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how to scrape a webpage graph?</a:t>
            </a:r>
          </a:p>
        </p:txBody>
      </p:sp>
      <p:sp>
        <p:nvSpPr>
          <p:cNvPr id="150" name="how to scrape a complicated page?"/>
          <p:cNvSpPr txBox="1"/>
          <p:nvPr/>
        </p:nvSpPr>
        <p:spPr>
          <a:xfrm>
            <a:off x="4253383" y="1491099"/>
            <a:ext cx="43212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how to scrape a complicated page?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Examples"/>
          <p:cNvSpPr txBox="1">
            <a:spLocks noGrp="1"/>
          </p:cNvSpPr>
          <p:nvPr>
            <p:ph type="title"/>
          </p:nvPr>
        </p:nvSpPr>
        <p:spPr>
          <a:xfrm>
            <a:off x="713370" y="4209727"/>
            <a:ext cx="11578060" cy="902346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Example 1a: Late Loading Table (page1.html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1a: Late Loading Table (page1.html)</a:t>
            </a:r>
          </a:p>
        </p:txBody>
      </p:sp>
      <p:pic>
        <p:nvPicPr>
          <p:cNvPr id="4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924050"/>
            <a:ext cx="2540000" cy="6591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93" name="Line"/>
          <p:cNvSpPr/>
          <p:nvPr/>
        </p:nvSpPr>
        <p:spPr>
          <a:xfrm flipH="1">
            <a:off x="2324099" y="6413500"/>
            <a:ext cx="2552701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added after 1 second"/>
          <p:cNvSpPr txBox="1"/>
          <p:nvPr/>
        </p:nvSpPr>
        <p:spPr>
          <a:xfrm>
            <a:off x="4983534" y="6184899"/>
            <a:ext cx="26567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added after 1 second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Example 1b: Headless Mode and Screensho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1b: Headless Mode and Screenshots</a:t>
            </a:r>
          </a:p>
        </p:txBody>
      </p:sp>
      <p:sp>
        <p:nvSpPr>
          <p:cNvPr id="497" name="from selenium import webdriver…"/>
          <p:cNvSpPr txBox="1"/>
          <p:nvPr/>
        </p:nvSpPr>
        <p:spPr>
          <a:xfrm>
            <a:off x="1028700" y="1637655"/>
            <a:ext cx="11425660" cy="524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 import webdriver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selenium.webdriver.chrome.options import Options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selenium.common.exceptions import NoSuchElementException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 = Options()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options.headless = True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= webdriver.Chrome(options=options)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b.get(????)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IPython.core.display import Image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b.save_screenshot("out.png")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Image("out.png")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b.close()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Example 2: Auto-Clicking Butt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2: Auto-Clicking Buttons</a:t>
            </a:r>
          </a:p>
        </p:txBody>
      </p:sp>
      <p:sp>
        <p:nvSpPr>
          <p:cNvPr id="500" name="from selenium import webdriver…"/>
          <p:cNvSpPr txBox="1"/>
          <p:nvPr/>
        </p:nvSpPr>
        <p:spPr>
          <a:xfrm>
            <a:off x="1028700" y="1637655"/>
            <a:ext cx="11425660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 import webdriver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selenium.webdriver.chrome.options import Options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selenium.common.exceptions import NoSuchElementException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 = Options()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options.headless = True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= webdriver.Chrome(options=options)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b.get(????)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btn = b.find_element_by_id("BTN_ID")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btn.click()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b.close()</a:t>
            </a:r>
          </a:p>
        </p:txBody>
      </p:sp>
      <p:pic>
        <p:nvPicPr>
          <p:cNvPr id="5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0" y="4464050"/>
            <a:ext cx="4775200" cy="4102100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Line"/>
          <p:cNvSpPr/>
          <p:nvPr/>
        </p:nvSpPr>
        <p:spPr>
          <a:xfrm flipV="1">
            <a:off x="6931322" y="8432800"/>
            <a:ext cx="1031578" cy="14684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auto click"/>
          <p:cNvSpPr txBox="1"/>
          <p:nvPr/>
        </p:nvSpPr>
        <p:spPr>
          <a:xfrm>
            <a:off x="5644203" y="8381999"/>
            <a:ext cx="1234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auto click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Example 3: Entering Passwor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3: Entering Passwords</a:t>
            </a:r>
          </a:p>
        </p:txBody>
      </p:sp>
      <p:sp>
        <p:nvSpPr>
          <p:cNvPr id="506" name="from selenium import webdriver…"/>
          <p:cNvSpPr txBox="1"/>
          <p:nvPr/>
        </p:nvSpPr>
        <p:spPr>
          <a:xfrm>
            <a:off x="1028700" y="1637655"/>
            <a:ext cx="11425660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 import webdriver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selenium.webdriver.chrome.options import Options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selenium.common.exceptions import NoSuchElementException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 = Options()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options.headless = True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= webdriver.Chrome(options=options)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b.get(????)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pw = b.find_element_by_id("pw")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pw.send_keys("fido")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b.close()</a:t>
            </a:r>
          </a:p>
        </p:txBody>
      </p:sp>
      <p:pic>
        <p:nvPicPr>
          <p:cNvPr id="5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0" y="4521200"/>
            <a:ext cx="5207000" cy="337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Example 4: Many Queri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4: Many Queries</a:t>
            </a:r>
          </a:p>
        </p:txBody>
      </p:sp>
      <p:pic>
        <p:nvPicPr>
          <p:cNvPr id="51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79" y="1441450"/>
            <a:ext cx="4584701" cy="318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6031855"/>
            <a:ext cx="4927600" cy="3467101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Arrow"/>
          <p:cNvSpPr/>
          <p:nvPr/>
        </p:nvSpPr>
        <p:spPr>
          <a:xfrm rot="5400000">
            <a:off x="3414129" y="491425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age A"/>
          <p:cNvSpPr/>
          <p:nvPr/>
        </p:nvSpPr>
        <p:spPr>
          <a:xfrm>
            <a:off x="3746500" y="26797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A</a:t>
            </a:r>
          </a:p>
        </p:txBody>
      </p:sp>
      <p:sp>
        <p:nvSpPr>
          <p:cNvPr id="153" name="Page B"/>
          <p:cNvSpPr/>
          <p:nvPr/>
        </p:nvSpPr>
        <p:spPr>
          <a:xfrm>
            <a:off x="7035800" y="35560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B</a:t>
            </a:r>
          </a:p>
        </p:txBody>
      </p:sp>
      <p:sp>
        <p:nvSpPr>
          <p:cNvPr id="154" name="Page C"/>
          <p:cNvSpPr/>
          <p:nvPr/>
        </p:nvSpPr>
        <p:spPr>
          <a:xfrm>
            <a:off x="3530600" y="68453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C</a:t>
            </a:r>
          </a:p>
        </p:txBody>
      </p:sp>
      <p:sp>
        <p:nvSpPr>
          <p:cNvPr id="155" name="Page D"/>
          <p:cNvSpPr/>
          <p:nvPr/>
        </p:nvSpPr>
        <p:spPr>
          <a:xfrm>
            <a:off x="8013700" y="73787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D</a:t>
            </a:r>
          </a:p>
        </p:txBody>
      </p:sp>
      <p:sp>
        <p:nvSpPr>
          <p:cNvPr id="156" name="Line"/>
          <p:cNvSpPr/>
          <p:nvPr/>
        </p:nvSpPr>
        <p:spPr>
          <a:xfrm>
            <a:off x="5130800" y="3543299"/>
            <a:ext cx="1794684" cy="5856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 flipH="1">
            <a:off x="4513624" y="4889500"/>
            <a:ext cx="2738077" cy="19193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7772399" y="4889500"/>
            <a:ext cx="681401" cy="24291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 flipV="1">
            <a:off x="4127500" y="4051300"/>
            <a:ext cx="1" cy="2692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>
            <a:off x="4902199" y="7239000"/>
            <a:ext cx="3026287" cy="6569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how to scrape a webpage graph?"/>
          <p:cNvSpPr txBox="1"/>
          <p:nvPr/>
        </p:nvSpPr>
        <p:spPr>
          <a:xfrm>
            <a:off x="4383980" y="683499"/>
            <a:ext cx="40600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how to scrape a webpage graph?</a:t>
            </a:r>
          </a:p>
        </p:txBody>
      </p:sp>
      <p:sp>
        <p:nvSpPr>
          <p:cNvPr id="162" name="how to scrape a complicated page?"/>
          <p:cNvSpPr txBox="1"/>
          <p:nvPr/>
        </p:nvSpPr>
        <p:spPr>
          <a:xfrm>
            <a:off x="4253383" y="1491099"/>
            <a:ext cx="43212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how to scrape a complicated page?</a:t>
            </a:r>
          </a:p>
        </p:txBody>
      </p:sp>
      <p:sp>
        <p:nvSpPr>
          <p:cNvPr id="163" name="requests module (220)"/>
          <p:cNvSpPr txBox="1"/>
          <p:nvPr/>
        </p:nvSpPr>
        <p:spPr>
          <a:xfrm>
            <a:off x="9293820" y="1250949"/>
            <a:ext cx="28582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requests module (220)</a:t>
            </a:r>
          </a:p>
        </p:txBody>
      </p:sp>
      <p:sp>
        <p:nvSpPr>
          <p:cNvPr id="164" name="selenium module (320)"/>
          <p:cNvSpPr txBox="1"/>
          <p:nvPr/>
        </p:nvSpPr>
        <p:spPr>
          <a:xfrm>
            <a:off x="9293820" y="1758949"/>
            <a:ext cx="29005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selenium</a:t>
            </a:r>
            <a:r>
              <a:t> module (320)</a:t>
            </a:r>
          </a:p>
        </p:txBody>
      </p:sp>
      <p:sp>
        <p:nvSpPr>
          <p:cNvPr id="165" name="Line"/>
          <p:cNvSpPr/>
          <p:nvPr/>
        </p:nvSpPr>
        <p:spPr>
          <a:xfrm flipV="1">
            <a:off x="8610599" y="1522203"/>
            <a:ext cx="650741" cy="1885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6" name="Line"/>
          <p:cNvSpPr/>
          <p:nvPr/>
        </p:nvSpPr>
        <p:spPr>
          <a:xfrm>
            <a:off x="8610599" y="1837719"/>
            <a:ext cx="671576" cy="1636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ocument Object Model:…"/>
          <p:cNvSpPr txBox="1">
            <a:spLocks noGrp="1"/>
          </p:cNvSpPr>
          <p:nvPr>
            <p:ph type="title"/>
          </p:nvPr>
        </p:nvSpPr>
        <p:spPr>
          <a:xfrm>
            <a:off x="713370" y="3752527"/>
            <a:ext cx="11578060" cy="1966697"/>
          </a:xfrm>
          <a:prstGeom prst="rect">
            <a:avLst/>
          </a:prstGeom>
        </p:spPr>
        <p:txBody>
          <a:bodyPr/>
          <a:lstStyle/>
          <a:p>
            <a:pPr>
              <a:defRPr sz="4700"/>
            </a:pPr>
            <a:r>
              <a:t>Document Object Model:</a:t>
            </a:r>
          </a:p>
          <a:p>
            <a:pPr>
              <a:defRPr sz="5100" i="1">
                <a:solidFill>
                  <a:srgbClr val="929292"/>
                </a:solidFill>
              </a:defRPr>
            </a:pPr>
            <a:r>
              <a:t>Every Webpage is a Tree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7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17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7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" name="Browser"/>
          <p:cNvSpPr txBox="1"/>
          <p:nvPr/>
        </p:nvSpPr>
        <p:spPr>
          <a:xfrm>
            <a:off x="1821644" y="4000499"/>
            <a:ext cx="1410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2929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178" name="What does a web browser do when it gets some HTML in an HTTP response?"/>
          <p:cNvSpPr txBox="1"/>
          <p:nvPr/>
        </p:nvSpPr>
        <p:spPr>
          <a:xfrm>
            <a:off x="872185" y="806450"/>
            <a:ext cx="1126043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 i="1">
                <a:latin typeface="Gill Sans"/>
                <a:ea typeface="Gill Sans"/>
                <a:cs typeface="Gill Sans"/>
                <a:sym typeface="Gill Sans"/>
              </a:defRPr>
            </a:pPr>
            <a:r>
              <a:t>What does a web browser do when it gets some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in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HTTP</a:t>
            </a:r>
            <a:r>
              <a:t> response?</a:t>
            </a:r>
          </a:p>
        </p:txBody>
      </p:sp>
      <p:sp>
        <p:nvSpPr>
          <p:cNvPr id="179" name="(hyper-text…"/>
          <p:cNvSpPr txBox="1"/>
          <p:nvPr/>
        </p:nvSpPr>
        <p:spPr>
          <a:xfrm>
            <a:off x="6336605" y="1346711"/>
            <a:ext cx="223659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(hyper-text</a:t>
            </a:r>
          </a:p>
          <a:p>
            <a:r>
              <a:t>markup language)</a:t>
            </a:r>
          </a:p>
        </p:txBody>
      </p:sp>
      <p:sp>
        <p:nvSpPr>
          <p:cNvPr id="180" name="(hyper-text…"/>
          <p:cNvSpPr txBox="1"/>
          <p:nvPr/>
        </p:nvSpPr>
        <p:spPr>
          <a:xfrm>
            <a:off x="8965786" y="1346711"/>
            <a:ext cx="22339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(hyper-text</a:t>
            </a:r>
          </a:p>
          <a:p>
            <a:r>
              <a:t>transfer protocol)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86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187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&lt;html&gt;…"/>
          <p:cNvSpPr txBox="1"/>
          <p:nvPr/>
        </p:nvSpPr>
        <p:spPr>
          <a:xfrm>
            <a:off x="834392" y="3687425"/>
            <a:ext cx="3310348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89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2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95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19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before displaying a page, the browser uses HTML to generate a…"/>
          <p:cNvSpPr txBox="1"/>
          <p:nvPr/>
        </p:nvSpPr>
        <p:spPr>
          <a:xfrm>
            <a:off x="597662" y="6146799"/>
            <a:ext cx="51182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before displaying a page, the browser uses HTML to generate a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Document Object Model (DOM Tree)</a:t>
            </a:r>
          </a:p>
        </p:txBody>
      </p:sp>
      <p:sp>
        <p:nvSpPr>
          <p:cNvPr id="199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4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05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20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08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09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10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11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12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vocab: elements"/>
          <p:cNvSpPr txBox="1"/>
          <p:nvPr/>
        </p:nvSpPr>
        <p:spPr>
          <a:xfrm>
            <a:off x="1943546" y="8976542"/>
            <a:ext cx="2298205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vocab: </a:t>
            </a:r>
            <a:r>
              <a:rPr b="0"/>
              <a:t>elements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25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22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28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29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30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31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32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39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44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45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42" name="Elements may contain…"/>
          <p:cNvSpPr txBox="1"/>
          <p:nvPr/>
        </p:nvSpPr>
        <p:spPr>
          <a:xfrm>
            <a:off x="6374358" y="431800"/>
            <a:ext cx="368498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t>Elements may contain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attributes</a:t>
            </a:r>
          </a:p>
        </p:txBody>
      </p:sp>
      <p:sp>
        <p:nvSpPr>
          <p:cNvPr id="243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Microsoft Macintosh PowerPoint</Application>
  <PresentationFormat>Custom</PresentationFormat>
  <Paragraphs>364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Courier</vt:lpstr>
      <vt:lpstr>Courier New</vt:lpstr>
      <vt:lpstr>Gill Sans</vt:lpstr>
      <vt:lpstr>Gill Sans Light</vt:lpstr>
      <vt:lpstr>Gill Sans SemiBold</vt:lpstr>
      <vt:lpstr>Menlo Regular</vt:lpstr>
      <vt:lpstr>White</vt:lpstr>
      <vt:lpstr>[320] Web 1: Selenium</vt:lpstr>
      <vt:lpstr>PowerPoint Presentation</vt:lpstr>
      <vt:lpstr>PowerPoint Presentation</vt:lpstr>
      <vt:lpstr>Document Object Model: Every Webpage is a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Scraping: Simple and Complicated</vt:lpstr>
      <vt:lpstr>requests vs. Selenium</vt:lpstr>
      <vt:lpstr>requests vs. Selenium</vt:lpstr>
      <vt:lpstr>Installing: Selenium, Chrome, Driver</vt:lpstr>
      <vt:lpstr>Selenium Install (Ubuntu 20.04)</vt:lpstr>
      <vt:lpstr>Why Drivers?</vt:lpstr>
      <vt:lpstr>Examples</vt:lpstr>
      <vt:lpstr>Example 1a: Late Loading Table (page1.html)</vt:lpstr>
      <vt:lpstr>Example 1b: Headless Mode and Screenshots</vt:lpstr>
      <vt:lpstr>Example 2: Auto-Clicking Buttons</vt:lpstr>
      <vt:lpstr>Example 3: Entering Passwords</vt:lpstr>
      <vt:lpstr>Example 4: Many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Web 1: Selenium</dc:title>
  <cp:lastModifiedBy>MEENA SYAMKUMAR</cp:lastModifiedBy>
  <cp:revision>1</cp:revision>
  <dcterms:modified xsi:type="dcterms:W3CDTF">2023-02-27T14:53:04Z</dcterms:modified>
</cp:coreProperties>
</file>