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6" name="Shape 13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do the same thing with feature1, but in an actual repo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arngitbranching.js.org/?NODEMO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mmarly.com/blog/which-vs-that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mmarly.com/blog/which-vs-that/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rammarly.com/blog/which-vs-that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lerharter/test.git" TargetMode="External"/><Relationship Id="rId2" Type="http://schemas.openxmlformats.org/officeDocument/2006/relationships/hyperlink" Target="https://github.com/new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learngitbranching.js.org/?NODEMO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[320] Branching and Merging"/>
          <p:cNvSpPr txBox="1">
            <a:spLocks noGrp="1"/>
          </p:cNvSpPr>
          <p:nvPr>
            <p:ph type="ctrTitle"/>
          </p:nvPr>
        </p:nvSpPr>
        <p:spPr>
          <a:xfrm>
            <a:off x="210740" y="2146300"/>
            <a:ext cx="12583320" cy="3302000"/>
          </a:xfrm>
          <a:prstGeom prst="rect">
            <a:avLst/>
          </a:prstGeom>
        </p:spPr>
        <p:txBody>
          <a:bodyPr/>
          <a:lstStyle>
            <a:lvl1pPr>
              <a:defRPr sz="73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Branching and Merging</a:t>
            </a:r>
          </a:p>
        </p:txBody>
      </p:sp>
      <p:sp>
        <p:nvSpPr>
          <p:cNvPr id="120" name="Tyler Caraza-Harter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6146800"/>
            <a:ext cx="10464800" cy="1130300"/>
          </a:xfrm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rPr lang="en-US" dirty="0"/>
              <a:t>Meenakshi </a:t>
            </a:r>
            <a:r>
              <a:rPr lang="en-US" dirty="0" err="1"/>
              <a:t>Syamkumar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ractice Branching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Practice Branching</a:t>
            </a:r>
          </a:p>
        </p:txBody>
      </p:sp>
      <p:sp>
        <p:nvSpPr>
          <p:cNvPr id="123" name="Git equivalent of PythonTutor:…"/>
          <p:cNvSpPr txBox="1"/>
          <p:nvPr/>
        </p:nvSpPr>
        <p:spPr>
          <a:xfrm>
            <a:off x="960098" y="1628247"/>
            <a:ext cx="11331836" cy="1579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>
              <a:defRPr sz="3200" b="0"/>
            </a:pPr>
            <a:r>
              <a:rPr dirty="0"/>
              <a:t>Git equivalent of </a:t>
            </a:r>
            <a:r>
              <a:rPr dirty="0" err="1"/>
              <a:t>PythonTutor</a:t>
            </a:r>
            <a:r>
              <a:rPr dirty="0"/>
              <a:t>:</a:t>
            </a:r>
          </a:p>
          <a:p>
            <a:pPr algn="l">
              <a:defRPr sz="3200" b="0"/>
            </a:pPr>
            <a:endParaRPr dirty="0"/>
          </a:p>
          <a:p>
            <a:pPr algn="l">
              <a:defRPr sz="3200" b="0"/>
            </a:pPr>
            <a:r>
              <a:rPr lang="en-US" u="sng" dirty="0">
                <a:hlinkClick r:id="rId2"/>
              </a:rPr>
              <a:t>https://www.msyamkumar.com/cs320/learnGitBranching/index.html</a:t>
            </a:r>
            <a:endParaRPr u="sng" dirty="0">
              <a:hlinkClick r:id="rId2"/>
            </a:endParaRPr>
          </a:p>
        </p:txBody>
      </p:sp>
      <p:pic>
        <p:nvPicPr>
          <p:cNvPr id="12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677" y="5275150"/>
            <a:ext cx="4800601" cy="204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34EEFD0-53E8-A6A6-A93A-3DAA1171D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130" y="3588740"/>
            <a:ext cx="3711315" cy="591681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D3B7319-AFEA-3ECD-4B81-B20B07AAB36C}"/>
              </a:ext>
            </a:extLst>
          </p:cNvPr>
          <p:cNvSpPr/>
          <p:nvPr/>
        </p:nvSpPr>
        <p:spPr>
          <a:xfrm>
            <a:off x="7801130" y="3588740"/>
            <a:ext cx="3711315" cy="5910860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Merging without Confli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Merging without Conflicts</a:t>
            </a:r>
          </a:p>
        </p:txBody>
      </p:sp>
      <p:sp>
        <p:nvSpPr>
          <p:cNvPr id="130" name="Arrow"/>
          <p:cNvSpPr/>
          <p:nvPr/>
        </p:nvSpPr>
        <p:spPr>
          <a:xfrm>
            <a:off x="5822950" y="4141542"/>
            <a:ext cx="1270000" cy="1270001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1" name="Switch branch…"/>
          <p:cNvSpPr txBox="1"/>
          <p:nvPr/>
        </p:nvSpPr>
        <p:spPr>
          <a:xfrm>
            <a:off x="1089001" y="7332618"/>
            <a:ext cx="4077345" cy="152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sz="3200" b="0"/>
            </a:pPr>
            <a:r>
              <a:t>Switch branch</a:t>
            </a:r>
          </a:p>
          <a:p>
            <a:pPr algn="l">
              <a:spcBef>
                <a:spcPts val="800"/>
              </a:spcBef>
              <a:defRPr sz="2600"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git merge frombranch</a:t>
            </a:r>
          </a:p>
        </p:txBody>
      </p:sp>
      <p:sp>
        <p:nvSpPr>
          <p:cNvPr id="132" name="Line"/>
          <p:cNvSpPr/>
          <p:nvPr/>
        </p:nvSpPr>
        <p:spPr>
          <a:xfrm flipH="1" flipV="1">
            <a:off x="4101036" y="8380992"/>
            <a:ext cx="329306" cy="480867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33" name="add whatever is there to the current branch"/>
          <p:cNvSpPr txBox="1"/>
          <p:nvPr/>
        </p:nvSpPr>
        <p:spPr>
          <a:xfrm>
            <a:off x="847722" y="8959262"/>
            <a:ext cx="555739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add whatever is there to the current branch</a:t>
            </a:r>
          </a:p>
        </p:txBody>
      </p:sp>
      <p:sp>
        <p:nvSpPr>
          <p:cNvPr id="134" name="tip (or learn vim): export EDITOR=nano"/>
          <p:cNvSpPr txBox="1"/>
          <p:nvPr/>
        </p:nvSpPr>
        <p:spPr>
          <a:xfrm>
            <a:off x="8136197" y="8787812"/>
            <a:ext cx="3406676" cy="800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b="0"/>
            </a:pPr>
            <a:r>
              <a:t>tip (or learn vim):</a:t>
            </a:r>
            <a:br/>
            <a:r>
              <a:rPr>
                <a:latin typeface="Courier New"/>
                <a:ea typeface="Courier New"/>
                <a:cs typeface="Courier New"/>
                <a:sym typeface="Courier New"/>
              </a:rPr>
              <a:t>export EDITOR=nano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0AD645-415D-8E55-E009-13092F16A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300" y="1313165"/>
            <a:ext cx="3711315" cy="5916810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5B5957D-83AB-61CA-63C8-FF4B39C7184E}"/>
              </a:ext>
            </a:extLst>
          </p:cNvPr>
          <p:cNvSpPr/>
          <p:nvPr/>
        </p:nvSpPr>
        <p:spPr>
          <a:xfrm>
            <a:off x="1492300" y="1313165"/>
            <a:ext cx="3711315" cy="5910860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5F969-318A-50D1-A8F1-669003A5C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299" y="1189566"/>
            <a:ext cx="3864483" cy="7191426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D5F7BDB-EDCB-839C-C954-938D2F5F79B8}"/>
              </a:ext>
            </a:extLst>
          </p:cNvPr>
          <p:cNvSpPr/>
          <p:nvPr/>
        </p:nvSpPr>
        <p:spPr>
          <a:xfrm>
            <a:off x="8178381" y="1049311"/>
            <a:ext cx="3820401" cy="7331682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Merging with Confli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Merging with Conflicts</a:t>
            </a:r>
          </a:p>
        </p:txBody>
      </p:sp>
      <p:sp>
        <p:nvSpPr>
          <p:cNvPr id="139" name="What happens when two people try to fix the same issue, in two different (incompatible) ways?"/>
          <p:cNvSpPr txBox="1"/>
          <p:nvPr/>
        </p:nvSpPr>
        <p:spPr>
          <a:xfrm>
            <a:off x="960098" y="1247247"/>
            <a:ext cx="1108460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happens when two people try to fix the same issue, in two different (incompatible) ways? </a:t>
            </a:r>
          </a:p>
        </p:txBody>
      </p:sp>
      <p:sp>
        <p:nvSpPr>
          <p:cNvPr id="140" name="Line"/>
          <p:cNvSpPr/>
          <p:nvPr/>
        </p:nvSpPr>
        <p:spPr>
          <a:xfrm>
            <a:off x="952500" y="8512409"/>
            <a:ext cx="11099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1" name="time"/>
          <p:cNvSpPr txBox="1"/>
          <p:nvPr/>
        </p:nvSpPr>
        <p:spPr>
          <a:xfrm>
            <a:off x="11139878" y="8586555"/>
            <a:ext cx="6636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time</a:t>
            </a:r>
          </a:p>
        </p:txBody>
      </p:sp>
      <p:sp>
        <p:nvSpPr>
          <p:cNvPr id="142" name="Rounded Rectangle"/>
          <p:cNvSpPr/>
          <p:nvPr/>
        </p:nvSpPr>
        <p:spPr>
          <a:xfrm>
            <a:off x="1160197" y="3955289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43" name="My bike which has a broken seat is in the garage"/>
          <p:cNvSpPr/>
          <p:nvPr/>
        </p:nvSpPr>
        <p:spPr>
          <a:xfrm>
            <a:off x="1403682" y="4601393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bike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which</a:t>
            </a:r>
            <a:r>
              <a:t> has a broken seat is in the garage</a:t>
            </a:r>
          </a:p>
        </p:txBody>
      </p:sp>
      <p:sp>
        <p:nvSpPr>
          <p:cNvPr id="144" name="paper.txt"/>
          <p:cNvSpPr txBox="1"/>
          <p:nvPr/>
        </p:nvSpPr>
        <p:spPr>
          <a:xfrm>
            <a:off x="1803261" y="4106972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45" name="https://www.grammarly.com/blog/which-vs-that/"/>
          <p:cNvSpPr txBox="1"/>
          <p:nvPr/>
        </p:nvSpPr>
        <p:spPr>
          <a:xfrm>
            <a:off x="168536" y="9019615"/>
            <a:ext cx="59934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EE"/>
                </a:solidFill>
                <a:hlinkClick r:id="rId2"/>
              </a:defRPr>
            </a:lvl1pPr>
          </a:lstStyle>
          <a:p>
            <a:r>
              <a:rPr>
                <a:hlinkClick r:id="rId2"/>
              </a:rPr>
              <a:t>https://www.grammarly.com/blog/which-vs-that/</a:t>
            </a:r>
          </a:p>
        </p:txBody>
      </p:sp>
      <p:sp>
        <p:nvSpPr>
          <p:cNvPr id="146" name="main branch"/>
          <p:cNvSpPr txBox="1"/>
          <p:nvPr/>
        </p:nvSpPr>
        <p:spPr>
          <a:xfrm>
            <a:off x="3634397" y="3410768"/>
            <a:ext cx="1772097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t> branch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Merging with Confli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Merging with Conflicts</a:t>
            </a:r>
          </a:p>
        </p:txBody>
      </p:sp>
      <p:sp>
        <p:nvSpPr>
          <p:cNvPr id="149" name="What happens when two people try to fix the same issue, in two different (incompatible) ways?"/>
          <p:cNvSpPr txBox="1"/>
          <p:nvPr/>
        </p:nvSpPr>
        <p:spPr>
          <a:xfrm>
            <a:off x="960098" y="1247247"/>
            <a:ext cx="1108460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happens when two people try to fix the same issue, in two different (incompatible) ways? </a:t>
            </a:r>
          </a:p>
        </p:txBody>
      </p:sp>
      <p:sp>
        <p:nvSpPr>
          <p:cNvPr id="150" name="Line"/>
          <p:cNvSpPr/>
          <p:nvPr/>
        </p:nvSpPr>
        <p:spPr>
          <a:xfrm>
            <a:off x="952500" y="8512409"/>
            <a:ext cx="11099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time"/>
          <p:cNvSpPr txBox="1"/>
          <p:nvPr/>
        </p:nvSpPr>
        <p:spPr>
          <a:xfrm>
            <a:off x="11139878" y="8586555"/>
            <a:ext cx="6636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time</a:t>
            </a:r>
          </a:p>
        </p:txBody>
      </p:sp>
      <p:sp>
        <p:nvSpPr>
          <p:cNvPr id="152" name="Rounded Rectangle"/>
          <p:cNvSpPr/>
          <p:nvPr/>
        </p:nvSpPr>
        <p:spPr>
          <a:xfrm>
            <a:off x="1160197" y="3955289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53" name="Line"/>
          <p:cNvSpPr/>
          <p:nvPr/>
        </p:nvSpPr>
        <p:spPr>
          <a:xfrm flipH="1">
            <a:off x="3725354" y="3982290"/>
            <a:ext cx="806319" cy="5979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4" name="My bike which has a broken seat is in the garage"/>
          <p:cNvSpPr/>
          <p:nvPr/>
        </p:nvSpPr>
        <p:spPr>
          <a:xfrm>
            <a:off x="1403682" y="4601393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bike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which</a:t>
            </a:r>
            <a:r>
              <a:t> has a broken seat is in the garage</a:t>
            </a:r>
          </a:p>
        </p:txBody>
      </p:sp>
      <p:sp>
        <p:nvSpPr>
          <p:cNvPr id="155" name="paper.txt"/>
          <p:cNvSpPr txBox="1"/>
          <p:nvPr/>
        </p:nvSpPr>
        <p:spPr>
          <a:xfrm>
            <a:off x="1803261" y="4106972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56" name="https://www.grammarly.com/blog/which-vs-that/"/>
          <p:cNvSpPr txBox="1"/>
          <p:nvPr/>
        </p:nvSpPr>
        <p:spPr>
          <a:xfrm>
            <a:off x="168536" y="9019615"/>
            <a:ext cx="59934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EE"/>
                </a:solidFill>
                <a:hlinkClick r:id="rId2"/>
              </a:defRPr>
            </a:lvl1pPr>
          </a:lstStyle>
          <a:p>
            <a:r>
              <a:rPr>
                <a:hlinkClick r:id="rId2"/>
              </a:rPr>
              <a:t>https://www.grammarly.com/blog/which-vs-that/</a:t>
            </a:r>
          </a:p>
        </p:txBody>
      </p:sp>
      <p:sp>
        <p:nvSpPr>
          <p:cNvPr id="157" name="Rounded Rectangle"/>
          <p:cNvSpPr/>
          <p:nvPr/>
        </p:nvSpPr>
        <p:spPr>
          <a:xfrm>
            <a:off x="4567236" y="5561897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58" name="My mountain bike that has a broken seat is in the garage"/>
          <p:cNvSpPr/>
          <p:nvPr/>
        </p:nvSpPr>
        <p:spPr>
          <a:xfrm>
            <a:off x="4810721" y="6208001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3">
                <a:hueOff val="362282"/>
                <a:satOff val="31803"/>
                <a:lumOff val="-18242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mountain</a:t>
            </a:r>
            <a:r>
              <a:t> bike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that</a:t>
            </a:r>
            <a:r>
              <a:t> has a broken seat is in the garage</a:t>
            </a:r>
          </a:p>
        </p:txBody>
      </p:sp>
      <p:sp>
        <p:nvSpPr>
          <p:cNvPr id="159" name="paper.txt"/>
          <p:cNvSpPr txBox="1"/>
          <p:nvPr/>
        </p:nvSpPr>
        <p:spPr>
          <a:xfrm>
            <a:off x="5210300" y="5713581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60" name="Rounded Rectangle"/>
          <p:cNvSpPr/>
          <p:nvPr/>
        </p:nvSpPr>
        <p:spPr>
          <a:xfrm>
            <a:off x="4567236" y="2640896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61" name="My bike, which has a broken seat, is in the garage."/>
          <p:cNvSpPr/>
          <p:nvPr/>
        </p:nvSpPr>
        <p:spPr>
          <a:xfrm>
            <a:off x="4810721" y="3287001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bike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which</a:t>
            </a:r>
            <a:r>
              <a:t> has a broken seat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t> is in the garage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.</a:t>
            </a:r>
          </a:p>
        </p:txBody>
      </p:sp>
      <p:sp>
        <p:nvSpPr>
          <p:cNvPr id="162" name="paper.txt"/>
          <p:cNvSpPr txBox="1"/>
          <p:nvPr/>
        </p:nvSpPr>
        <p:spPr>
          <a:xfrm>
            <a:off x="5210300" y="2538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63" name="Line"/>
          <p:cNvSpPr/>
          <p:nvPr/>
        </p:nvSpPr>
        <p:spPr>
          <a:xfrm flipH="1" flipV="1">
            <a:off x="3725354" y="5977253"/>
            <a:ext cx="790878" cy="519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64" name="that branch"/>
          <p:cNvSpPr txBox="1"/>
          <p:nvPr/>
        </p:nvSpPr>
        <p:spPr>
          <a:xfrm>
            <a:off x="7102014" y="7832780"/>
            <a:ext cx="1772098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t> branch</a:t>
            </a:r>
          </a:p>
        </p:txBody>
      </p:sp>
      <p:sp>
        <p:nvSpPr>
          <p:cNvPr id="165" name="main branch"/>
          <p:cNvSpPr txBox="1"/>
          <p:nvPr/>
        </p:nvSpPr>
        <p:spPr>
          <a:xfrm>
            <a:off x="7300948" y="2379550"/>
            <a:ext cx="1772098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t> branch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Merging with Conflict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Merging with Conflicts</a:t>
            </a:r>
          </a:p>
        </p:txBody>
      </p:sp>
      <p:sp>
        <p:nvSpPr>
          <p:cNvPr id="168" name="What happens when two people try to fix the same issue, in two different (incompatible) ways?"/>
          <p:cNvSpPr txBox="1"/>
          <p:nvPr/>
        </p:nvSpPr>
        <p:spPr>
          <a:xfrm>
            <a:off x="960098" y="1247247"/>
            <a:ext cx="11084604" cy="1041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What happens when two people try to fix the same issue, in two different (incompatible) ways? </a:t>
            </a:r>
          </a:p>
        </p:txBody>
      </p:sp>
      <p:sp>
        <p:nvSpPr>
          <p:cNvPr id="169" name="Line"/>
          <p:cNvSpPr/>
          <p:nvPr/>
        </p:nvSpPr>
        <p:spPr>
          <a:xfrm>
            <a:off x="952500" y="8512409"/>
            <a:ext cx="110998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0" name="time"/>
          <p:cNvSpPr txBox="1"/>
          <p:nvPr/>
        </p:nvSpPr>
        <p:spPr>
          <a:xfrm>
            <a:off x="11139878" y="8586555"/>
            <a:ext cx="66362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time</a:t>
            </a:r>
          </a:p>
        </p:txBody>
      </p:sp>
      <p:sp>
        <p:nvSpPr>
          <p:cNvPr id="171" name="Rounded Rectangle"/>
          <p:cNvSpPr/>
          <p:nvPr/>
        </p:nvSpPr>
        <p:spPr>
          <a:xfrm>
            <a:off x="1160197" y="3955289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72" name="Line"/>
          <p:cNvSpPr/>
          <p:nvPr/>
        </p:nvSpPr>
        <p:spPr>
          <a:xfrm flipH="1">
            <a:off x="3725354" y="3982290"/>
            <a:ext cx="806319" cy="597964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My bike which has a broken seat is in the garage"/>
          <p:cNvSpPr/>
          <p:nvPr/>
        </p:nvSpPr>
        <p:spPr>
          <a:xfrm>
            <a:off x="1403682" y="4601393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bike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which</a:t>
            </a:r>
            <a:r>
              <a:t> has a broken seat is in the garage</a:t>
            </a:r>
          </a:p>
        </p:txBody>
      </p:sp>
      <p:sp>
        <p:nvSpPr>
          <p:cNvPr id="174" name="paper.txt"/>
          <p:cNvSpPr txBox="1"/>
          <p:nvPr/>
        </p:nvSpPr>
        <p:spPr>
          <a:xfrm>
            <a:off x="1803261" y="4106972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75" name="https://www.grammarly.com/blog/which-vs-that/"/>
          <p:cNvSpPr txBox="1"/>
          <p:nvPr/>
        </p:nvSpPr>
        <p:spPr>
          <a:xfrm>
            <a:off x="168536" y="9019615"/>
            <a:ext cx="599345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lnSpc>
                <a:spcPts val="4200"/>
              </a:lnSpc>
              <a:defRPr b="0" u="sng">
                <a:solidFill>
                  <a:srgbClr val="0000EE"/>
                </a:solidFill>
                <a:hlinkClick r:id="rId2"/>
              </a:defRPr>
            </a:lvl1pPr>
          </a:lstStyle>
          <a:p>
            <a:r>
              <a:rPr>
                <a:hlinkClick r:id="rId2"/>
              </a:rPr>
              <a:t>https://www.grammarly.com/blog/which-vs-that/</a:t>
            </a:r>
          </a:p>
        </p:txBody>
      </p:sp>
      <p:sp>
        <p:nvSpPr>
          <p:cNvPr id="176" name="Rounded Rectangle"/>
          <p:cNvSpPr/>
          <p:nvPr/>
        </p:nvSpPr>
        <p:spPr>
          <a:xfrm>
            <a:off x="4567236" y="5561897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77" name="My mountain bike that has a broken seat is in the garage"/>
          <p:cNvSpPr/>
          <p:nvPr/>
        </p:nvSpPr>
        <p:spPr>
          <a:xfrm>
            <a:off x="4810721" y="6208001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mountain</a:t>
            </a:r>
            <a:r>
              <a:t> bike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that</a:t>
            </a:r>
            <a:r>
              <a:t> has a broken seat is in the garage</a:t>
            </a:r>
          </a:p>
        </p:txBody>
      </p:sp>
      <p:sp>
        <p:nvSpPr>
          <p:cNvPr id="178" name="paper.txt"/>
          <p:cNvSpPr txBox="1"/>
          <p:nvPr/>
        </p:nvSpPr>
        <p:spPr>
          <a:xfrm>
            <a:off x="5210300" y="5713581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79" name="Rounded Rectangle"/>
          <p:cNvSpPr/>
          <p:nvPr/>
        </p:nvSpPr>
        <p:spPr>
          <a:xfrm>
            <a:off x="4567236" y="2640896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80" name="My bike, which has a broken seat, is in the garage."/>
          <p:cNvSpPr/>
          <p:nvPr/>
        </p:nvSpPr>
        <p:spPr>
          <a:xfrm>
            <a:off x="4810721" y="3287001"/>
            <a:ext cx="2003773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bike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which</a:t>
            </a:r>
            <a:r>
              <a:t> has a broken seat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t> is in the garage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.</a:t>
            </a:r>
          </a:p>
        </p:txBody>
      </p:sp>
      <p:sp>
        <p:nvSpPr>
          <p:cNvPr id="181" name="paper.txt"/>
          <p:cNvSpPr txBox="1"/>
          <p:nvPr/>
        </p:nvSpPr>
        <p:spPr>
          <a:xfrm>
            <a:off x="5210300" y="26274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82" name="Line"/>
          <p:cNvSpPr/>
          <p:nvPr/>
        </p:nvSpPr>
        <p:spPr>
          <a:xfrm flipH="1" flipV="1">
            <a:off x="3725354" y="5977253"/>
            <a:ext cx="790878" cy="519078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3" name="that branch"/>
          <p:cNvSpPr txBox="1"/>
          <p:nvPr/>
        </p:nvSpPr>
        <p:spPr>
          <a:xfrm>
            <a:off x="7102014" y="7832780"/>
            <a:ext cx="1772098" cy="4784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that</a:t>
            </a:r>
            <a:r>
              <a:t> branch</a:t>
            </a:r>
          </a:p>
        </p:txBody>
      </p:sp>
      <p:sp>
        <p:nvSpPr>
          <p:cNvPr id="184" name="Rounded Rectangle"/>
          <p:cNvSpPr/>
          <p:nvPr/>
        </p:nvSpPr>
        <p:spPr>
          <a:xfrm>
            <a:off x="8123235" y="2640896"/>
            <a:ext cx="2522805" cy="2607870"/>
          </a:xfrm>
          <a:prstGeom prst="roundRect">
            <a:avLst>
              <a:gd name="adj" fmla="val 11617"/>
            </a:avLst>
          </a:prstGeom>
          <a:solidFill>
            <a:srgbClr val="E8E8E8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lvl="1" indent="0" algn="l">
              <a:defRPr sz="2000" b="0"/>
            </a:pPr>
            <a:endParaRPr/>
          </a:p>
        </p:txBody>
      </p:sp>
      <p:sp>
        <p:nvSpPr>
          <p:cNvPr id="185" name="My mountain bike, which has a broken seat, is in the garage."/>
          <p:cNvSpPr/>
          <p:nvPr/>
        </p:nvSpPr>
        <p:spPr>
          <a:xfrm>
            <a:off x="8366721" y="3287001"/>
            <a:ext cx="2125217" cy="181663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/>
          <a:lstStyle/>
          <a:p>
            <a:pPr algn="l">
              <a:defRPr b="0"/>
            </a:pPr>
            <a:r>
              <a:t>My 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mountain</a:t>
            </a:r>
            <a:r>
              <a:t> bike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rPr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 which</a:t>
            </a:r>
            <a:r>
              <a:t> has a broken seat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,</a:t>
            </a:r>
            <a:r>
              <a:t> is in the garage</a:t>
            </a:r>
            <a:r>
              <a:rPr b="1">
                <a:solidFill>
                  <a:schemeClr val="accent3">
                    <a:hueOff val="362282"/>
                    <a:satOff val="31803"/>
                    <a:lumOff val="-18242"/>
                  </a:schemeClr>
                </a:solidFill>
              </a:rPr>
              <a:t>.</a:t>
            </a:r>
          </a:p>
        </p:txBody>
      </p:sp>
      <p:sp>
        <p:nvSpPr>
          <p:cNvPr id="186" name="paper.txt"/>
          <p:cNvSpPr txBox="1"/>
          <p:nvPr/>
        </p:nvSpPr>
        <p:spPr>
          <a:xfrm>
            <a:off x="8766300" y="2538580"/>
            <a:ext cx="120461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paper.txt</a:t>
            </a:r>
          </a:p>
        </p:txBody>
      </p:sp>
      <p:sp>
        <p:nvSpPr>
          <p:cNvPr id="187" name="main branch"/>
          <p:cNvSpPr txBox="1"/>
          <p:nvPr/>
        </p:nvSpPr>
        <p:spPr>
          <a:xfrm>
            <a:off x="10856948" y="2379550"/>
            <a:ext cx="1772098" cy="4784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/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t> branch</a:t>
            </a:r>
          </a:p>
        </p:txBody>
      </p:sp>
      <p:sp>
        <p:nvSpPr>
          <p:cNvPr id="188" name="Line"/>
          <p:cNvSpPr/>
          <p:nvPr/>
        </p:nvSpPr>
        <p:spPr>
          <a:xfrm flipH="1">
            <a:off x="7118039" y="3888815"/>
            <a:ext cx="97719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Line"/>
          <p:cNvSpPr/>
          <p:nvPr/>
        </p:nvSpPr>
        <p:spPr>
          <a:xfrm flipH="1">
            <a:off x="7131466" y="5031815"/>
            <a:ext cx="963772" cy="794170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0" name="needs manual conflict resolution because only a human knows what is intended"/>
          <p:cNvSpPr txBox="1"/>
          <p:nvPr/>
        </p:nvSpPr>
        <p:spPr>
          <a:xfrm>
            <a:off x="7539018" y="6064984"/>
            <a:ext cx="5228257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r>
              <a:t>needs manual conflict resolution because only a human knows what is intended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mote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Remotes</a:t>
            </a:r>
          </a:p>
        </p:txBody>
      </p:sp>
      <p:sp>
        <p:nvSpPr>
          <p:cNvPr id="193" name="We will often want to work on our laptops, but also have our repositories on GitHub (or similar)…"/>
          <p:cNvSpPr txBox="1"/>
          <p:nvPr/>
        </p:nvSpPr>
        <p:spPr>
          <a:xfrm>
            <a:off x="960098" y="1374247"/>
            <a:ext cx="11084604" cy="198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We will often want to work on our laptops, but also have our repositories on GitHub (or similar)</a:t>
            </a:r>
          </a:p>
          <a:p>
            <a: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endParaRPr/>
          </a:p>
          <a:p>
            <a:pPr algn="l">
              <a:defRPr sz="3200" b="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t>Create GitHub account, go here: </a:t>
            </a:r>
            <a:r>
              <a:rPr u="sng">
                <a:hlinkClick r:id="rId2"/>
              </a:rPr>
              <a:t>https://github.com/new</a:t>
            </a:r>
          </a:p>
        </p:txBody>
      </p:sp>
      <p:sp>
        <p:nvSpPr>
          <p:cNvPr id="195" name="Pushing a branch to GitHub…"/>
          <p:cNvSpPr txBox="1"/>
          <p:nvPr/>
        </p:nvSpPr>
        <p:spPr>
          <a:xfrm>
            <a:off x="816874" y="6168582"/>
            <a:ext cx="11644213" cy="2559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>
            <a:spAutoFit/>
          </a:bodyPr>
          <a:lstStyle/>
          <a:p>
            <a:pPr algn="l">
              <a:spcBef>
                <a:spcPts val="1100"/>
              </a:spcBef>
              <a:defRPr sz="3200" b="0"/>
            </a:pPr>
            <a:r>
              <a:rPr dirty="0"/>
              <a:t>Pushing a branch to GitHub</a:t>
            </a:r>
          </a:p>
          <a:p>
            <a:pPr algn="l">
              <a:spcBef>
                <a:spcPts val="800"/>
              </a:spcBef>
              <a:defRPr sz="2600" b="0">
                <a:latin typeface="Courier New"/>
                <a:ea typeface="Courier New"/>
                <a:cs typeface="Courier New"/>
                <a:sym typeface="Courier New"/>
              </a:defRPr>
            </a:pPr>
            <a:endParaRPr dirty="0"/>
          </a:p>
          <a:p>
            <a:pPr algn="l">
              <a:spcBef>
                <a:spcPts val="800"/>
              </a:spcBef>
              <a:defRPr sz="2500"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remote add </a:t>
            </a:r>
            <a:r>
              <a:rPr dirty="0" err="1"/>
              <a:t>github</a:t>
            </a:r>
            <a:r>
              <a:rPr dirty="0"/>
              <a:t> </a:t>
            </a:r>
            <a:r>
              <a:rPr lang="en-US" u="sng" dirty="0">
                <a:hlinkClick r:id="rId3"/>
              </a:rPr>
              <a:t>https://github.com/msyamkumar/test.git</a:t>
            </a:r>
            <a:endParaRPr u="sng" dirty="0">
              <a:hlinkClick r:id="rId3"/>
            </a:endParaRPr>
          </a:p>
          <a:p>
            <a:pPr algn="l">
              <a:spcBef>
                <a:spcPts val="800"/>
              </a:spcBef>
              <a:defRPr sz="2500" b="0">
                <a:latin typeface="Courier New"/>
                <a:ea typeface="Courier New"/>
                <a:cs typeface="Courier New"/>
                <a:sym typeface="Courier New"/>
              </a:defRPr>
            </a:pPr>
            <a:endParaRPr u="sng" dirty="0">
              <a:hlinkClick r:id="rId3"/>
            </a:endParaRPr>
          </a:p>
          <a:p>
            <a:pPr algn="l">
              <a:spcBef>
                <a:spcPts val="800"/>
              </a:spcBef>
              <a:defRPr sz="2500" b="0">
                <a:latin typeface="Courier New"/>
                <a:ea typeface="Courier New"/>
                <a:cs typeface="Courier New"/>
                <a:sym typeface="Courier New"/>
              </a:defRPr>
            </a:pPr>
            <a:r>
              <a:rPr dirty="0"/>
              <a:t>git push </a:t>
            </a:r>
            <a:r>
              <a:rPr dirty="0" err="1"/>
              <a:t>github</a:t>
            </a:r>
            <a:r>
              <a:rPr dirty="0"/>
              <a:t> main</a:t>
            </a:r>
          </a:p>
        </p:txBody>
      </p:sp>
      <p:sp>
        <p:nvSpPr>
          <p:cNvPr id="197" name="Rounded Rectangle"/>
          <p:cNvSpPr/>
          <p:nvPr/>
        </p:nvSpPr>
        <p:spPr>
          <a:xfrm>
            <a:off x="4965321" y="7223526"/>
            <a:ext cx="7668451" cy="483205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8" name="Rounded Rectangle"/>
          <p:cNvSpPr/>
          <p:nvPr/>
        </p:nvSpPr>
        <p:spPr>
          <a:xfrm>
            <a:off x="3644521" y="7223526"/>
            <a:ext cx="1269329" cy="483205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9" name="Rounded Rectangle"/>
          <p:cNvSpPr/>
          <p:nvPr/>
        </p:nvSpPr>
        <p:spPr>
          <a:xfrm>
            <a:off x="2501521" y="8150626"/>
            <a:ext cx="1269329" cy="483205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0" name="Rounded Rectangle"/>
          <p:cNvSpPr/>
          <p:nvPr/>
        </p:nvSpPr>
        <p:spPr>
          <a:xfrm>
            <a:off x="3873121" y="8150626"/>
            <a:ext cx="1000175" cy="483205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2" name="Line"/>
          <p:cNvSpPr/>
          <p:nvPr/>
        </p:nvSpPr>
        <p:spPr>
          <a:xfrm flipV="1">
            <a:off x="3381807" y="7677454"/>
            <a:ext cx="392514" cy="448541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remote…"/>
          <p:cNvSpPr txBox="1"/>
          <p:nvPr/>
        </p:nvSpPr>
        <p:spPr>
          <a:xfrm>
            <a:off x="2623398" y="8692645"/>
            <a:ext cx="10255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remote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</a:t>
            </a:r>
          </a:p>
        </p:txBody>
      </p:sp>
      <p:sp>
        <p:nvSpPr>
          <p:cNvPr id="204" name="branch…"/>
          <p:cNvSpPr txBox="1"/>
          <p:nvPr/>
        </p:nvSpPr>
        <p:spPr>
          <a:xfrm>
            <a:off x="3979098" y="8692645"/>
            <a:ext cx="955775" cy="812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branch</a:t>
            </a:r>
          </a:p>
          <a:p>
            <a:pPr>
              <a:defRPr b="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name</a:t>
            </a:r>
          </a:p>
        </p:txBody>
      </p:sp>
      <p:sp>
        <p:nvSpPr>
          <p:cNvPr id="205" name="see reading about naming in software"/>
          <p:cNvSpPr txBox="1"/>
          <p:nvPr/>
        </p:nvSpPr>
        <p:spPr>
          <a:xfrm>
            <a:off x="6963581" y="8870445"/>
            <a:ext cx="470594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/>
            </a:lvl1pPr>
          </a:lstStyle>
          <a:p>
            <a:r>
              <a:t>see reading about naming in software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6F5586-1CB6-BE8E-E1B4-8EADE3255A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55" y="3781693"/>
            <a:ext cx="12419295" cy="1451845"/>
          </a:xfrm>
          <a:prstGeom prst="rect">
            <a:avLst/>
          </a:prstGeom>
        </p:spPr>
      </p:pic>
      <p:sp>
        <p:nvSpPr>
          <p:cNvPr id="8" name="Line">
            <a:extLst>
              <a:ext uri="{FF2B5EF4-FFF2-40B4-BE49-F238E27FC236}">
                <a16:creationId xmlns:a16="http://schemas.microsoft.com/office/drawing/2014/main" id="{6A064B6A-D5EB-D7D0-BED9-5C5AD4931C26}"/>
              </a:ext>
            </a:extLst>
          </p:cNvPr>
          <p:cNvSpPr/>
          <p:nvPr/>
        </p:nvSpPr>
        <p:spPr>
          <a:xfrm flipH="1" flipV="1">
            <a:off x="6610662" y="4744355"/>
            <a:ext cx="1193237" cy="2451100"/>
          </a:xfrm>
          <a:prstGeom prst="line">
            <a:avLst/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  <a:headEnd type="triangle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9" name="Rounded Rectangle">
            <a:extLst>
              <a:ext uri="{FF2B5EF4-FFF2-40B4-BE49-F238E27FC236}">
                <a16:creationId xmlns:a16="http://schemas.microsoft.com/office/drawing/2014/main" id="{A4CE7875-0C92-E63D-E2C9-D16367ED8F02}"/>
              </a:ext>
            </a:extLst>
          </p:cNvPr>
          <p:cNvSpPr/>
          <p:nvPr/>
        </p:nvSpPr>
        <p:spPr>
          <a:xfrm>
            <a:off x="3979098" y="4370260"/>
            <a:ext cx="3621291" cy="341212"/>
          </a:xfrm>
          <a:prstGeom prst="roundRect">
            <a:avLst>
              <a:gd name="adj" fmla="val 50000"/>
            </a:avLst>
          </a:prstGeom>
          <a:ln w="25400">
            <a:solidFill>
              <a:schemeClr val="accent5">
                <a:hueOff val="-82419"/>
                <a:satOff val="-9513"/>
                <a:lumOff val="-16343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ummary of  Terms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>
            <a:lvl1pPr algn="l">
              <a:defRPr sz="4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Summary of  Terms</a:t>
            </a:r>
          </a:p>
        </p:txBody>
      </p:sp>
      <p:sp>
        <p:nvSpPr>
          <p:cNvPr id="208" name="commit: a snapshot of files at a point in time…"/>
          <p:cNvSpPr txBox="1">
            <a:spLocks noGrp="1"/>
          </p:cNvSpPr>
          <p:nvPr>
            <p:ph type="body" idx="1"/>
          </p:nvPr>
        </p:nvSpPr>
        <p:spPr>
          <a:xfrm>
            <a:off x="952500" y="1460896"/>
            <a:ext cx="11772553" cy="4772421"/>
          </a:xfrm>
          <a:prstGeom prst="rect">
            <a:avLst/>
          </a:prstGeom>
        </p:spPr>
        <p:txBody>
          <a:bodyPr anchor="t"/>
          <a:lstStyle/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commit: </a:t>
            </a:r>
            <a:r>
              <a:rPr>
                <a:solidFill>
                  <a:srgbClr val="000000"/>
                </a:solidFill>
              </a:rPr>
              <a:t>a snapshot of files at a point in time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HEAD: </a:t>
            </a:r>
            <a:r>
              <a:rPr>
                <a:solidFill>
                  <a:srgbClr val="000000"/>
                </a:solidFill>
              </a:rPr>
              <a:t>a convenient label for the current commit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tag: </a:t>
            </a:r>
            <a:r>
              <a:rPr>
                <a:solidFill>
                  <a:srgbClr val="000000"/>
                </a:solidFill>
              </a:rPr>
              <a:t>a long-term label associated with a commit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branch: </a:t>
            </a:r>
            <a:r>
              <a:rPr>
                <a:solidFill>
                  <a:srgbClr val="000000"/>
                </a:solidFill>
              </a:rPr>
              <a:t>a label attached to a commit that re-attaches to new commits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merge: </a:t>
            </a:r>
            <a:r>
              <a:rPr>
                <a:solidFill>
                  <a:srgbClr val="000000"/>
                </a:solidFill>
              </a:rPr>
              <a:t>to combine changes on another branch into the current branch</a:t>
            </a:r>
          </a:p>
          <a:p>
            <a:pPr marL="0" indent="0">
              <a:spcBef>
                <a:spcPts val="1500"/>
              </a:spcBef>
              <a:buSzTx/>
              <a:buNone/>
              <a:defRPr sz="2900">
                <a:solidFill>
                  <a:schemeClr val="accent1"/>
                </a:solidFill>
              </a:defRPr>
            </a:pPr>
            <a:r>
              <a:t>conflict: </a:t>
            </a:r>
            <a:r>
              <a:rPr>
                <a:solidFill>
                  <a:srgbClr val="000000"/>
                </a:solidFill>
              </a:rPr>
              <a:t>differences that cannot automatically be merged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hallenges: https://learngitbranching.js.org/?NODEMO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902345"/>
          </a:xfrm>
          <a:prstGeom prst="rect">
            <a:avLst/>
          </a:prstGeom>
        </p:spPr>
        <p:txBody>
          <a:bodyPr/>
          <a:lstStyle/>
          <a:p>
            <a:pPr algn="l" defTabSz="496570">
              <a:defRPr sz="4080">
                <a:latin typeface="Gill Sans Light"/>
                <a:ea typeface="Gill Sans Light"/>
                <a:cs typeface="Gill Sans Light"/>
                <a:sym typeface="Gill Sans Light"/>
              </a:defRPr>
            </a:pPr>
            <a:r>
              <a:rPr dirty="0"/>
              <a:t>Challenges</a:t>
            </a:r>
            <a:r>
              <a:rPr lang="en-US" dirty="0"/>
              <a:t> (figure out how to reproduce):</a:t>
            </a:r>
            <a:endParaRPr u="sng" dirty="0">
              <a:hlinkClick r:id="rId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5BC9F6-23DF-A5ED-FFFC-E6BE2E8C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1" y="1276659"/>
            <a:ext cx="2563317" cy="39530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3F053D-6555-180E-460F-6C76D25BB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214" y="5439456"/>
            <a:ext cx="4190069" cy="406014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A463CA-DDA2-2B79-B1CD-6A67D4644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249" y="1276659"/>
            <a:ext cx="4178301" cy="6231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8440836-6F49-E877-F6B6-9605BD6C5B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9519" y="1363545"/>
            <a:ext cx="3656666" cy="7870108"/>
          </a:xfrm>
          <a:prstGeom prst="rect">
            <a:avLst/>
          </a:prstGeom>
        </p:spPr>
      </p:pic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A4427767-451C-8E3A-1631-F991CA8A9B2F}"/>
              </a:ext>
            </a:extLst>
          </p:cNvPr>
          <p:cNvSpPr/>
          <p:nvPr/>
        </p:nvSpPr>
        <p:spPr>
          <a:xfrm>
            <a:off x="539646" y="1156345"/>
            <a:ext cx="3057993" cy="3940311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944DA2-F661-F7BC-0660-7600DA95F44A}"/>
              </a:ext>
            </a:extLst>
          </p:cNvPr>
          <p:cNvSpPr/>
          <p:nvPr/>
        </p:nvSpPr>
        <p:spPr>
          <a:xfrm>
            <a:off x="135214" y="5559289"/>
            <a:ext cx="4190069" cy="3940311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0C79308-48B8-EB9D-2E94-8424F0A3B09E}"/>
              </a:ext>
            </a:extLst>
          </p:cNvPr>
          <p:cNvSpPr/>
          <p:nvPr/>
        </p:nvSpPr>
        <p:spPr>
          <a:xfrm>
            <a:off x="4485294" y="1156345"/>
            <a:ext cx="3984149" cy="6653530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5D8B995-F789-0E68-60F8-3958FBC23A71}"/>
              </a:ext>
            </a:extLst>
          </p:cNvPr>
          <p:cNvSpPr/>
          <p:nvPr/>
        </p:nvSpPr>
        <p:spPr>
          <a:xfrm>
            <a:off x="8746681" y="1289010"/>
            <a:ext cx="4076998" cy="8049861"/>
          </a:xfrm>
          <a:prstGeom prst="roundRect">
            <a:avLst/>
          </a:prstGeom>
          <a:noFill/>
          <a:ln w="12700" cap="flat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Gill Sans SemiBold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466</Words>
  <Application>Microsoft Macintosh PowerPoint</Application>
  <PresentationFormat>Custom</PresentationFormat>
  <Paragraphs>68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Courier New</vt:lpstr>
      <vt:lpstr>Gill Sans</vt:lpstr>
      <vt:lpstr>Gill Sans Light</vt:lpstr>
      <vt:lpstr>Gill Sans SemiBold</vt:lpstr>
      <vt:lpstr>White</vt:lpstr>
      <vt:lpstr>[320] Branching and Merging</vt:lpstr>
      <vt:lpstr>Practice Branching</vt:lpstr>
      <vt:lpstr>Merging without Conflicts</vt:lpstr>
      <vt:lpstr>Merging with Conflicts</vt:lpstr>
      <vt:lpstr>Merging with Conflicts</vt:lpstr>
      <vt:lpstr>Merging with Conflicts</vt:lpstr>
      <vt:lpstr>Remotes</vt:lpstr>
      <vt:lpstr>Summary of  Terms</vt:lpstr>
      <vt:lpstr>Challenges (figure out how to reproduce):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Branching and Merging</dc:title>
  <cp:lastModifiedBy>MEENA SYAMKUMAR</cp:lastModifiedBy>
  <cp:revision>5</cp:revision>
  <dcterms:modified xsi:type="dcterms:W3CDTF">2023-01-30T05:22:15Z</dcterms:modified>
</cp:coreProperties>
</file>