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04"/>
    <p:restoredTop sz="94701"/>
  </p:normalViewPr>
  <p:slideViewPr>
    <p:cSldViewPr snapToGrid="0">
      <p:cViewPr varScale="1">
        <p:scale>
          <a:sx n="58" d="100"/>
          <a:sy n="58" d="100"/>
        </p:scale>
        <p:origin x="216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/>
            <a:lvl2pPr marL="889000" indent="-444500"/>
            <a:lvl3pPr marL="1333500" indent="-4445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inforcement_learning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inforcement_learning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hyperlink" Target="https://scikit-learn.org/stable/modules/classes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inforcement_learning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[320] Machine Learning: Intro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[320] Machine Learning: Intro</a:t>
            </a:r>
          </a:p>
        </p:txBody>
      </p:sp>
      <p:sp>
        <p:nvSpPr>
          <p:cNvPr id="138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549900"/>
            <a:ext cx="10464800" cy="11303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>
                <a:solidFill>
                  <a:srgbClr val="5E5E5E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dirty="0"/>
              <a:t>Meenakshi Syamkumar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roup"/>
          <p:cNvGrpSpPr/>
          <p:nvPr/>
        </p:nvGrpSpPr>
        <p:grpSpPr>
          <a:xfrm>
            <a:off x="1739900" y="1334153"/>
            <a:ext cx="9546543" cy="1982030"/>
            <a:chOff x="0" y="0"/>
            <a:chExt cx="9546542" cy="1982028"/>
          </a:xfrm>
        </p:grpSpPr>
        <p:pic>
          <p:nvPicPr>
            <p:cNvPr id="237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1600" y="0"/>
              <a:ext cx="2051790" cy="19820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8" name="https://en.wikipedia.org/wiki/Reinforcement_learning"/>
            <p:cNvSpPr txBox="1"/>
            <p:nvPr/>
          </p:nvSpPr>
          <p:spPr>
            <a:xfrm>
              <a:off x="6150657" y="704519"/>
              <a:ext cx="339588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2800"/>
                </a:lnSpc>
                <a:defRPr sz="1200" u="sng">
                  <a:solidFill>
                    <a:srgbClr val="0000EE"/>
                  </a:solidFill>
                  <a:latin typeface="Times Roman"/>
                  <a:ea typeface="Times Roman"/>
                  <a:cs typeface="Times Roman"/>
                  <a:sym typeface="Times Roman"/>
                  <a:hlinkClick r:id="rId3"/>
                </a:defRPr>
              </a:lvl1pPr>
            </a:lstStyle>
            <a:p>
              <a:r>
                <a:rPr>
                  <a:hlinkClick r:id="rId3"/>
                </a:rPr>
                <a:t>https://en.wikipedia.org/wiki/Reinforcement_learning</a:t>
              </a:r>
            </a:p>
          </p:txBody>
        </p:sp>
        <p:sp>
          <p:nvSpPr>
            <p:cNvPr id="239" name="Reinforcement Learning"/>
            <p:cNvSpPr txBox="1"/>
            <p:nvPr/>
          </p:nvSpPr>
          <p:spPr>
            <a:xfrm>
              <a:off x="0" y="590219"/>
              <a:ext cx="3449787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800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r>
                <a:t>Reinforcement Learning</a:t>
              </a:r>
            </a:p>
          </p:txBody>
        </p:sp>
        <p:sp>
          <p:nvSpPr>
            <p:cNvPr id="240" name="not covered in CS 320"/>
            <p:cNvSpPr txBox="1"/>
            <p:nvPr/>
          </p:nvSpPr>
          <p:spPr>
            <a:xfrm>
              <a:off x="0" y="1142669"/>
              <a:ext cx="2430537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200" i="1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not covered in CS 320</a:t>
              </a:r>
            </a:p>
          </p:txBody>
        </p:sp>
      </p:grpSp>
      <p:sp>
        <p:nvSpPr>
          <p:cNvPr id="242" name="Machine Learning"/>
          <p:cNvSpPr txBox="1"/>
          <p:nvPr/>
        </p:nvSpPr>
        <p:spPr>
          <a:xfrm>
            <a:off x="863600" y="660722"/>
            <a:ext cx="290949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Machine Learning</a:t>
            </a:r>
          </a:p>
        </p:txBody>
      </p:sp>
      <p:sp>
        <p:nvSpPr>
          <p:cNvPr id="243" name="Supervised Machine Learning"/>
          <p:cNvSpPr txBox="1"/>
          <p:nvPr/>
        </p:nvSpPr>
        <p:spPr>
          <a:xfrm>
            <a:off x="1668028" y="4240962"/>
            <a:ext cx="419102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Supervised Machine Learning</a:t>
            </a:r>
          </a:p>
        </p:txBody>
      </p:sp>
      <p:sp>
        <p:nvSpPr>
          <p:cNvPr id="244" name="Unsupervised Machine Learning"/>
          <p:cNvSpPr txBox="1"/>
          <p:nvPr/>
        </p:nvSpPr>
        <p:spPr>
          <a:xfrm>
            <a:off x="1765300" y="6411825"/>
            <a:ext cx="457267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Unsupervised Machine Learning</a:t>
            </a:r>
          </a:p>
        </p:txBody>
      </p:sp>
      <p:sp>
        <p:nvSpPr>
          <p:cNvPr id="245" name="data is labeled, we know what we want to predict"/>
          <p:cNvSpPr txBox="1"/>
          <p:nvPr/>
        </p:nvSpPr>
        <p:spPr>
          <a:xfrm>
            <a:off x="1668028" y="4805058"/>
            <a:ext cx="4803627" cy="395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pPr>
            <a:r>
              <a:t>data is labeled, we know what we want to predict</a:t>
            </a:r>
          </a:p>
        </p:txBody>
      </p:sp>
      <p:sp>
        <p:nvSpPr>
          <p:cNvPr id="246" name="data is unlabeled, we're just looking for patterns"/>
          <p:cNvSpPr txBox="1"/>
          <p:nvPr/>
        </p:nvSpPr>
        <p:spPr>
          <a:xfrm>
            <a:off x="1765300" y="6975921"/>
            <a:ext cx="4626769" cy="395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pPr>
            <a:r>
              <a:t>data is unlabeled, we're just looking for patterns</a:t>
            </a:r>
          </a:p>
        </p:txBody>
      </p:sp>
      <p:sp>
        <p:nvSpPr>
          <p:cNvPr id="263" name="Connection Line"/>
          <p:cNvSpPr/>
          <p:nvPr/>
        </p:nvSpPr>
        <p:spPr>
          <a:xfrm>
            <a:off x="1242705" y="1267651"/>
            <a:ext cx="421029" cy="911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07" h="21600" extrusionOk="0">
                <a:moveTo>
                  <a:pt x="20307" y="21600"/>
                </a:moveTo>
                <a:cubicBezTo>
                  <a:pt x="5407" y="20326"/>
                  <a:pt x="-1293" y="13126"/>
                  <a:pt x="206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4" name="Connection Line"/>
          <p:cNvSpPr/>
          <p:nvPr/>
        </p:nvSpPr>
        <p:spPr>
          <a:xfrm>
            <a:off x="1190138" y="1267651"/>
            <a:ext cx="441201" cy="3100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055" h="21600" extrusionOk="0">
                <a:moveTo>
                  <a:pt x="18055" y="21600"/>
                </a:moveTo>
                <a:cubicBezTo>
                  <a:pt x="1698" y="18292"/>
                  <a:pt x="-3545" y="11092"/>
                  <a:pt x="2325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65" name="Connection Line"/>
          <p:cNvSpPr/>
          <p:nvPr/>
        </p:nvSpPr>
        <p:spPr>
          <a:xfrm>
            <a:off x="876887" y="1267651"/>
            <a:ext cx="878029" cy="539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14" h="21600" extrusionOk="0">
                <a:moveTo>
                  <a:pt x="16714" y="21600"/>
                </a:moveTo>
                <a:cubicBezTo>
                  <a:pt x="-1663" y="18684"/>
                  <a:pt x="-4886" y="11484"/>
                  <a:pt x="7045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50" name="Regression"/>
          <p:cNvSpPr txBox="1"/>
          <p:nvPr/>
        </p:nvSpPr>
        <p:spPr>
          <a:xfrm>
            <a:off x="7573528" y="3837995"/>
            <a:ext cx="150749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Regression</a:t>
            </a:r>
          </a:p>
        </p:txBody>
      </p:sp>
      <p:sp>
        <p:nvSpPr>
          <p:cNvPr id="251" name="predict a quantity"/>
          <p:cNvSpPr txBox="1"/>
          <p:nvPr/>
        </p:nvSpPr>
        <p:spPr>
          <a:xfrm>
            <a:off x="7573528" y="4257095"/>
            <a:ext cx="177336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predict a quantity</a:t>
            </a:r>
          </a:p>
        </p:txBody>
      </p:sp>
      <p:sp>
        <p:nvSpPr>
          <p:cNvPr id="252" name="Classification"/>
          <p:cNvSpPr txBox="1"/>
          <p:nvPr/>
        </p:nvSpPr>
        <p:spPr>
          <a:xfrm>
            <a:off x="7573528" y="4853995"/>
            <a:ext cx="177594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Classification</a:t>
            </a:r>
          </a:p>
        </p:txBody>
      </p:sp>
      <p:sp>
        <p:nvSpPr>
          <p:cNvPr id="253" name="predict a category"/>
          <p:cNvSpPr txBox="1"/>
          <p:nvPr/>
        </p:nvSpPr>
        <p:spPr>
          <a:xfrm>
            <a:off x="7573528" y="5273095"/>
            <a:ext cx="182743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predict a category</a:t>
            </a:r>
          </a:p>
        </p:txBody>
      </p:sp>
      <p:sp>
        <p:nvSpPr>
          <p:cNvPr id="254" name="Clustering"/>
          <p:cNvSpPr txBox="1"/>
          <p:nvPr/>
        </p:nvSpPr>
        <p:spPr>
          <a:xfrm>
            <a:off x="7573528" y="6250995"/>
            <a:ext cx="141946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Clustering</a:t>
            </a:r>
          </a:p>
        </p:txBody>
      </p:sp>
      <p:sp>
        <p:nvSpPr>
          <p:cNvPr id="255" name="place rows in groups"/>
          <p:cNvSpPr txBox="1"/>
          <p:nvPr/>
        </p:nvSpPr>
        <p:spPr>
          <a:xfrm>
            <a:off x="7573528" y="6670095"/>
            <a:ext cx="204311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place rows in groups</a:t>
            </a:r>
          </a:p>
        </p:txBody>
      </p:sp>
      <p:sp>
        <p:nvSpPr>
          <p:cNvPr id="256" name="Decomposition"/>
          <p:cNvSpPr txBox="1"/>
          <p:nvPr/>
        </p:nvSpPr>
        <p:spPr>
          <a:xfrm>
            <a:off x="7573528" y="7266995"/>
            <a:ext cx="211694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Decomposition</a:t>
            </a:r>
          </a:p>
        </p:txBody>
      </p:sp>
      <p:sp>
        <p:nvSpPr>
          <p:cNvPr id="257" name="represent rows as combos of &quot;component&quot; rows"/>
          <p:cNvSpPr txBox="1"/>
          <p:nvPr/>
        </p:nvSpPr>
        <p:spPr>
          <a:xfrm>
            <a:off x="7573528" y="7686095"/>
            <a:ext cx="458522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represent rows as combos of "component" rows</a:t>
            </a:r>
          </a:p>
        </p:txBody>
      </p:sp>
      <p:sp>
        <p:nvSpPr>
          <p:cNvPr id="258" name="Line"/>
          <p:cNvSpPr/>
          <p:nvPr/>
        </p:nvSpPr>
        <p:spPr>
          <a:xfrm flipV="1">
            <a:off x="6534733" y="4337024"/>
            <a:ext cx="882439" cy="240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9" name="Line"/>
          <p:cNvSpPr/>
          <p:nvPr/>
        </p:nvSpPr>
        <p:spPr>
          <a:xfrm>
            <a:off x="6534733" y="4972024"/>
            <a:ext cx="882439" cy="240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Line"/>
          <p:cNvSpPr/>
          <p:nvPr/>
        </p:nvSpPr>
        <p:spPr>
          <a:xfrm flipV="1">
            <a:off x="6534733" y="6496024"/>
            <a:ext cx="882439" cy="240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1" name="Line"/>
          <p:cNvSpPr/>
          <p:nvPr/>
        </p:nvSpPr>
        <p:spPr>
          <a:xfrm>
            <a:off x="6534733" y="7131024"/>
            <a:ext cx="882439" cy="240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2" name="Rectangle"/>
          <p:cNvSpPr/>
          <p:nvPr/>
        </p:nvSpPr>
        <p:spPr>
          <a:xfrm>
            <a:off x="1683345" y="1224514"/>
            <a:ext cx="9846718" cy="2218669"/>
          </a:xfrm>
          <a:prstGeom prst="rect">
            <a:avLst/>
          </a:prstGeom>
          <a:solidFill>
            <a:srgbClr val="FFFFFF">
              <a:alpha val="84801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1. Regression (Supervised)"/>
          <p:cNvSpPr txBox="1"/>
          <p:nvPr/>
        </p:nvSpPr>
        <p:spPr>
          <a:xfrm>
            <a:off x="863600" y="660722"/>
            <a:ext cx="431899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1. Regression (Supervised)</a:t>
            </a:r>
          </a:p>
        </p:txBody>
      </p:sp>
      <p:pic>
        <p:nvPicPr>
          <p:cNvPr id="26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0" y="1651000"/>
            <a:ext cx="4787900" cy="6451600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Rounded Rectangle"/>
          <p:cNvSpPr/>
          <p:nvPr/>
        </p:nvSpPr>
        <p:spPr>
          <a:xfrm>
            <a:off x="7747000" y="5118100"/>
            <a:ext cx="1125786" cy="2995663"/>
          </a:xfrm>
          <a:prstGeom prst="roundRect">
            <a:avLst>
              <a:gd name="adj" fmla="val 17565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0" name="problem: can we predict an unknown quantity based on features?"/>
          <p:cNvSpPr txBox="1"/>
          <p:nvPr/>
        </p:nvSpPr>
        <p:spPr>
          <a:xfrm>
            <a:off x="2519536" y="8609409"/>
            <a:ext cx="7965729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problem: can we predict an unknown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quantity </a:t>
            </a:r>
            <a:r>
              <a:t>based on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 features</a:t>
            </a:r>
            <a:r>
              <a:t>?</a:t>
            </a:r>
          </a:p>
        </p:txBody>
      </p:sp>
      <p:sp>
        <p:nvSpPr>
          <p:cNvPr id="271" name="features"/>
          <p:cNvSpPr txBox="1"/>
          <p:nvPr/>
        </p:nvSpPr>
        <p:spPr>
          <a:xfrm>
            <a:off x="5559152" y="1142999"/>
            <a:ext cx="10557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features</a:t>
            </a:r>
          </a:p>
        </p:txBody>
      </p:sp>
      <p:sp>
        <p:nvSpPr>
          <p:cNvPr id="272" name="Rounded Rectangle"/>
          <p:cNvSpPr/>
          <p:nvPr/>
        </p:nvSpPr>
        <p:spPr>
          <a:xfrm>
            <a:off x="4610100" y="1651000"/>
            <a:ext cx="2953892" cy="533400"/>
          </a:xfrm>
          <a:prstGeom prst="roundRect">
            <a:avLst>
              <a:gd name="adj" fmla="val 37073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1. Regression (Supervised)"/>
          <p:cNvSpPr txBox="1"/>
          <p:nvPr/>
        </p:nvSpPr>
        <p:spPr>
          <a:xfrm>
            <a:off x="863600" y="660722"/>
            <a:ext cx="431899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1. Regression (Supervised)</a:t>
            </a:r>
          </a:p>
        </p:txBody>
      </p:sp>
      <p:pic>
        <p:nvPicPr>
          <p:cNvPr id="27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0" y="1651000"/>
            <a:ext cx="4787900" cy="6451600"/>
          </a:xfrm>
          <a:prstGeom prst="rect">
            <a:avLst/>
          </a:prstGeom>
          <a:ln w="12700">
            <a:miter lim="400000"/>
          </a:ln>
        </p:spPr>
      </p:pic>
      <p:sp>
        <p:nvSpPr>
          <p:cNvPr id="276" name="Rounded Rectangle"/>
          <p:cNvSpPr/>
          <p:nvPr/>
        </p:nvSpPr>
        <p:spPr>
          <a:xfrm>
            <a:off x="4610100" y="2209800"/>
            <a:ext cx="2953892" cy="1809552"/>
          </a:xfrm>
          <a:prstGeom prst="roundRect">
            <a:avLst>
              <a:gd name="adj" fmla="val 10928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7" name="Rounded Rectangle"/>
          <p:cNvSpPr/>
          <p:nvPr/>
        </p:nvSpPr>
        <p:spPr>
          <a:xfrm>
            <a:off x="7747000" y="2197100"/>
            <a:ext cx="1125786" cy="1809552"/>
          </a:xfrm>
          <a:prstGeom prst="roundRect">
            <a:avLst>
              <a:gd name="adj" fmla="val 17565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8" name="model"/>
          <p:cNvSpPr/>
          <p:nvPr/>
        </p:nvSpPr>
        <p:spPr>
          <a:xfrm>
            <a:off x="6756400" y="2299692"/>
            <a:ext cx="1333004" cy="1604368"/>
          </a:xfrm>
          <a:prstGeom prst="rightArrow">
            <a:avLst>
              <a:gd name="adj1" fmla="val 39285"/>
              <a:gd name="adj2" fmla="val 3445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model</a:t>
            </a:r>
          </a:p>
        </p:txBody>
      </p:sp>
      <p:sp>
        <p:nvSpPr>
          <p:cNvPr id="279" name="train: fit a model to the relationship between some label (y) and feature (x's) values"/>
          <p:cNvSpPr txBox="1"/>
          <p:nvPr/>
        </p:nvSpPr>
        <p:spPr>
          <a:xfrm>
            <a:off x="1436811" y="8482409"/>
            <a:ext cx="10131178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train</a:t>
            </a:r>
            <a:r>
              <a:t>: fit a model to the relationship between some label (y) and feature (x's) values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1. Regression (Supervised)"/>
          <p:cNvSpPr txBox="1"/>
          <p:nvPr/>
        </p:nvSpPr>
        <p:spPr>
          <a:xfrm>
            <a:off x="863600" y="660722"/>
            <a:ext cx="431899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1. Regression (Supervised)</a:t>
            </a:r>
          </a:p>
        </p:txBody>
      </p:sp>
      <p:pic>
        <p:nvPicPr>
          <p:cNvPr id="28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0" y="1651000"/>
            <a:ext cx="4787900" cy="6451600"/>
          </a:xfrm>
          <a:prstGeom prst="rect">
            <a:avLst/>
          </a:prstGeom>
          <a:ln w="12700">
            <a:miter lim="400000"/>
          </a:ln>
        </p:spPr>
      </p:pic>
      <p:sp>
        <p:nvSpPr>
          <p:cNvPr id="283" name="Rounded Rectangle"/>
          <p:cNvSpPr/>
          <p:nvPr/>
        </p:nvSpPr>
        <p:spPr>
          <a:xfrm>
            <a:off x="4610100" y="3987800"/>
            <a:ext cx="2953892" cy="1171873"/>
          </a:xfrm>
          <a:prstGeom prst="roundRect">
            <a:avLst>
              <a:gd name="adj" fmla="val 16875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4" name="Rounded Rectangle"/>
          <p:cNvSpPr/>
          <p:nvPr/>
        </p:nvSpPr>
        <p:spPr>
          <a:xfrm>
            <a:off x="7747000" y="3975100"/>
            <a:ext cx="1125786" cy="1171873"/>
          </a:xfrm>
          <a:prstGeom prst="roundRect">
            <a:avLst>
              <a:gd name="adj" fmla="val 17565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5" name="model"/>
          <p:cNvSpPr/>
          <p:nvPr/>
        </p:nvSpPr>
        <p:spPr>
          <a:xfrm>
            <a:off x="6756400" y="3733452"/>
            <a:ext cx="3530898" cy="1604368"/>
          </a:xfrm>
          <a:prstGeom prst="rightArrow">
            <a:avLst>
              <a:gd name="adj1" fmla="val 39285"/>
              <a:gd name="adj2" fmla="val 2863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                         model</a:t>
            </a:r>
          </a:p>
        </p:txBody>
      </p:sp>
      <p:sp>
        <p:nvSpPr>
          <p:cNvPr id="286" name="test: make some predictions for known rows -- how close are we?"/>
          <p:cNvSpPr txBox="1"/>
          <p:nvPr/>
        </p:nvSpPr>
        <p:spPr>
          <a:xfrm>
            <a:off x="2494012" y="8482409"/>
            <a:ext cx="8016776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test</a:t>
            </a:r>
            <a:r>
              <a:t>: make some predictions for known rows -- how close are we?</a:t>
            </a:r>
          </a:p>
        </p:txBody>
      </p:sp>
      <p:pic>
        <p:nvPicPr>
          <p:cNvPr id="287" name="Image" descr="Image"/>
          <p:cNvPicPr>
            <a:picLocks noChangeAspect="1"/>
          </p:cNvPicPr>
          <p:nvPr/>
        </p:nvPicPr>
        <p:blipFill>
          <a:blip r:embed="rId3">
            <a:alphaModFix amt="95000"/>
          </a:blip>
          <a:stretch>
            <a:fillRect/>
          </a:stretch>
        </p:blipFill>
        <p:spPr>
          <a:xfrm>
            <a:off x="7681242" y="3932386"/>
            <a:ext cx="1257301" cy="1282701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70"/>
          <p:cNvSpPr txBox="1"/>
          <p:nvPr/>
        </p:nvSpPr>
        <p:spPr>
          <a:xfrm>
            <a:off x="10610849" y="4038599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70</a:t>
            </a:r>
          </a:p>
        </p:txBody>
      </p:sp>
      <p:sp>
        <p:nvSpPr>
          <p:cNvPr id="289" name="60"/>
          <p:cNvSpPr txBox="1"/>
          <p:nvPr/>
        </p:nvSpPr>
        <p:spPr>
          <a:xfrm>
            <a:off x="10610849" y="4546599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60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1. Regression (Supervised)"/>
          <p:cNvSpPr txBox="1"/>
          <p:nvPr/>
        </p:nvSpPr>
        <p:spPr>
          <a:xfrm>
            <a:off x="863600" y="660722"/>
            <a:ext cx="431899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1. Regression (Supervised)</a:t>
            </a:r>
          </a:p>
        </p:txBody>
      </p:sp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0" y="1651000"/>
            <a:ext cx="4787900" cy="6451600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ounded Rectangle"/>
          <p:cNvSpPr/>
          <p:nvPr/>
        </p:nvSpPr>
        <p:spPr>
          <a:xfrm>
            <a:off x="4610100" y="5130800"/>
            <a:ext cx="2953892" cy="2938562"/>
          </a:xfrm>
          <a:prstGeom prst="roundRect">
            <a:avLst>
              <a:gd name="adj" fmla="val 6729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4" name="Rounded Rectangle"/>
          <p:cNvSpPr/>
          <p:nvPr/>
        </p:nvSpPr>
        <p:spPr>
          <a:xfrm>
            <a:off x="7747000" y="5118100"/>
            <a:ext cx="1125786" cy="2963962"/>
          </a:xfrm>
          <a:prstGeom prst="roundRect">
            <a:avLst>
              <a:gd name="adj" fmla="val 17565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5" name="model"/>
          <p:cNvSpPr/>
          <p:nvPr/>
        </p:nvSpPr>
        <p:spPr>
          <a:xfrm>
            <a:off x="6629400" y="5766792"/>
            <a:ext cx="1333004" cy="1604368"/>
          </a:xfrm>
          <a:prstGeom prst="rightArrow">
            <a:avLst>
              <a:gd name="adj1" fmla="val 39285"/>
              <a:gd name="adj2" fmla="val 3445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model</a:t>
            </a:r>
          </a:p>
        </p:txBody>
      </p:sp>
      <p:sp>
        <p:nvSpPr>
          <p:cNvPr id="296" name="predict: estimate for actual unknowns"/>
          <p:cNvSpPr txBox="1"/>
          <p:nvPr/>
        </p:nvSpPr>
        <p:spPr>
          <a:xfrm>
            <a:off x="4205461" y="8482409"/>
            <a:ext cx="4593878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predict</a:t>
            </a:r>
            <a:r>
              <a:t>: estimate for actual unknowns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1. Regression (Supervised)"/>
          <p:cNvSpPr txBox="1"/>
          <p:nvPr/>
        </p:nvSpPr>
        <p:spPr>
          <a:xfrm>
            <a:off x="863600" y="660722"/>
            <a:ext cx="431899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1. Regression (Supervised)</a:t>
            </a:r>
          </a:p>
        </p:txBody>
      </p:sp>
      <p:pic>
        <p:nvPicPr>
          <p:cNvPr id="29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0" y="1651000"/>
            <a:ext cx="4787900" cy="6451600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Rounded Rectangle"/>
          <p:cNvSpPr/>
          <p:nvPr/>
        </p:nvSpPr>
        <p:spPr>
          <a:xfrm>
            <a:off x="4610100" y="5130800"/>
            <a:ext cx="2953892" cy="2938562"/>
          </a:xfrm>
          <a:prstGeom prst="roundRect">
            <a:avLst>
              <a:gd name="adj" fmla="val 6729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1" name="Rounded Rectangle"/>
          <p:cNvSpPr/>
          <p:nvPr/>
        </p:nvSpPr>
        <p:spPr>
          <a:xfrm>
            <a:off x="7747000" y="5118100"/>
            <a:ext cx="1125786" cy="2963962"/>
          </a:xfrm>
          <a:prstGeom prst="roundRect">
            <a:avLst>
              <a:gd name="adj" fmla="val 17565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2" name="model"/>
          <p:cNvSpPr/>
          <p:nvPr/>
        </p:nvSpPr>
        <p:spPr>
          <a:xfrm>
            <a:off x="6629400" y="5766792"/>
            <a:ext cx="1333004" cy="1604368"/>
          </a:xfrm>
          <a:prstGeom prst="rightArrow">
            <a:avLst>
              <a:gd name="adj1" fmla="val 39285"/>
              <a:gd name="adj2" fmla="val 3445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model</a:t>
            </a:r>
          </a:p>
        </p:txBody>
      </p:sp>
      <p:sp>
        <p:nvSpPr>
          <p:cNvPr id="303" name="predict: estimate for actual unknowns"/>
          <p:cNvSpPr txBox="1"/>
          <p:nvPr/>
        </p:nvSpPr>
        <p:spPr>
          <a:xfrm>
            <a:off x="4205461" y="8482409"/>
            <a:ext cx="4593878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predict</a:t>
            </a:r>
            <a:r>
              <a:t>: estimate for actual unknowns</a:t>
            </a:r>
          </a:p>
        </p:txBody>
      </p:sp>
      <p:sp>
        <p:nvSpPr>
          <p:cNvPr id="304" name="90"/>
          <p:cNvSpPr txBox="1"/>
          <p:nvPr/>
        </p:nvSpPr>
        <p:spPr>
          <a:xfrm>
            <a:off x="7942250" y="5213349"/>
            <a:ext cx="735286" cy="4191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90</a:t>
            </a:r>
          </a:p>
        </p:txBody>
      </p:sp>
      <p:sp>
        <p:nvSpPr>
          <p:cNvPr id="305" name="85"/>
          <p:cNvSpPr txBox="1"/>
          <p:nvPr/>
        </p:nvSpPr>
        <p:spPr>
          <a:xfrm>
            <a:off x="7942250" y="5784849"/>
            <a:ext cx="735286" cy="4191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85</a:t>
            </a:r>
          </a:p>
        </p:txBody>
      </p:sp>
      <p:sp>
        <p:nvSpPr>
          <p:cNvPr id="306" name="25"/>
          <p:cNvSpPr txBox="1"/>
          <p:nvPr/>
        </p:nvSpPr>
        <p:spPr>
          <a:xfrm>
            <a:off x="7942250" y="6343649"/>
            <a:ext cx="735286" cy="4191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25</a:t>
            </a:r>
          </a:p>
        </p:txBody>
      </p:sp>
      <p:sp>
        <p:nvSpPr>
          <p:cNvPr id="307" name="33"/>
          <p:cNvSpPr txBox="1"/>
          <p:nvPr/>
        </p:nvSpPr>
        <p:spPr>
          <a:xfrm>
            <a:off x="7942250" y="6953249"/>
            <a:ext cx="735286" cy="4191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33</a:t>
            </a:r>
          </a:p>
        </p:txBody>
      </p:sp>
      <p:sp>
        <p:nvSpPr>
          <p:cNvPr id="308" name="21"/>
          <p:cNvSpPr txBox="1"/>
          <p:nvPr/>
        </p:nvSpPr>
        <p:spPr>
          <a:xfrm>
            <a:off x="7942250" y="7537449"/>
            <a:ext cx="735286" cy="4191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21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1. Regression (Supervised)"/>
          <p:cNvSpPr txBox="1"/>
          <p:nvPr/>
        </p:nvSpPr>
        <p:spPr>
          <a:xfrm>
            <a:off x="863600" y="660722"/>
            <a:ext cx="431899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1. Regression (Supervised)</a:t>
            </a:r>
          </a:p>
        </p:txBody>
      </p:sp>
      <p:pic>
        <p:nvPicPr>
          <p:cNvPr id="31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0" y="1651000"/>
            <a:ext cx="4787900" cy="6451600"/>
          </a:xfrm>
          <a:prstGeom prst="rect">
            <a:avLst/>
          </a:prstGeom>
          <a:ln w="12700">
            <a:miter lim="400000"/>
          </a:ln>
        </p:spPr>
      </p:pic>
      <p:sp>
        <p:nvSpPr>
          <p:cNvPr id="312" name="model"/>
          <p:cNvSpPr/>
          <p:nvPr/>
        </p:nvSpPr>
        <p:spPr>
          <a:xfrm>
            <a:off x="10109200" y="6236692"/>
            <a:ext cx="1333004" cy="1604368"/>
          </a:xfrm>
          <a:prstGeom prst="rightArrow">
            <a:avLst>
              <a:gd name="adj1" fmla="val 39285"/>
              <a:gd name="adj2" fmla="val 34459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model</a:t>
            </a:r>
          </a:p>
        </p:txBody>
      </p:sp>
      <p:sp>
        <p:nvSpPr>
          <p:cNvPr id="313" name="interpret: what can we learn by looking directly at the model?"/>
          <p:cNvSpPr txBox="1"/>
          <p:nvPr/>
        </p:nvSpPr>
        <p:spPr>
          <a:xfrm>
            <a:off x="2761158" y="8482409"/>
            <a:ext cx="7482484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interpret</a:t>
            </a:r>
            <a:r>
              <a:t>: what can we learn by looking directly at the model?</a:t>
            </a:r>
          </a:p>
        </p:txBody>
      </p:sp>
      <p:sp>
        <p:nvSpPr>
          <p:cNvPr id="314" name="90"/>
          <p:cNvSpPr txBox="1"/>
          <p:nvPr/>
        </p:nvSpPr>
        <p:spPr>
          <a:xfrm>
            <a:off x="7942250" y="5213349"/>
            <a:ext cx="735286" cy="4191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90</a:t>
            </a:r>
          </a:p>
        </p:txBody>
      </p:sp>
      <p:sp>
        <p:nvSpPr>
          <p:cNvPr id="315" name="85"/>
          <p:cNvSpPr txBox="1"/>
          <p:nvPr/>
        </p:nvSpPr>
        <p:spPr>
          <a:xfrm>
            <a:off x="7942250" y="5784849"/>
            <a:ext cx="735286" cy="4191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85</a:t>
            </a:r>
          </a:p>
        </p:txBody>
      </p:sp>
      <p:sp>
        <p:nvSpPr>
          <p:cNvPr id="316" name="25"/>
          <p:cNvSpPr txBox="1"/>
          <p:nvPr/>
        </p:nvSpPr>
        <p:spPr>
          <a:xfrm>
            <a:off x="7942250" y="6343649"/>
            <a:ext cx="735286" cy="4191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25</a:t>
            </a:r>
          </a:p>
        </p:txBody>
      </p:sp>
      <p:sp>
        <p:nvSpPr>
          <p:cNvPr id="317" name="33"/>
          <p:cNvSpPr txBox="1"/>
          <p:nvPr/>
        </p:nvSpPr>
        <p:spPr>
          <a:xfrm>
            <a:off x="7942250" y="6953249"/>
            <a:ext cx="735286" cy="4191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33</a:t>
            </a:r>
          </a:p>
        </p:txBody>
      </p:sp>
      <p:sp>
        <p:nvSpPr>
          <p:cNvPr id="318" name="21"/>
          <p:cNvSpPr txBox="1"/>
          <p:nvPr/>
        </p:nvSpPr>
        <p:spPr>
          <a:xfrm>
            <a:off x="7942250" y="7537449"/>
            <a:ext cx="735286" cy="419101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21</a:t>
            </a:r>
          </a:p>
        </p:txBody>
      </p:sp>
      <p:sp>
        <p:nvSpPr>
          <p:cNvPr id="319" name="Eye"/>
          <p:cNvSpPr/>
          <p:nvPr/>
        </p:nvSpPr>
        <p:spPr>
          <a:xfrm>
            <a:off x="10416412" y="5494392"/>
            <a:ext cx="803789" cy="41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707" y="0"/>
                  <a:pt x="2918" y="3569"/>
                  <a:pt x="407" y="9790"/>
                </a:cubicBezTo>
                <a:lnTo>
                  <a:pt x="0" y="10800"/>
                </a:lnTo>
                <a:lnTo>
                  <a:pt x="407" y="11810"/>
                </a:lnTo>
                <a:cubicBezTo>
                  <a:pt x="2918" y="18032"/>
                  <a:pt x="6707" y="21600"/>
                  <a:pt x="10800" y="21600"/>
                </a:cubicBezTo>
                <a:cubicBezTo>
                  <a:pt x="14893" y="21600"/>
                  <a:pt x="18680" y="18032"/>
                  <a:pt x="21192" y="11810"/>
                </a:cubicBezTo>
                <a:lnTo>
                  <a:pt x="21600" y="10800"/>
                </a:lnTo>
                <a:lnTo>
                  <a:pt x="21192" y="9790"/>
                </a:lnTo>
                <a:cubicBezTo>
                  <a:pt x="18680" y="3569"/>
                  <a:pt x="14893" y="0"/>
                  <a:pt x="10800" y="0"/>
                </a:cubicBezTo>
                <a:close/>
                <a:moveTo>
                  <a:pt x="8667" y="3677"/>
                </a:moveTo>
                <a:cubicBezTo>
                  <a:pt x="7382" y="5094"/>
                  <a:pt x="6517" y="7753"/>
                  <a:pt x="6517" y="10800"/>
                </a:cubicBezTo>
                <a:cubicBezTo>
                  <a:pt x="6517" y="13847"/>
                  <a:pt x="7382" y="16502"/>
                  <a:pt x="8667" y="17920"/>
                </a:cubicBezTo>
                <a:cubicBezTo>
                  <a:pt x="6166" y="17019"/>
                  <a:pt x="3899" y="14543"/>
                  <a:pt x="2199" y="10800"/>
                </a:cubicBezTo>
                <a:cubicBezTo>
                  <a:pt x="3899" y="7057"/>
                  <a:pt x="6166" y="4577"/>
                  <a:pt x="8667" y="3677"/>
                </a:cubicBezTo>
                <a:close/>
                <a:moveTo>
                  <a:pt x="12931" y="3677"/>
                </a:moveTo>
                <a:cubicBezTo>
                  <a:pt x="15432" y="4577"/>
                  <a:pt x="17699" y="7057"/>
                  <a:pt x="19400" y="10800"/>
                </a:cubicBezTo>
                <a:cubicBezTo>
                  <a:pt x="17699" y="14543"/>
                  <a:pt x="15432" y="17019"/>
                  <a:pt x="12931" y="17920"/>
                </a:cubicBezTo>
                <a:cubicBezTo>
                  <a:pt x="14216" y="16502"/>
                  <a:pt x="15081" y="13847"/>
                  <a:pt x="15081" y="10800"/>
                </a:cubicBezTo>
                <a:cubicBezTo>
                  <a:pt x="15081" y="7753"/>
                  <a:pt x="14216" y="5094"/>
                  <a:pt x="12931" y="3677"/>
                </a:cubicBezTo>
                <a:close/>
                <a:moveTo>
                  <a:pt x="12219" y="6169"/>
                </a:moveTo>
                <a:cubicBezTo>
                  <a:pt x="12805" y="6169"/>
                  <a:pt x="13279" y="7078"/>
                  <a:pt x="13279" y="8201"/>
                </a:cubicBezTo>
                <a:cubicBezTo>
                  <a:pt x="13279" y="9324"/>
                  <a:pt x="12805" y="10234"/>
                  <a:pt x="12219" y="10234"/>
                </a:cubicBezTo>
                <a:cubicBezTo>
                  <a:pt x="11634" y="10234"/>
                  <a:pt x="11159" y="9324"/>
                  <a:pt x="11159" y="8201"/>
                </a:cubicBezTo>
                <a:cubicBezTo>
                  <a:pt x="11159" y="7078"/>
                  <a:pt x="11634" y="6169"/>
                  <a:pt x="12219" y="6169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0" name="Eye"/>
          <p:cNvSpPr/>
          <p:nvPr/>
        </p:nvSpPr>
        <p:spPr>
          <a:xfrm>
            <a:off x="9565512" y="5494392"/>
            <a:ext cx="803789" cy="41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6707" y="0"/>
                  <a:pt x="2918" y="3569"/>
                  <a:pt x="407" y="9790"/>
                </a:cubicBezTo>
                <a:lnTo>
                  <a:pt x="0" y="10800"/>
                </a:lnTo>
                <a:lnTo>
                  <a:pt x="407" y="11810"/>
                </a:lnTo>
                <a:cubicBezTo>
                  <a:pt x="2918" y="18032"/>
                  <a:pt x="6707" y="21600"/>
                  <a:pt x="10800" y="21600"/>
                </a:cubicBezTo>
                <a:cubicBezTo>
                  <a:pt x="14893" y="21600"/>
                  <a:pt x="18680" y="18032"/>
                  <a:pt x="21192" y="11810"/>
                </a:cubicBezTo>
                <a:lnTo>
                  <a:pt x="21600" y="10800"/>
                </a:lnTo>
                <a:lnTo>
                  <a:pt x="21192" y="9790"/>
                </a:lnTo>
                <a:cubicBezTo>
                  <a:pt x="18680" y="3569"/>
                  <a:pt x="14893" y="0"/>
                  <a:pt x="10800" y="0"/>
                </a:cubicBezTo>
                <a:close/>
                <a:moveTo>
                  <a:pt x="8667" y="3677"/>
                </a:moveTo>
                <a:cubicBezTo>
                  <a:pt x="7382" y="5094"/>
                  <a:pt x="6517" y="7753"/>
                  <a:pt x="6517" y="10800"/>
                </a:cubicBezTo>
                <a:cubicBezTo>
                  <a:pt x="6517" y="13847"/>
                  <a:pt x="7382" y="16502"/>
                  <a:pt x="8667" y="17920"/>
                </a:cubicBezTo>
                <a:cubicBezTo>
                  <a:pt x="6166" y="17019"/>
                  <a:pt x="3899" y="14543"/>
                  <a:pt x="2199" y="10800"/>
                </a:cubicBezTo>
                <a:cubicBezTo>
                  <a:pt x="3899" y="7057"/>
                  <a:pt x="6166" y="4577"/>
                  <a:pt x="8667" y="3677"/>
                </a:cubicBezTo>
                <a:close/>
                <a:moveTo>
                  <a:pt x="12931" y="3677"/>
                </a:moveTo>
                <a:cubicBezTo>
                  <a:pt x="15432" y="4577"/>
                  <a:pt x="17699" y="7057"/>
                  <a:pt x="19400" y="10800"/>
                </a:cubicBezTo>
                <a:cubicBezTo>
                  <a:pt x="17699" y="14543"/>
                  <a:pt x="15432" y="17019"/>
                  <a:pt x="12931" y="17920"/>
                </a:cubicBezTo>
                <a:cubicBezTo>
                  <a:pt x="14216" y="16502"/>
                  <a:pt x="15081" y="13847"/>
                  <a:pt x="15081" y="10800"/>
                </a:cubicBezTo>
                <a:cubicBezTo>
                  <a:pt x="15081" y="7753"/>
                  <a:pt x="14216" y="5094"/>
                  <a:pt x="12931" y="3677"/>
                </a:cubicBezTo>
                <a:close/>
                <a:moveTo>
                  <a:pt x="12219" y="6169"/>
                </a:moveTo>
                <a:cubicBezTo>
                  <a:pt x="12805" y="6169"/>
                  <a:pt x="13279" y="7078"/>
                  <a:pt x="13279" y="8201"/>
                </a:cubicBezTo>
                <a:cubicBezTo>
                  <a:pt x="13279" y="9324"/>
                  <a:pt x="12805" y="10234"/>
                  <a:pt x="12219" y="10234"/>
                </a:cubicBezTo>
                <a:cubicBezTo>
                  <a:pt x="11634" y="10234"/>
                  <a:pt x="11159" y="9324"/>
                  <a:pt x="11159" y="8201"/>
                </a:cubicBezTo>
                <a:cubicBezTo>
                  <a:pt x="11159" y="7078"/>
                  <a:pt x="11634" y="6169"/>
                  <a:pt x="12219" y="6169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1. Regression (Supervised)"/>
          <p:cNvSpPr txBox="1"/>
          <p:nvPr/>
        </p:nvSpPr>
        <p:spPr>
          <a:xfrm>
            <a:off x="863600" y="660722"/>
            <a:ext cx="431899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1. Regression (Supervised)</a:t>
            </a:r>
          </a:p>
        </p:txBody>
      </p:sp>
      <p:pic>
        <p:nvPicPr>
          <p:cNvPr id="32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050" y="1631950"/>
            <a:ext cx="5600700" cy="6489700"/>
          </a:xfrm>
          <a:prstGeom prst="rect">
            <a:avLst/>
          </a:prstGeom>
          <a:ln w="12700">
            <a:miter lim="400000"/>
          </a:ln>
        </p:spPr>
      </p:pic>
      <p:sp>
        <p:nvSpPr>
          <p:cNvPr id="324" name="a problem with some categorical features is…"/>
          <p:cNvSpPr txBox="1"/>
          <p:nvPr/>
        </p:nvSpPr>
        <p:spPr>
          <a:xfrm>
            <a:off x="3456409" y="8557418"/>
            <a:ext cx="6091982" cy="817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 problem with some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categorical</a:t>
            </a:r>
            <a:r>
              <a:t> features is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still a regression as long as the lable is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quantitative</a:t>
            </a:r>
          </a:p>
        </p:txBody>
      </p:sp>
      <p:sp>
        <p:nvSpPr>
          <p:cNvPr id="325" name="Rounded Rectangle"/>
          <p:cNvSpPr/>
          <p:nvPr/>
        </p:nvSpPr>
        <p:spPr>
          <a:xfrm>
            <a:off x="4803526" y="1676400"/>
            <a:ext cx="923430" cy="6451600"/>
          </a:xfrm>
          <a:prstGeom prst="roundRect">
            <a:avLst>
              <a:gd name="adj" fmla="val 21415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6" name="Rounded Rectangle"/>
          <p:cNvSpPr/>
          <p:nvPr/>
        </p:nvSpPr>
        <p:spPr>
          <a:xfrm>
            <a:off x="6302126" y="1676400"/>
            <a:ext cx="1134717" cy="6451600"/>
          </a:xfrm>
          <a:prstGeom prst="roundRect">
            <a:avLst>
              <a:gd name="adj" fmla="val 17427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7" name="Rounded Rectangle"/>
          <p:cNvSpPr/>
          <p:nvPr/>
        </p:nvSpPr>
        <p:spPr>
          <a:xfrm>
            <a:off x="7978526" y="1676400"/>
            <a:ext cx="1385988" cy="6451600"/>
          </a:xfrm>
          <a:prstGeom prst="roundRect">
            <a:avLst>
              <a:gd name="adj" fmla="val 14268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8" name="categorical…"/>
          <p:cNvSpPr txBox="1"/>
          <p:nvPr/>
        </p:nvSpPr>
        <p:spPr>
          <a:xfrm>
            <a:off x="6557689" y="292100"/>
            <a:ext cx="138559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categorical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features</a:t>
            </a:r>
          </a:p>
        </p:txBody>
      </p:sp>
      <p:sp>
        <p:nvSpPr>
          <p:cNvPr id="329" name="quantitative…"/>
          <p:cNvSpPr txBox="1"/>
          <p:nvPr/>
        </p:nvSpPr>
        <p:spPr>
          <a:xfrm>
            <a:off x="8714953" y="292100"/>
            <a:ext cx="149066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quantitative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label</a:t>
            </a:r>
          </a:p>
        </p:txBody>
      </p:sp>
      <p:sp>
        <p:nvSpPr>
          <p:cNvPr id="330" name="Line"/>
          <p:cNvSpPr/>
          <p:nvPr/>
        </p:nvSpPr>
        <p:spPr>
          <a:xfrm flipH="1">
            <a:off x="5669049" y="1079499"/>
            <a:ext cx="948681" cy="54635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1" name="Line"/>
          <p:cNvSpPr/>
          <p:nvPr/>
        </p:nvSpPr>
        <p:spPr>
          <a:xfrm flipH="1">
            <a:off x="6972536" y="1079499"/>
            <a:ext cx="26194" cy="47714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2" name="Line"/>
          <p:cNvSpPr/>
          <p:nvPr/>
        </p:nvSpPr>
        <p:spPr>
          <a:xfrm flipH="1">
            <a:off x="8750535" y="1071512"/>
            <a:ext cx="334418" cy="4851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2. Classification (Supervised)"/>
          <p:cNvSpPr txBox="1"/>
          <p:nvPr/>
        </p:nvSpPr>
        <p:spPr>
          <a:xfrm>
            <a:off x="863600" y="660722"/>
            <a:ext cx="464939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2. Classification (Supervised)</a:t>
            </a:r>
          </a:p>
        </p:txBody>
      </p:sp>
      <p:pic>
        <p:nvPicPr>
          <p:cNvPr id="33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0" y="1701800"/>
            <a:ext cx="5562600" cy="6350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6" name="Rounded Rectangle"/>
          <p:cNvSpPr/>
          <p:nvPr/>
        </p:nvSpPr>
        <p:spPr>
          <a:xfrm>
            <a:off x="8216900" y="5118100"/>
            <a:ext cx="1125786" cy="2995663"/>
          </a:xfrm>
          <a:prstGeom prst="roundRect">
            <a:avLst>
              <a:gd name="adj" fmla="val 17565"/>
            </a:avLst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problem: can we predict an unknown category?"/>
          <p:cNvSpPr txBox="1"/>
          <p:nvPr/>
        </p:nvSpPr>
        <p:spPr>
          <a:xfrm>
            <a:off x="3602260" y="8609409"/>
            <a:ext cx="5800280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problem: can we predict an unknown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category</a:t>
            </a:r>
            <a:r>
              <a:t>?</a:t>
            </a:r>
          </a:p>
        </p:txBody>
      </p:sp>
      <p:sp>
        <p:nvSpPr>
          <p:cNvPr id="338" name="categorical…"/>
          <p:cNvSpPr txBox="1"/>
          <p:nvPr/>
        </p:nvSpPr>
        <p:spPr>
          <a:xfrm>
            <a:off x="8767489" y="292100"/>
            <a:ext cx="1385591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categorical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label</a:t>
            </a:r>
          </a:p>
        </p:txBody>
      </p:sp>
      <p:sp>
        <p:nvSpPr>
          <p:cNvPr id="339" name="Line"/>
          <p:cNvSpPr/>
          <p:nvPr/>
        </p:nvSpPr>
        <p:spPr>
          <a:xfrm flipH="1">
            <a:off x="8750535" y="1071512"/>
            <a:ext cx="334418" cy="4851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3. Clustering (Unsupervised)"/>
          <p:cNvSpPr txBox="1"/>
          <p:nvPr/>
        </p:nvSpPr>
        <p:spPr>
          <a:xfrm>
            <a:off x="863600" y="660722"/>
            <a:ext cx="464681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3. Clustering (Unsupervised)</a:t>
            </a:r>
          </a:p>
        </p:txBody>
      </p:sp>
      <p:pic>
        <p:nvPicPr>
          <p:cNvPr id="342" name="Image" descr="Image"/>
          <p:cNvPicPr>
            <a:picLocks noChangeAspect="1"/>
          </p:cNvPicPr>
          <p:nvPr/>
        </p:nvPicPr>
        <p:blipFill>
          <a:blip r:embed="rId2"/>
          <a:srcRect r="22093"/>
          <a:stretch>
            <a:fillRect/>
          </a:stretch>
        </p:blipFill>
        <p:spPr>
          <a:xfrm>
            <a:off x="4279900" y="1600200"/>
            <a:ext cx="3462933" cy="6553200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no…"/>
          <p:cNvSpPr txBox="1"/>
          <p:nvPr/>
        </p:nvSpPr>
        <p:spPr>
          <a:xfrm>
            <a:off x="7922071" y="292100"/>
            <a:ext cx="71422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no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label!</a:t>
            </a:r>
          </a:p>
        </p:txBody>
      </p:sp>
      <p:sp>
        <p:nvSpPr>
          <p:cNvPr id="344" name="Line"/>
          <p:cNvSpPr/>
          <p:nvPr/>
        </p:nvSpPr>
        <p:spPr>
          <a:xfrm>
            <a:off x="8258113" y="1129853"/>
            <a:ext cx="1" cy="71205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5" name="problem: can we organize data into groups of similar rows?"/>
          <p:cNvSpPr txBox="1"/>
          <p:nvPr/>
        </p:nvSpPr>
        <p:spPr>
          <a:xfrm>
            <a:off x="2941836" y="8610599"/>
            <a:ext cx="71211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problem: can we organize data into groups of similar rows?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unctions/Models"/>
          <p:cNvSpPr txBox="1">
            <a:spLocks noGrp="1"/>
          </p:cNvSpPr>
          <p:nvPr>
            <p:ph type="ctrTitle"/>
          </p:nvPr>
        </p:nvSpPr>
        <p:spPr>
          <a:xfrm>
            <a:off x="299640" y="2273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Functions/Models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3. Clustering (Unsupervised)"/>
          <p:cNvSpPr txBox="1"/>
          <p:nvPr/>
        </p:nvSpPr>
        <p:spPr>
          <a:xfrm>
            <a:off x="863600" y="660722"/>
            <a:ext cx="464681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3. Clustering (Unsupervised)</a:t>
            </a:r>
          </a:p>
        </p:txBody>
      </p:sp>
      <p:pic>
        <p:nvPicPr>
          <p:cNvPr id="34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0" y="1600200"/>
            <a:ext cx="4445000" cy="6553200"/>
          </a:xfrm>
          <a:prstGeom prst="rect">
            <a:avLst/>
          </a:prstGeom>
          <a:ln w="12700">
            <a:miter lim="400000"/>
          </a:ln>
        </p:spPr>
      </p:pic>
      <p:sp>
        <p:nvSpPr>
          <p:cNvPr id="349" name="group 1"/>
          <p:cNvSpPr/>
          <p:nvPr/>
        </p:nvSpPr>
        <p:spPr>
          <a:xfrm>
            <a:off x="10045700" y="42418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group 1</a:t>
            </a:r>
          </a:p>
        </p:txBody>
      </p:sp>
      <p:sp>
        <p:nvSpPr>
          <p:cNvPr id="350" name="group 0"/>
          <p:cNvSpPr/>
          <p:nvPr/>
        </p:nvSpPr>
        <p:spPr>
          <a:xfrm>
            <a:off x="10045700" y="23368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group 0</a:t>
            </a:r>
          </a:p>
        </p:txBody>
      </p:sp>
      <p:sp>
        <p:nvSpPr>
          <p:cNvPr id="351" name="group 2"/>
          <p:cNvSpPr/>
          <p:nvPr/>
        </p:nvSpPr>
        <p:spPr>
          <a:xfrm>
            <a:off x="10045700" y="6146800"/>
            <a:ext cx="1270000" cy="1270000"/>
          </a:xfrm>
          <a:prstGeom prst="roundRect">
            <a:avLst>
              <a:gd name="adj" fmla="val 1500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group 2</a:t>
            </a:r>
          </a:p>
        </p:txBody>
      </p:sp>
      <p:sp>
        <p:nvSpPr>
          <p:cNvPr id="352" name="Line"/>
          <p:cNvSpPr/>
          <p:nvPr/>
        </p:nvSpPr>
        <p:spPr>
          <a:xfrm>
            <a:off x="8754790" y="2552700"/>
            <a:ext cx="1215282" cy="1908622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3" name="Line"/>
          <p:cNvSpPr/>
          <p:nvPr/>
        </p:nvSpPr>
        <p:spPr>
          <a:xfrm>
            <a:off x="8754790" y="4330700"/>
            <a:ext cx="1208556" cy="39325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4" name="Line"/>
          <p:cNvSpPr/>
          <p:nvPr/>
        </p:nvSpPr>
        <p:spPr>
          <a:xfrm flipV="1">
            <a:off x="8754790" y="4996953"/>
            <a:ext cx="1214708" cy="104824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5" name="Line"/>
          <p:cNvSpPr/>
          <p:nvPr/>
        </p:nvSpPr>
        <p:spPr>
          <a:xfrm flipV="1">
            <a:off x="8754790" y="5376762"/>
            <a:ext cx="1190300" cy="1303439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6" name="the algorithm…"/>
          <p:cNvSpPr txBox="1"/>
          <p:nvPr/>
        </p:nvSpPr>
        <p:spPr>
          <a:xfrm>
            <a:off x="7327428" y="292100"/>
            <a:ext cx="190351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 algorithm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decides groups</a:t>
            </a:r>
          </a:p>
        </p:txBody>
      </p:sp>
      <p:sp>
        <p:nvSpPr>
          <p:cNvPr id="357" name="Line"/>
          <p:cNvSpPr/>
          <p:nvPr/>
        </p:nvSpPr>
        <p:spPr>
          <a:xfrm>
            <a:off x="8258112" y="1129853"/>
            <a:ext cx="1" cy="57150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8" name="there is no official grouping to check the model against,…"/>
          <p:cNvSpPr txBox="1"/>
          <p:nvPr/>
        </p:nvSpPr>
        <p:spPr>
          <a:xfrm>
            <a:off x="3142605" y="8432800"/>
            <a:ext cx="671959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there is no official grouping to check the model against,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but a good grouping places similar rows together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4. Decomposition (Unsupervised)"/>
          <p:cNvSpPr txBox="1"/>
          <p:nvPr/>
        </p:nvSpPr>
        <p:spPr>
          <a:xfrm>
            <a:off x="863600" y="660722"/>
            <a:ext cx="550525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4. Decomposition (Unsupervised)</a:t>
            </a:r>
          </a:p>
        </p:txBody>
      </p:sp>
      <p:pic>
        <p:nvPicPr>
          <p:cNvPr id="36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2044700"/>
            <a:ext cx="4025900" cy="642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4. Decomposition (Unsupervised)"/>
          <p:cNvSpPr txBox="1"/>
          <p:nvPr/>
        </p:nvSpPr>
        <p:spPr>
          <a:xfrm>
            <a:off x="863600" y="660722"/>
            <a:ext cx="550525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4. Decomposition (Unsupervised)</a:t>
            </a:r>
          </a:p>
        </p:txBody>
      </p:sp>
      <p:pic>
        <p:nvPicPr>
          <p:cNvPr id="36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2044700"/>
            <a:ext cx="4025900" cy="6426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6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000250"/>
            <a:ext cx="4241800" cy="2374900"/>
          </a:xfrm>
          <a:prstGeom prst="rect">
            <a:avLst/>
          </a:prstGeom>
          <a:ln w="12700">
            <a:miter lim="400000"/>
          </a:ln>
        </p:spPr>
      </p:pic>
      <p:sp>
        <p:nvSpPr>
          <p:cNvPr id="366" name="components"/>
          <p:cNvSpPr txBox="1"/>
          <p:nvPr/>
        </p:nvSpPr>
        <p:spPr>
          <a:xfrm>
            <a:off x="8492951" y="1346199"/>
            <a:ext cx="16068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components</a:t>
            </a:r>
          </a:p>
        </p:txBody>
      </p:sp>
      <p:sp>
        <p:nvSpPr>
          <p:cNvPr id="374" name="Connection Line"/>
          <p:cNvSpPr/>
          <p:nvPr/>
        </p:nvSpPr>
        <p:spPr>
          <a:xfrm>
            <a:off x="5236848" y="2651053"/>
            <a:ext cx="1796455" cy="151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766" extrusionOk="0">
                <a:moveTo>
                  <a:pt x="0" y="6707"/>
                </a:moveTo>
                <a:cubicBezTo>
                  <a:pt x="6698" y="-4834"/>
                  <a:pt x="13898" y="-1481"/>
                  <a:pt x="21600" y="16766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75" name="Connection Line"/>
          <p:cNvSpPr/>
          <p:nvPr/>
        </p:nvSpPr>
        <p:spPr>
          <a:xfrm>
            <a:off x="5288441" y="3109647"/>
            <a:ext cx="1790949" cy="917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4733" y="11769"/>
                  <a:pt x="11933" y="18969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76" name="Connection Line"/>
          <p:cNvSpPr/>
          <p:nvPr/>
        </p:nvSpPr>
        <p:spPr>
          <a:xfrm>
            <a:off x="5245827" y="2905902"/>
            <a:ext cx="1802409" cy="596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38" extrusionOk="0">
                <a:moveTo>
                  <a:pt x="0" y="0"/>
                </a:moveTo>
                <a:cubicBezTo>
                  <a:pt x="9631" y="14716"/>
                  <a:pt x="16831" y="21600"/>
                  <a:pt x="21600" y="20652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70" name="-11"/>
          <p:cNvSpPr txBox="1"/>
          <p:nvPr/>
        </p:nvSpPr>
        <p:spPr>
          <a:xfrm>
            <a:off x="5901347" y="2238817"/>
            <a:ext cx="56601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-11</a:t>
            </a:r>
          </a:p>
        </p:txBody>
      </p:sp>
      <p:sp>
        <p:nvSpPr>
          <p:cNvPr id="371" name="21"/>
          <p:cNvSpPr txBox="1"/>
          <p:nvPr/>
        </p:nvSpPr>
        <p:spPr>
          <a:xfrm>
            <a:off x="6101156" y="2931770"/>
            <a:ext cx="4532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21</a:t>
            </a:r>
          </a:p>
        </p:txBody>
      </p:sp>
      <p:sp>
        <p:nvSpPr>
          <p:cNvPr id="372" name="-8"/>
          <p:cNvSpPr txBox="1"/>
          <p:nvPr/>
        </p:nvSpPr>
        <p:spPr>
          <a:xfrm>
            <a:off x="5748502" y="3706470"/>
            <a:ext cx="39654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-8</a:t>
            </a:r>
          </a:p>
        </p:txBody>
      </p:sp>
      <p:sp>
        <p:nvSpPr>
          <p:cNvPr id="373" name="original data"/>
          <p:cNvSpPr txBox="1"/>
          <p:nvPr/>
        </p:nvSpPr>
        <p:spPr>
          <a:xfrm>
            <a:off x="2495475" y="1409861"/>
            <a:ext cx="15622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original data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4. Decomposition (Unsupervised)"/>
          <p:cNvSpPr txBox="1"/>
          <p:nvPr/>
        </p:nvSpPr>
        <p:spPr>
          <a:xfrm>
            <a:off x="863600" y="660722"/>
            <a:ext cx="550525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4. Decomposition (Unsupervised)</a:t>
            </a:r>
          </a:p>
        </p:txBody>
      </p:sp>
      <p:pic>
        <p:nvPicPr>
          <p:cNvPr id="37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2044700"/>
            <a:ext cx="4025900" cy="6426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000250"/>
            <a:ext cx="4241800" cy="2374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1" name="Image" descr="Image"/>
          <p:cNvPicPr>
            <a:picLocks noChangeAspect="1"/>
          </p:cNvPicPr>
          <p:nvPr/>
        </p:nvPicPr>
        <p:blipFill>
          <a:blip r:embed="rId4"/>
          <a:srcRect b="50195"/>
          <a:stretch>
            <a:fillRect/>
          </a:stretch>
        </p:blipFill>
        <p:spPr>
          <a:xfrm>
            <a:off x="7620000" y="5486400"/>
            <a:ext cx="2870200" cy="3175249"/>
          </a:xfrm>
          <a:prstGeom prst="rect">
            <a:avLst/>
          </a:prstGeom>
          <a:ln w="12700">
            <a:miter lim="400000"/>
          </a:ln>
        </p:spPr>
      </p:pic>
      <p:sp>
        <p:nvSpPr>
          <p:cNvPr id="382" name="Rectangle"/>
          <p:cNvSpPr/>
          <p:nvPr/>
        </p:nvSpPr>
        <p:spPr>
          <a:xfrm>
            <a:off x="7434039" y="8128000"/>
            <a:ext cx="3242122" cy="571500"/>
          </a:xfrm>
          <a:prstGeom prst="rect">
            <a:avLst/>
          </a:prstGeom>
          <a:gradFill>
            <a:gsLst>
              <a:gs pos="0">
                <a:srgbClr val="FFFFFF">
                  <a:alpha val="3055"/>
                </a:srgbClr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3" name="..."/>
          <p:cNvSpPr txBox="1"/>
          <p:nvPr/>
        </p:nvSpPr>
        <p:spPr>
          <a:xfrm>
            <a:off x="9006036" y="8902699"/>
            <a:ext cx="2759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384" name="components"/>
          <p:cNvSpPr txBox="1"/>
          <p:nvPr/>
        </p:nvSpPr>
        <p:spPr>
          <a:xfrm>
            <a:off x="8492951" y="1346199"/>
            <a:ext cx="16068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components</a:t>
            </a:r>
          </a:p>
        </p:txBody>
      </p:sp>
      <p:sp>
        <p:nvSpPr>
          <p:cNvPr id="385" name="weights"/>
          <p:cNvSpPr txBox="1"/>
          <p:nvPr/>
        </p:nvSpPr>
        <p:spPr>
          <a:xfrm>
            <a:off x="8639919" y="5003799"/>
            <a:ext cx="10081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weights</a:t>
            </a:r>
          </a:p>
        </p:txBody>
      </p:sp>
      <p:sp>
        <p:nvSpPr>
          <p:cNvPr id="394" name="Connection Line"/>
          <p:cNvSpPr/>
          <p:nvPr/>
        </p:nvSpPr>
        <p:spPr>
          <a:xfrm>
            <a:off x="5236848" y="2651053"/>
            <a:ext cx="1796455" cy="1515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766" extrusionOk="0">
                <a:moveTo>
                  <a:pt x="0" y="6707"/>
                </a:moveTo>
                <a:cubicBezTo>
                  <a:pt x="6698" y="-4834"/>
                  <a:pt x="13898" y="-1481"/>
                  <a:pt x="21600" y="16766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95" name="Connection Line"/>
          <p:cNvSpPr/>
          <p:nvPr/>
        </p:nvSpPr>
        <p:spPr>
          <a:xfrm>
            <a:off x="5288441" y="3109647"/>
            <a:ext cx="1790949" cy="917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4733" y="11769"/>
                  <a:pt x="11933" y="18969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96" name="Connection Line"/>
          <p:cNvSpPr/>
          <p:nvPr/>
        </p:nvSpPr>
        <p:spPr>
          <a:xfrm>
            <a:off x="5245827" y="2905902"/>
            <a:ext cx="1802409" cy="5969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38" extrusionOk="0">
                <a:moveTo>
                  <a:pt x="0" y="0"/>
                </a:moveTo>
                <a:cubicBezTo>
                  <a:pt x="9631" y="14716"/>
                  <a:pt x="16831" y="21600"/>
                  <a:pt x="21600" y="20652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89" name="-11"/>
          <p:cNvSpPr txBox="1"/>
          <p:nvPr/>
        </p:nvSpPr>
        <p:spPr>
          <a:xfrm>
            <a:off x="5901347" y="2238817"/>
            <a:ext cx="566015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-11</a:t>
            </a:r>
          </a:p>
        </p:txBody>
      </p:sp>
      <p:sp>
        <p:nvSpPr>
          <p:cNvPr id="390" name="21"/>
          <p:cNvSpPr txBox="1"/>
          <p:nvPr/>
        </p:nvSpPr>
        <p:spPr>
          <a:xfrm>
            <a:off x="6101156" y="2931770"/>
            <a:ext cx="4532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21</a:t>
            </a:r>
          </a:p>
        </p:txBody>
      </p:sp>
      <p:sp>
        <p:nvSpPr>
          <p:cNvPr id="391" name="-8"/>
          <p:cNvSpPr txBox="1"/>
          <p:nvPr/>
        </p:nvSpPr>
        <p:spPr>
          <a:xfrm>
            <a:off x="5748502" y="3706470"/>
            <a:ext cx="39654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-8</a:t>
            </a:r>
          </a:p>
        </p:txBody>
      </p:sp>
      <p:sp>
        <p:nvSpPr>
          <p:cNvPr id="392" name="Rounded Rectangle"/>
          <p:cNvSpPr/>
          <p:nvPr/>
        </p:nvSpPr>
        <p:spPr>
          <a:xfrm>
            <a:off x="7620000" y="6032500"/>
            <a:ext cx="2803476" cy="673448"/>
          </a:xfrm>
          <a:prstGeom prst="roundRect">
            <a:avLst>
              <a:gd name="adj" fmla="val 28287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3" name="original data"/>
          <p:cNvSpPr txBox="1"/>
          <p:nvPr/>
        </p:nvSpPr>
        <p:spPr>
          <a:xfrm>
            <a:off x="2495475" y="1409861"/>
            <a:ext cx="15622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original data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4. Decomposition (Unsupervised)"/>
          <p:cNvSpPr txBox="1"/>
          <p:nvPr/>
        </p:nvSpPr>
        <p:spPr>
          <a:xfrm>
            <a:off x="863600" y="660722"/>
            <a:ext cx="550525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4. Decomposition (Unsupervised)</a:t>
            </a:r>
          </a:p>
        </p:txBody>
      </p:sp>
      <p:pic>
        <p:nvPicPr>
          <p:cNvPr id="39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2044700"/>
            <a:ext cx="4025900" cy="6426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000250"/>
            <a:ext cx="4241800" cy="2374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Image" descr="Image"/>
          <p:cNvPicPr>
            <a:picLocks noChangeAspect="1"/>
          </p:cNvPicPr>
          <p:nvPr/>
        </p:nvPicPr>
        <p:blipFill>
          <a:blip r:embed="rId4"/>
          <a:srcRect b="50195"/>
          <a:stretch>
            <a:fillRect/>
          </a:stretch>
        </p:blipFill>
        <p:spPr>
          <a:xfrm>
            <a:off x="7620000" y="5486400"/>
            <a:ext cx="2870200" cy="3175249"/>
          </a:xfrm>
          <a:prstGeom prst="rect">
            <a:avLst/>
          </a:prstGeom>
          <a:ln w="12700">
            <a:miter lim="400000"/>
          </a:ln>
        </p:spPr>
      </p:pic>
      <p:sp>
        <p:nvSpPr>
          <p:cNvPr id="402" name="Rectangle"/>
          <p:cNvSpPr/>
          <p:nvPr/>
        </p:nvSpPr>
        <p:spPr>
          <a:xfrm>
            <a:off x="7434039" y="8128000"/>
            <a:ext cx="3242122" cy="571500"/>
          </a:xfrm>
          <a:prstGeom prst="rect">
            <a:avLst/>
          </a:prstGeom>
          <a:gradFill>
            <a:gsLst>
              <a:gs pos="0">
                <a:srgbClr val="FFFFFF">
                  <a:alpha val="3055"/>
                </a:srgbClr>
              </a:gs>
              <a:gs pos="100000">
                <a:srgbClr val="FFFFFF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3" name="..."/>
          <p:cNvSpPr txBox="1"/>
          <p:nvPr/>
        </p:nvSpPr>
        <p:spPr>
          <a:xfrm>
            <a:off x="9006036" y="8902699"/>
            <a:ext cx="2759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404" name="components"/>
          <p:cNvSpPr txBox="1"/>
          <p:nvPr/>
        </p:nvSpPr>
        <p:spPr>
          <a:xfrm>
            <a:off x="8492951" y="1346199"/>
            <a:ext cx="16068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components</a:t>
            </a:r>
          </a:p>
        </p:txBody>
      </p:sp>
      <p:sp>
        <p:nvSpPr>
          <p:cNvPr id="405" name="weights"/>
          <p:cNvSpPr txBox="1"/>
          <p:nvPr/>
        </p:nvSpPr>
        <p:spPr>
          <a:xfrm>
            <a:off x="8639919" y="5003799"/>
            <a:ext cx="10081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weights</a:t>
            </a:r>
          </a:p>
        </p:txBody>
      </p:sp>
      <p:sp>
        <p:nvSpPr>
          <p:cNvPr id="414" name="Connection Line"/>
          <p:cNvSpPr/>
          <p:nvPr/>
        </p:nvSpPr>
        <p:spPr>
          <a:xfrm>
            <a:off x="5241313" y="2802615"/>
            <a:ext cx="1791990" cy="5224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6171" y="9730"/>
                  <a:pt x="13371" y="253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15" name="Connection Line"/>
          <p:cNvSpPr/>
          <p:nvPr/>
        </p:nvSpPr>
        <p:spPr>
          <a:xfrm>
            <a:off x="5241313" y="3579101"/>
            <a:ext cx="1838077" cy="4725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035" extrusionOk="0">
                <a:moveTo>
                  <a:pt x="0" y="0"/>
                </a:moveTo>
                <a:cubicBezTo>
                  <a:pt x="5456" y="15585"/>
                  <a:pt x="12656" y="21600"/>
                  <a:pt x="21600" y="18045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16" name="Connection Line"/>
          <p:cNvSpPr/>
          <p:nvPr/>
        </p:nvSpPr>
        <p:spPr>
          <a:xfrm>
            <a:off x="5241313" y="3452101"/>
            <a:ext cx="1806923" cy="143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41" extrusionOk="0">
                <a:moveTo>
                  <a:pt x="0" y="0"/>
                </a:moveTo>
                <a:cubicBezTo>
                  <a:pt x="10148" y="19764"/>
                  <a:pt x="17348" y="21600"/>
                  <a:pt x="21600" y="5509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09" name="-43"/>
          <p:cNvSpPr txBox="1"/>
          <p:nvPr/>
        </p:nvSpPr>
        <p:spPr>
          <a:xfrm>
            <a:off x="5905068" y="2411070"/>
            <a:ext cx="56601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-43</a:t>
            </a:r>
          </a:p>
        </p:txBody>
      </p:sp>
      <p:sp>
        <p:nvSpPr>
          <p:cNvPr id="410" name="12"/>
          <p:cNvSpPr txBox="1"/>
          <p:nvPr/>
        </p:nvSpPr>
        <p:spPr>
          <a:xfrm>
            <a:off x="6164656" y="3173070"/>
            <a:ext cx="4532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12</a:t>
            </a:r>
          </a:p>
        </p:txBody>
      </p:sp>
      <p:sp>
        <p:nvSpPr>
          <p:cNvPr id="411" name="-6"/>
          <p:cNvSpPr txBox="1"/>
          <p:nvPr/>
        </p:nvSpPr>
        <p:spPr>
          <a:xfrm>
            <a:off x="6078702" y="3998570"/>
            <a:ext cx="39654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-6</a:t>
            </a:r>
          </a:p>
        </p:txBody>
      </p:sp>
      <p:sp>
        <p:nvSpPr>
          <p:cNvPr id="412" name="Rounded Rectangle"/>
          <p:cNvSpPr/>
          <p:nvPr/>
        </p:nvSpPr>
        <p:spPr>
          <a:xfrm>
            <a:off x="7620000" y="6616700"/>
            <a:ext cx="2803476" cy="673448"/>
          </a:xfrm>
          <a:prstGeom prst="roundRect">
            <a:avLst>
              <a:gd name="adj" fmla="val 28287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3" name="original data"/>
          <p:cNvSpPr txBox="1"/>
          <p:nvPr/>
        </p:nvSpPr>
        <p:spPr>
          <a:xfrm>
            <a:off x="2495475" y="1409861"/>
            <a:ext cx="15622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original data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roup"/>
          <p:cNvGrpSpPr/>
          <p:nvPr/>
        </p:nvGrpSpPr>
        <p:grpSpPr>
          <a:xfrm>
            <a:off x="1739900" y="1334153"/>
            <a:ext cx="9546543" cy="1982030"/>
            <a:chOff x="0" y="0"/>
            <a:chExt cx="9546542" cy="1982028"/>
          </a:xfrm>
        </p:grpSpPr>
        <p:pic>
          <p:nvPicPr>
            <p:cNvPr id="41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1600" y="0"/>
              <a:ext cx="2051790" cy="19820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19" name="https://en.wikipedia.org/wiki/Reinforcement_learning"/>
            <p:cNvSpPr txBox="1"/>
            <p:nvPr/>
          </p:nvSpPr>
          <p:spPr>
            <a:xfrm>
              <a:off x="6150657" y="704519"/>
              <a:ext cx="3395886" cy="279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 defTabSz="457200">
                <a:lnSpc>
                  <a:spcPts val="2800"/>
                </a:lnSpc>
                <a:defRPr sz="1200" u="sng">
                  <a:solidFill>
                    <a:srgbClr val="0000EE"/>
                  </a:solidFill>
                  <a:latin typeface="Times Roman"/>
                  <a:ea typeface="Times Roman"/>
                  <a:cs typeface="Times Roman"/>
                  <a:sym typeface="Times Roman"/>
                  <a:hlinkClick r:id="rId3"/>
                </a:defRPr>
              </a:lvl1pPr>
            </a:lstStyle>
            <a:p>
              <a:r>
                <a:rPr>
                  <a:hlinkClick r:id="rId3"/>
                </a:rPr>
                <a:t>https://en.wikipedia.org/wiki/Reinforcement_learning</a:t>
              </a:r>
            </a:p>
          </p:txBody>
        </p:sp>
        <p:sp>
          <p:nvSpPr>
            <p:cNvPr id="420" name="Reinforcement Learning"/>
            <p:cNvSpPr txBox="1"/>
            <p:nvPr/>
          </p:nvSpPr>
          <p:spPr>
            <a:xfrm>
              <a:off x="0" y="590219"/>
              <a:ext cx="3449787" cy="508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800"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defRPr>
              </a:lvl1pPr>
            </a:lstStyle>
            <a:p>
              <a:r>
                <a:t>Reinforcement Learning</a:t>
              </a:r>
            </a:p>
          </p:txBody>
        </p:sp>
        <p:sp>
          <p:nvSpPr>
            <p:cNvPr id="421" name="not covered in CS 320"/>
            <p:cNvSpPr txBox="1"/>
            <p:nvPr/>
          </p:nvSpPr>
          <p:spPr>
            <a:xfrm>
              <a:off x="0" y="1142669"/>
              <a:ext cx="2430537" cy="419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 sz="2200" i="1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not covered in CS 320</a:t>
              </a:r>
            </a:p>
          </p:txBody>
        </p:sp>
      </p:grpSp>
      <p:sp>
        <p:nvSpPr>
          <p:cNvPr id="423" name="Machine Learning"/>
          <p:cNvSpPr txBox="1"/>
          <p:nvPr/>
        </p:nvSpPr>
        <p:spPr>
          <a:xfrm>
            <a:off x="863600" y="660722"/>
            <a:ext cx="290949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Machine Learning</a:t>
            </a:r>
          </a:p>
        </p:txBody>
      </p:sp>
      <p:sp>
        <p:nvSpPr>
          <p:cNvPr id="424" name="Supervised Machine Learning"/>
          <p:cNvSpPr txBox="1"/>
          <p:nvPr/>
        </p:nvSpPr>
        <p:spPr>
          <a:xfrm>
            <a:off x="1668028" y="4240962"/>
            <a:ext cx="419102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Supervised Machine Learning</a:t>
            </a:r>
          </a:p>
        </p:txBody>
      </p:sp>
      <p:sp>
        <p:nvSpPr>
          <p:cNvPr id="425" name="Unsupervised Machine Learning"/>
          <p:cNvSpPr txBox="1"/>
          <p:nvPr/>
        </p:nvSpPr>
        <p:spPr>
          <a:xfrm>
            <a:off x="1765300" y="6411825"/>
            <a:ext cx="457267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Unsupervised Machine Learning</a:t>
            </a:r>
          </a:p>
        </p:txBody>
      </p:sp>
      <p:sp>
        <p:nvSpPr>
          <p:cNvPr id="426" name="data is labeled, we know what we want to predict"/>
          <p:cNvSpPr txBox="1"/>
          <p:nvPr/>
        </p:nvSpPr>
        <p:spPr>
          <a:xfrm>
            <a:off x="1668028" y="4805058"/>
            <a:ext cx="4803627" cy="395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pPr>
            <a:r>
              <a:t>data is labeled, we know what we want to predict</a:t>
            </a:r>
          </a:p>
        </p:txBody>
      </p:sp>
      <p:sp>
        <p:nvSpPr>
          <p:cNvPr id="427" name="data is unlabeled, we're just looking for patterns"/>
          <p:cNvSpPr txBox="1"/>
          <p:nvPr/>
        </p:nvSpPr>
        <p:spPr>
          <a:xfrm>
            <a:off x="1765300" y="6975921"/>
            <a:ext cx="4626769" cy="395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pPr>
            <a:r>
              <a:t>data is unlabeled, we're just looking for patterns</a:t>
            </a:r>
          </a:p>
        </p:txBody>
      </p:sp>
      <p:sp>
        <p:nvSpPr>
          <p:cNvPr id="445" name="Connection Line"/>
          <p:cNvSpPr/>
          <p:nvPr/>
        </p:nvSpPr>
        <p:spPr>
          <a:xfrm>
            <a:off x="1242705" y="1267651"/>
            <a:ext cx="421029" cy="911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07" h="21600" extrusionOk="0">
                <a:moveTo>
                  <a:pt x="20307" y="21600"/>
                </a:moveTo>
                <a:cubicBezTo>
                  <a:pt x="5407" y="20326"/>
                  <a:pt x="-1293" y="13126"/>
                  <a:pt x="206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46" name="Connection Line"/>
          <p:cNvSpPr/>
          <p:nvPr/>
        </p:nvSpPr>
        <p:spPr>
          <a:xfrm>
            <a:off x="1190138" y="1267651"/>
            <a:ext cx="441201" cy="3100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055" h="21600" extrusionOk="0">
                <a:moveTo>
                  <a:pt x="18055" y="21600"/>
                </a:moveTo>
                <a:cubicBezTo>
                  <a:pt x="1698" y="18292"/>
                  <a:pt x="-3545" y="11092"/>
                  <a:pt x="2325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47" name="Connection Line"/>
          <p:cNvSpPr/>
          <p:nvPr/>
        </p:nvSpPr>
        <p:spPr>
          <a:xfrm>
            <a:off x="876887" y="1267651"/>
            <a:ext cx="878029" cy="539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14" h="21600" extrusionOk="0">
                <a:moveTo>
                  <a:pt x="16714" y="21600"/>
                </a:moveTo>
                <a:cubicBezTo>
                  <a:pt x="-1663" y="18684"/>
                  <a:pt x="-4886" y="11484"/>
                  <a:pt x="7045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31" name="Regression"/>
          <p:cNvSpPr txBox="1"/>
          <p:nvPr/>
        </p:nvSpPr>
        <p:spPr>
          <a:xfrm>
            <a:off x="7573528" y="3837995"/>
            <a:ext cx="150749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Regression</a:t>
            </a:r>
          </a:p>
        </p:txBody>
      </p:sp>
      <p:sp>
        <p:nvSpPr>
          <p:cNvPr id="432" name="predict a quantity"/>
          <p:cNvSpPr txBox="1"/>
          <p:nvPr/>
        </p:nvSpPr>
        <p:spPr>
          <a:xfrm>
            <a:off x="7573528" y="4257095"/>
            <a:ext cx="177336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predict a quantity</a:t>
            </a:r>
          </a:p>
        </p:txBody>
      </p:sp>
      <p:sp>
        <p:nvSpPr>
          <p:cNvPr id="433" name="Classification"/>
          <p:cNvSpPr txBox="1"/>
          <p:nvPr/>
        </p:nvSpPr>
        <p:spPr>
          <a:xfrm>
            <a:off x="7573528" y="4853995"/>
            <a:ext cx="177594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Classification</a:t>
            </a:r>
          </a:p>
        </p:txBody>
      </p:sp>
      <p:sp>
        <p:nvSpPr>
          <p:cNvPr id="434" name="predict a category"/>
          <p:cNvSpPr txBox="1"/>
          <p:nvPr/>
        </p:nvSpPr>
        <p:spPr>
          <a:xfrm>
            <a:off x="7573528" y="5273095"/>
            <a:ext cx="1827437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predict a category</a:t>
            </a:r>
          </a:p>
        </p:txBody>
      </p:sp>
      <p:sp>
        <p:nvSpPr>
          <p:cNvPr id="435" name="Clustering"/>
          <p:cNvSpPr txBox="1"/>
          <p:nvPr/>
        </p:nvSpPr>
        <p:spPr>
          <a:xfrm>
            <a:off x="7573528" y="6250995"/>
            <a:ext cx="1419462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Clustering</a:t>
            </a:r>
          </a:p>
        </p:txBody>
      </p:sp>
      <p:sp>
        <p:nvSpPr>
          <p:cNvPr id="436" name="place rows in groups"/>
          <p:cNvSpPr txBox="1"/>
          <p:nvPr/>
        </p:nvSpPr>
        <p:spPr>
          <a:xfrm>
            <a:off x="7573528" y="6670095"/>
            <a:ext cx="204311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place rows in groups</a:t>
            </a:r>
          </a:p>
        </p:txBody>
      </p:sp>
      <p:sp>
        <p:nvSpPr>
          <p:cNvPr id="437" name="Decomposition"/>
          <p:cNvSpPr txBox="1"/>
          <p:nvPr/>
        </p:nvSpPr>
        <p:spPr>
          <a:xfrm>
            <a:off x="7573528" y="7266995"/>
            <a:ext cx="2116945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Decomposition</a:t>
            </a:r>
          </a:p>
        </p:txBody>
      </p:sp>
      <p:sp>
        <p:nvSpPr>
          <p:cNvPr id="438" name="represent rows as combos of &quot;component&quot; rows"/>
          <p:cNvSpPr txBox="1"/>
          <p:nvPr/>
        </p:nvSpPr>
        <p:spPr>
          <a:xfrm>
            <a:off x="7573528" y="7686095"/>
            <a:ext cx="4585222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represent rows as combos of "component" rows</a:t>
            </a:r>
          </a:p>
        </p:txBody>
      </p:sp>
      <p:sp>
        <p:nvSpPr>
          <p:cNvPr id="439" name="Line"/>
          <p:cNvSpPr/>
          <p:nvPr/>
        </p:nvSpPr>
        <p:spPr>
          <a:xfrm flipV="1">
            <a:off x="6534733" y="4337024"/>
            <a:ext cx="882439" cy="240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0" name="Line"/>
          <p:cNvSpPr/>
          <p:nvPr/>
        </p:nvSpPr>
        <p:spPr>
          <a:xfrm>
            <a:off x="6534733" y="4972024"/>
            <a:ext cx="882439" cy="240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1" name="Line"/>
          <p:cNvSpPr/>
          <p:nvPr/>
        </p:nvSpPr>
        <p:spPr>
          <a:xfrm flipV="1">
            <a:off x="6534733" y="6496024"/>
            <a:ext cx="882439" cy="240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2" name="Line"/>
          <p:cNvSpPr/>
          <p:nvPr/>
        </p:nvSpPr>
        <p:spPr>
          <a:xfrm>
            <a:off x="6534733" y="7131024"/>
            <a:ext cx="882439" cy="2408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3" name="Rectangle"/>
          <p:cNvSpPr/>
          <p:nvPr/>
        </p:nvSpPr>
        <p:spPr>
          <a:xfrm>
            <a:off x="1683345" y="1224514"/>
            <a:ext cx="9846718" cy="2218669"/>
          </a:xfrm>
          <a:prstGeom prst="rect">
            <a:avLst/>
          </a:prstGeom>
          <a:solidFill>
            <a:srgbClr val="FFFFFF">
              <a:alpha val="84801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4" name="this semester, we'll learn at least one technique in each of these four categories"/>
          <p:cNvSpPr txBox="1"/>
          <p:nvPr/>
        </p:nvSpPr>
        <p:spPr>
          <a:xfrm>
            <a:off x="1467594" y="8773703"/>
            <a:ext cx="956161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this semester, we'll learn at least one technique in each of these four categories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4. Decomposition (Unsupervised)"/>
          <p:cNvSpPr txBox="1"/>
          <p:nvPr/>
        </p:nvSpPr>
        <p:spPr>
          <a:xfrm>
            <a:off x="6400800" y="4591050"/>
            <a:ext cx="550525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4. Decomposition (Unsupervised)</a:t>
            </a:r>
          </a:p>
        </p:txBody>
      </p:sp>
      <p:sp>
        <p:nvSpPr>
          <p:cNvPr id="450" name="3. Clustering (Unsupervised)"/>
          <p:cNvSpPr txBox="1"/>
          <p:nvPr/>
        </p:nvSpPr>
        <p:spPr>
          <a:xfrm>
            <a:off x="6388100" y="686122"/>
            <a:ext cx="464681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3. Clustering (Unsupervised)</a:t>
            </a:r>
          </a:p>
        </p:txBody>
      </p:sp>
      <p:sp>
        <p:nvSpPr>
          <p:cNvPr id="451" name="1. Regression (Supervised)"/>
          <p:cNvSpPr txBox="1"/>
          <p:nvPr/>
        </p:nvSpPr>
        <p:spPr>
          <a:xfrm>
            <a:off x="863600" y="660722"/>
            <a:ext cx="431899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1. Regression (Supervised)</a:t>
            </a:r>
          </a:p>
        </p:txBody>
      </p:sp>
      <p:sp>
        <p:nvSpPr>
          <p:cNvPr id="452" name="2. Classification (Supervised)"/>
          <p:cNvSpPr txBox="1"/>
          <p:nvPr/>
        </p:nvSpPr>
        <p:spPr>
          <a:xfrm>
            <a:off x="850900" y="1708150"/>
            <a:ext cx="464939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2. Classification (Supervised)</a:t>
            </a:r>
          </a:p>
        </p:txBody>
      </p:sp>
      <p:pic>
        <p:nvPicPr>
          <p:cNvPr id="45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950" y="5378450"/>
            <a:ext cx="4127500" cy="3111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050" y="1479550"/>
            <a:ext cx="3848100" cy="289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5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751" y="5886450"/>
            <a:ext cx="3721101" cy="546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6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751" y="6591300"/>
            <a:ext cx="2603501" cy="1130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7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551" y="7880350"/>
            <a:ext cx="4127501" cy="482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58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0251" y="2590477"/>
            <a:ext cx="3924301" cy="1689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59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3751" y="4610100"/>
            <a:ext cx="3797301" cy="1117600"/>
          </a:xfrm>
          <a:prstGeom prst="rect">
            <a:avLst/>
          </a:prstGeom>
          <a:ln w="12700">
            <a:miter lim="400000"/>
          </a:ln>
        </p:spPr>
      </p:pic>
      <p:sp>
        <p:nvSpPr>
          <p:cNvPr id="460" name="+"/>
          <p:cNvSpPr txBox="1"/>
          <p:nvPr/>
        </p:nvSpPr>
        <p:spPr>
          <a:xfrm>
            <a:off x="2984301" y="1270322"/>
            <a:ext cx="382589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+</a:t>
            </a:r>
          </a:p>
        </p:txBody>
      </p:sp>
      <p:sp>
        <p:nvSpPr>
          <p:cNvPr id="461" name="scikit-learn machine learning modules: https://scikit-learn.org/stable/modules/classes.html"/>
          <p:cNvSpPr txBox="1"/>
          <p:nvPr/>
        </p:nvSpPr>
        <p:spPr>
          <a:xfrm>
            <a:off x="910803" y="9003977"/>
            <a:ext cx="1054819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scikit-learn machine learning modules: </a:t>
            </a:r>
            <a:r>
              <a:rPr u="sng">
                <a:hlinkClick r:id="rId9"/>
              </a:rPr>
              <a:t>https://scikit-learn.org/stable/modules/classes.html</a:t>
            </a:r>
          </a:p>
        </p:txBody>
      </p:sp>
      <p:sp>
        <p:nvSpPr>
          <p:cNvPr id="462" name="Rounded Rectangle"/>
          <p:cNvSpPr/>
          <p:nvPr/>
        </p:nvSpPr>
        <p:spPr>
          <a:xfrm>
            <a:off x="1181100" y="2565400"/>
            <a:ext cx="3979764" cy="362695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3" name="Rounded Rectangle"/>
          <p:cNvSpPr/>
          <p:nvPr/>
        </p:nvSpPr>
        <p:spPr>
          <a:xfrm>
            <a:off x="1181100" y="4635500"/>
            <a:ext cx="3979764" cy="362695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4" name="Rounded Rectangle"/>
          <p:cNvSpPr/>
          <p:nvPr/>
        </p:nvSpPr>
        <p:spPr>
          <a:xfrm>
            <a:off x="6959600" y="1701800"/>
            <a:ext cx="3979764" cy="362695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5" name="Rounded Rectangle"/>
          <p:cNvSpPr/>
          <p:nvPr/>
        </p:nvSpPr>
        <p:spPr>
          <a:xfrm>
            <a:off x="6832600" y="7454900"/>
            <a:ext cx="4426645" cy="362695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6" name="Rounded Rectangle"/>
          <p:cNvSpPr/>
          <p:nvPr/>
        </p:nvSpPr>
        <p:spPr>
          <a:xfrm>
            <a:off x="6959600" y="2628900"/>
            <a:ext cx="3979764" cy="362695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7" name="classification!"/>
          <p:cNvSpPr txBox="1"/>
          <p:nvPr/>
        </p:nvSpPr>
        <p:spPr>
          <a:xfrm>
            <a:off x="5193754" y="2568947"/>
            <a:ext cx="1245692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classification!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Foundations: Modules and Math"/>
          <p:cNvSpPr txBox="1">
            <a:spLocks noGrp="1"/>
          </p:cNvSpPr>
          <p:nvPr>
            <p:ph type="ctrTitle"/>
          </p:nvPr>
        </p:nvSpPr>
        <p:spPr>
          <a:xfrm>
            <a:off x="299640" y="2273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Foundations: Modules and Math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Important Packag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Important Packages</a:t>
            </a:r>
          </a:p>
        </p:txBody>
      </p:sp>
      <p:sp>
        <p:nvSpPr>
          <p:cNvPr id="472" name="We'll be learning the following to do ML and related calculations efficiently:"/>
          <p:cNvSpPr txBox="1"/>
          <p:nvPr/>
        </p:nvSpPr>
        <p:spPr>
          <a:xfrm>
            <a:off x="952500" y="1778000"/>
            <a:ext cx="10873359" cy="1858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3600"/>
            </a:lvl1pPr>
          </a:lstStyle>
          <a:p>
            <a:r>
              <a:t>We'll be learning the following to do ML and related calculations efficiently:</a:t>
            </a:r>
          </a:p>
        </p:txBody>
      </p:sp>
      <p:sp>
        <p:nvSpPr>
          <p:cNvPr id="473" name="1"/>
          <p:cNvSpPr/>
          <p:nvPr/>
        </p:nvSpPr>
        <p:spPr>
          <a:xfrm>
            <a:off x="1435100" y="400050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474" name="2"/>
          <p:cNvSpPr/>
          <p:nvPr/>
        </p:nvSpPr>
        <p:spPr>
          <a:xfrm>
            <a:off x="1435100" y="552450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475" name="numpy"/>
          <p:cNvSpPr txBox="1"/>
          <p:nvPr/>
        </p:nvSpPr>
        <p:spPr>
          <a:xfrm>
            <a:off x="2794000" y="4070672"/>
            <a:ext cx="105608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numpy</a:t>
            </a:r>
          </a:p>
        </p:txBody>
      </p:sp>
      <p:sp>
        <p:nvSpPr>
          <p:cNvPr id="476" name="pytorch"/>
          <p:cNvSpPr txBox="1"/>
          <p:nvPr/>
        </p:nvSpPr>
        <p:spPr>
          <a:xfrm>
            <a:off x="2794000" y="5594672"/>
            <a:ext cx="11778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pytorch</a:t>
            </a:r>
          </a:p>
        </p:txBody>
      </p:sp>
      <p:sp>
        <p:nvSpPr>
          <p:cNvPr id="477" name="3"/>
          <p:cNvSpPr/>
          <p:nvPr/>
        </p:nvSpPr>
        <p:spPr>
          <a:xfrm>
            <a:off x="1435100" y="7048500"/>
            <a:ext cx="902345" cy="902345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36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478" name="scikit-learn"/>
          <p:cNvSpPr txBox="1"/>
          <p:nvPr/>
        </p:nvSpPr>
        <p:spPr>
          <a:xfrm>
            <a:off x="2794000" y="7245672"/>
            <a:ext cx="158306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scikit-learn</a:t>
            </a:r>
          </a:p>
        </p:txBody>
      </p:sp>
      <p:sp>
        <p:nvSpPr>
          <p:cNvPr id="479" name="pip3 install numpy scikit-learn…"/>
          <p:cNvSpPr txBox="1"/>
          <p:nvPr/>
        </p:nvSpPr>
        <p:spPr>
          <a:xfrm>
            <a:off x="658688" y="8470899"/>
            <a:ext cx="1168742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pip3 install numpy scikit-learn</a:t>
            </a:r>
          </a:p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 sz="1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pip3 install torch==1.4.0+cpu torchvision==0.5.0+cpu -f https://download.pytorch.org/whl/torch_stable.html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Linear Algebr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Linear Algebra</a:t>
            </a:r>
          </a:p>
        </p:txBody>
      </p:sp>
      <p:sp>
        <p:nvSpPr>
          <p:cNvPr id="482" name="function"/>
          <p:cNvSpPr/>
          <p:nvPr/>
        </p:nvSpPr>
        <p:spPr>
          <a:xfrm>
            <a:off x="6060356" y="2515166"/>
            <a:ext cx="1341287" cy="116036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483" name="Line"/>
          <p:cNvSpPr/>
          <p:nvPr/>
        </p:nvSpPr>
        <p:spPr>
          <a:xfrm flipV="1">
            <a:off x="5207000" y="31374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4" name="Line"/>
          <p:cNvSpPr/>
          <p:nvPr/>
        </p:nvSpPr>
        <p:spPr>
          <a:xfrm flipV="1">
            <a:off x="7493000" y="31374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85" name="Table 1"/>
          <p:cNvGraphicFramePr/>
          <p:nvPr/>
        </p:nvGraphicFramePr>
        <p:xfrm>
          <a:off x="1903238" y="2145627"/>
          <a:ext cx="318144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2020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86" name="Table 1-1"/>
          <p:cNvGraphicFramePr/>
          <p:nvPr/>
        </p:nvGraphicFramePr>
        <p:xfrm>
          <a:off x="8507238" y="2145627"/>
          <a:ext cx="182450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$343K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87" name="Equation"/>
              <p:cNvSpPr txBox="1"/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1985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1998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2005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48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blipFill>
                <a:blip r:embed="rId2"/>
                <a:stretch>
                  <a:fillRect t="-862" r="-1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8" name="Equation"/>
              <p:cNvSpPr txBox="1"/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190000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254000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328000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343000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48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blipFill>
                <a:blip r:embed="rId3"/>
                <a:stretch>
                  <a:fillRect r="-869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Line"/>
          <p:cNvSpPr/>
          <p:nvPr/>
        </p:nvSpPr>
        <p:spPr>
          <a:xfrm flipV="1">
            <a:off x="4707841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0" name="Line"/>
          <p:cNvSpPr/>
          <p:nvPr/>
        </p:nvSpPr>
        <p:spPr>
          <a:xfrm flipV="1">
            <a:off x="7994585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1" name="with matrices..."/>
          <p:cNvSpPr txBox="1"/>
          <p:nvPr/>
        </p:nvSpPr>
        <p:spPr>
          <a:xfrm>
            <a:off x="1104900" y="4171627"/>
            <a:ext cx="11578060" cy="902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with matrices...</a:t>
            </a:r>
          </a:p>
        </p:txBody>
      </p:sp>
      <p:sp>
        <p:nvSpPr>
          <p:cNvPr id="492" name="y = Xc + b"/>
          <p:cNvSpPr/>
          <p:nvPr/>
        </p:nvSpPr>
        <p:spPr>
          <a:xfrm>
            <a:off x="5624698" y="5486966"/>
            <a:ext cx="2276746" cy="116036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 = Xc + b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How do we make functions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How do we make functions?</a:t>
            </a:r>
          </a:p>
        </p:txBody>
      </p:sp>
      <p:sp>
        <p:nvSpPr>
          <p:cNvPr id="143" name="Head with Shoulders"/>
          <p:cNvSpPr/>
          <p:nvPr/>
        </p:nvSpPr>
        <p:spPr>
          <a:xfrm>
            <a:off x="5825406" y="2778969"/>
            <a:ext cx="1353987" cy="1173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4" name="programmer"/>
          <p:cNvSpPr txBox="1"/>
          <p:nvPr/>
        </p:nvSpPr>
        <p:spPr>
          <a:xfrm>
            <a:off x="5753707" y="3892549"/>
            <a:ext cx="149738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programmer</a:t>
            </a:r>
          </a:p>
        </p:txBody>
      </p:sp>
      <p:sp>
        <p:nvSpPr>
          <p:cNvPr id="145" name="function"/>
          <p:cNvSpPr/>
          <p:nvPr/>
        </p:nvSpPr>
        <p:spPr>
          <a:xfrm>
            <a:off x="5831756" y="5575300"/>
            <a:ext cx="1341287" cy="1160361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146" name="Line"/>
          <p:cNvSpPr/>
          <p:nvPr/>
        </p:nvSpPr>
        <p:spPr>
          <a:xfrm>
            <a:off x="6502400" y="4445000"/>
            <a:ext cx="0" cy="9906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7" name="write code"/>
          <p:cNvSpPr txBox="1"/>
          <p:nvPr/>
        </p:nvSpPr>
        <p:spPr>
          <a:xfrm>
            <a:off x="6621487" y="4648199"/>
            <a:ext cx="1412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write code</a:t>
            </a:r>
          </a:p>
        </p:txBody>
      </p:sp>
      <p:sp>
        <p:nvSpPr>
          <p:cNvPr id="148" name="inputs"/>
          <p:cNvSpPr txBox="1"/>
          <p:nvPr/>
        </p:nvSpPr>
        <p:spPr>
          <a:xfrm>
            <a:off x="4108350" y="5964980"/>
            <a:ext cx="8257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inputs</a:t>
            </a:r>
          </a:p>
        </p:txBody>
      </p:sp>
      <p:sp>
        <p:nvSpPr>
          <p:cNvPr id="149" name="Line"/>
          <p:cNvSpPr/>
          <p:nvPr/>
        </p:nvSpPr>
        <p:spPr>
          <a:xfrm flipV="1">
            <a:off x="4978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0" name="output(s)"/>
          <p:cNvSpPr txBox="1"/>
          <p:nvPr/>
        </p:nvSpPr>
        <p:spPr>
          <a:xfrm>
            <a:off x="8136011" y="5964980"/>
            <a:ext cx="12285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output(s)</a:t>
            </a:r>
          </a:p>
        </p:txBody>
      </p:sp>
      <p:sp>
        <p:nvSpPr>
          <p:cNvPr id="151" name="Line"/>
          <p:cNvSpPr/>
          <p:nvPr/>
        </p:nvSpPr>
        <p:spPr>
          <a:xfrm flipV="1">
            <a:off x="7264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Linear Algebr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Linear Algebra</a:t>
            </a:r>
          </a:p>
        </p:txBody>
      </p:sp>
      <p:sp>
        <p:nvSpPr>
          <p:cNvPr id="495" name="function"/>
          <p:cNvSpPr/>
          <p:nvPr/>
        </p:nvSpPr>
        <p:spPr>
          <a:xfrm>
            <a:off x="6060356" y="2515166"/>
            <a:ext cx="1341287" cy="116036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496" name="Line"/>
          <p:cNvSpPr/>
          <p:nvPr/>
        </p:nvSpPr>
        <p:spPr>
          <a:xfrm flipV="1">
            <a:off x="5207000" y="31374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7" name="Line"/>
          <p:cNvSpPr/>
          <p:nvPr/>
        </p:nvSpPr>
        <p:spPr>
          <a:xfrm flipV="1">
            <a:off x="7493000" y="31374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98" name="Table 1"/>
          <p:cNvGraphicFramePr/>
          <p:nvPr/>
        </p:nvGraphicFramePr>
        <p:xfrm>
          <a:off x="1903238" y="2145627"/>
          <a:ext cx="318144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2020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99" name="Table 1-1"/>
          <p:cNvGraphicFramePr/>
          <p:nvPr/>
        </p:nvGraphicFramePr>
        <p:xfrm>
          <a:off x="8507238" y="2145627"/>
          <a:ext cx="182450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$343K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0" name="Equation"/>
              <p:cNvSpPr txBox="1"/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1985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1998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2005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50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blipFill>
                <a:blip r:embed="rId2"/>
                <a:stretch>
                  <a:fillRect t="-862" r="-1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1" name="Equation"/>
              <p:cNvSpPr txBox="1"/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190000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254000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328000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343000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50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blipFill>
                <a:blip r:embed="rId3"/>
                <a:stretch>
                  <a:fillRect r="-869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2" name="Line"/>
          <p:cNvSpPr/>
          <p:nvPr/>
        </p:nvSpPr>
        <p:spPr>
          <a:xfrm flipV="1">
            <a:off x="4707841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3" name="Line"/>
          <p:cNvSpPr/>
          <p:nvPr/>
        </p:nvSpPr>
        <p:spPr>
          <a:xfrm flipV="1">
            <a:off x="7994585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4" name="with matrices..."/>
          <p:cNvSpPr txBox="1"/>
          <p:nvPr/>
        </p:nvSpPr>
        <p:spPr>
          <a:xfrm>
            <a:off x="1104900" y="4171627"/>
            <a:ext cx="11578060" cy="902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with matrices...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5" name="Equation"/>
              <p:cNvSpPr txBox="1"/>
              <p:nvPr/>
            </p:nvSpPr>
            <p:spPr>
              <a:xfrm>
                <a:off x="3277540" y="7779698"/>
                <a:ext cx="924460" cy="109392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41.46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10.36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1.70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505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40" y="7779698"/>
                <a:ext cx="924460" cy="1093928"/>
              </a:xfrm>
              <a:prstGeom prst="rect">
                <a:avLst/>
              </a:prstGeom>
              <a:blipFill>
                <a:blip r:embed="rId4"/>
                <a:stretch>
                  <a:fillRect r="-411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6" name="Equation"/>
              <p:cNvSpPr txBox="1"/>
              <p:nvPr/>
            </p:nvSpPr>
            <p:spPr>
              <a:xfrm>
                <a:off x="1372540" y="7594531"/>
                <a:ext cx="1640740" cy="14642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1985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1998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2005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50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540" y="7594531"/>
                <a:ext cx="1640740" cy="1464260"/>
              </a:xfrm>
              <a:prstGeom prst="rect">
                <a:avLst/>
              </a:prstGeom>
              <a:blipFill>
                <a:blip r:embed="rId5"/>
                <a:stretch>
                  <a:fillRect t="-862" r="-1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7" name="⋅"/>
          <p:cNvSpPr txBox="1"/>
          <p:nvPr/>
        </p:nvSpPr>
        <p:spPr>
          <a:xfrm>
            <a:off x="3041060" y="7964711"/>
            <a:ext cx="23053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6200"/>
              </a:lnSpc>
              <a:defRPr sz="3200">
                <a:solidFill>
                  <a:srgbClr val="222222"/>
                </a:solidFill>
                <a:latin typeface="STIXGeneral-Regular"/>
                <a:ea typeface="STIXGeneral-Regular"/>
                <a:cs typeface="STIXGeneral-Regular"/>
                <a:sym typeface="STIXGeneral-Regular"/>
              </a:defRPr>
            </a:lvl1pPr>
          </a:lstStyle>
          <a:p>
            <a:r>
              <a:t>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8" name="Equation"/>
              <p:cNvSpPr txBox="1"/>
              <p:nvPr/>
            </p:nvSpPr>
            <p:spPr>
              <a:xfrm>
                <a:off x="4415460" y="8217238"/>
                <a:ext cx="1497009" cy="2188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+−3277.31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50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460" y="8217238"/>
                <a:ext cx="1497009" cy="218848"/>
              </a:xfrm>
              <a:prstGeom prst="rect">
                <a:avLst/>
              </a:prstGeom>
              <a:blipFill>
                <a:blip r:embed="rId6"/>
                <a:stretch>
                  <a:fillRect l="-6723" r="-13445" b="-7777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9" name="X"/>
          <p:cNvSpPr txBox="1"/>
          <p:nvPr/>
        </p:nvSpPr>
        <p:spPr>
          <a:xfrm>
            <a:off x="2004698" y="7060320"/>
            <a:ext cx="37642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510" name="c"/>
          <p:cNvSpPr txBox="1"/>
          <p:nvPr/>
        </p:nvSpPr>
        <p:spPr>
          <a:xfrm>
            <a:off x="3603182" y="7238120"/>
            <a:ext cx="27317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511" name="b"/>
          <p:cNvSpPr txBox="1"/>
          <p:nvPr/>
        </p:nvSpPr>
        <p:spPr>
          <a:xfrm>
            <a:off x="5172757" y="7596943"/>
            <a:ext cx="30852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512" name="dot product*"/>
          <p:cNvSpPr txBox="1"/>
          <p:nvPr/>
        </p:nvSpPr>
        <p:spPr>
          <a:xfrm>
            <a:off x="3670720" y="9041520"/>
            <a:ext cx="170051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dot product*</a:t>
            </a:r>
          </a:p>
        </p:txBody>
      </p:sp>
      <p:sp>
        <p:nvSpPr>
          <p:cNvPr id="518" name="Connection Line"/>
          <p:cNvSpPr/>
          <p:nvPr/>
        </p:nvSpPr>
        <p:spPr>
          <a:xfrm>
            <a:off x="3184482" y="8911180"/>
            <a:ext cx="474663" cy="405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67" extrusionOk="0">
                <a:moveTo>
                  <a:pt x="21600" y="19162"/>
                </a:moveTo>
                <a:cubicBezTo>
                  <a:pt x="8363" y="21600"/>
                  <a:pt x="1163" y="15213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14" name="Rectangle"/>
          <p:cNvSpPr/>
          <p:nvPr/>
        </p:nvSpPr>
        <p:spPr>
          <a:xfrm>
            <a:off x="1030432" y="7054850"/>
            <a:ext cx="5123459" cy="2467124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5" name="Line"/>
          <p:cNvSpPr/>
          <p:nvPr/>
        </p:nvSpPr>
        <p:spPr>
          <a:xfrm flipV="1">
            <a:off x="5600699" y="6632128"/>
            <a:ext cx="224980" cy="422722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16" name="y = Xc + b"/>
          <p:cNvSpPr/>
          <p:nvPr/>
        </p:nvSpPr>
        <p:spPr>
          <a:xfrm>
            <a:off x="5624698" y="5486966"/>
            <a:ext cx="2276746" cy="116036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 = Xc + b</a:t>
            </a:r>
          </a:p>
        </p:txBody>
      </p:sp>
      <p:sp>
        <p:nvSpPr>
          <p:cNvPr id="517" name="*dot product is usually between vectors by definition, but numpy uses np.dot for matrix multiplication"/>
          <p:cNvSpPr txBox="1"/>
          <p:nvPr/>
        </p:nvSpPr>
        <p:spPr>
          <a:xfrm>
            <a:off x="7523403" y="8815455"/>
            <a:ext cx="490206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*dot product is usually between vectors by definition,</a:t>
            </a:r>
            <a:br/>
            <a:r>
              <a:t>but numpy uses np.dot for matrix multiplication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Linear Algebr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Linear Algebra</a:t>
            </a:r>
          </a:p>
        </p:txBody>
      </p:sp>
      <p:sp>
        <p:nvSpPr>
          <p:cNvPr id="521" name="function"/>
          <p:cNvSpPr/>
          <p:nvPr/>
        </p:nvSpPr>
        <p:spPr>
          <a:xfrm>
            <a:off x="6060356" y="2515166"/>
            <a:ext cx="1341287" cy="116036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522" name="Line"/>
          <p:cNvSpPr/>
          <p:nvPr/>
        </p:nvSpPr>
        <p:spPr>
          <a:xfrm flipV="1">
            <a:off x="5207000" y="31374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3" name="Line"/>
          <p:cNvSpPr/>
          <p:nvPr/>
        </p:nvSpPr>
        <p:spPr>
          <a:xfrm flipV="1">
            <a:off x="7493000" y="31374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524" name="Table 1"/>
          <p:cNvGraphicFramePr/>
          <p:nvPr/>
        </p:nvGraphicFramePr>
        <p:xfrm>
          <a:off x="1903238" y="2145627"/>
          <a:ext cx="318144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2020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25" name="Table 1-1"/>
          <p:cNvGraphicFramePr/>
          <p:nvPr/>
        </p:nvGraphicFramePr>
        <p:xfrm>
          <a:off x="8507238" y="2145627"/>
          <a:ext cx="182450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$343K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26" name="Equation"/>
              <p:cNvSpPr txBox="1"/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1985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1998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2005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526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blipFill>
                <a:blip r:embed="rId2"/>
                <a:stretch>
                  <a:fillRect t="-862" r="-1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7" name="Equation"/>
              <p:cNvSpPr txBox="1"/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190000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254000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328000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343000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52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blipFill>
                <a:blip r:embed="rId3"/>
                <a:stretch>
                  <a:fillRect r="-869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8" name="Line"/>
          <p:cNvSpPr/>
          <p:nvPr/>
        </p:nvSpPr>
        <p:spPr>
          <a:xfrm flipV="1">
            <a:off x="4707841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29" name="Line"/>
          <p:cNvSpPr/>
          <p:nvPr/>
        </p:nvSpPr>
        <p:spPr>
          <a:xfrm flipV="1">
            <a:off x="7994585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0" name="with matrices..."/>
          <p:cNvSpPr txBox="1"/>
          <p:nvPr/>
        </p:nvSpPr>
        <p:spPr>
          <a:xfrm>
            <a:off x="1104900" y="4171627"/>
            <a:ext cx="11578060" cy="902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with matrices...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1" name="Equation"/>
              <p:cNvSpPr txBox="1"/>
              <p:nvPr/>
            </p:nvSpPr>
            <p:spPr>
              <a:xfrm>
                <a:off x="3277540" y="7779698"/>
                <a:ext cx="924460" cy="109392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41.46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10.36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1.70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53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40" y="7779698"/>
                <a:ext cx="924460" cy="1093928"/>
              </a:xfrm>
              <a:prstGeom prst="rect">
                <a:avLst/>
              </a:prstGeom>
              <a:blipFill>
                <a:blip r:embed="rId4"/>
                <a:stretch>
                  <a:fillRect r="-411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2" name="Equation"/>
              <p:cNvSpPr txBox="1"/>
              <p:nvPr/>
            </p:nvSpPr>
            <p:spPr>
              <a:xfrm>
                <a:off x="1372540" y="7594531"/>
                <a:ext cx="1640740" cy="14642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1985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1998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2005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532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540" y="7594531"/>
                <a:ext cx="1640740" cy="1464260"/>
              </a:xfrm>
              <a:prstGeom prst="rect">
                <a:avLst/>
              </a:prstGeom>
              <a:blipFill>
                <a:blip r:embed="rId5"/>
                <a:stretch>
                  <a:fillRect t="-862" r="-1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3" name="⋅"/>
          <p:cNvSpPr txBox="1"/>
          <p:nvPr/>
        </p:nvSpPr>
        <p:spPr>
          <a:xfrm>
            <a:off x="3041060" y="7964711"/>
            <a:ext cx="23053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6200"/>
              </a:lnSpc>
              <a:defRPr sz="3200">
                <a:solidFill>
                  <a:srgbClr val="222222"/>
                </a:solidFill>
                <a:latin typeface="STIXGeneral-Regular"/>
                <a:ea typeface="STIXGeneral-Regular"/>
                <a:cs typeface="STIXGeneral-Regular"/>
                <a:sym typeface="STIXGeneral-Regular"/>
              </a:defRPr>
            </a:lvl1pPr>
          </a:lstStyle>
          <a:p>
            <a:r>
              <a:t>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4" name="Equation"/>
              <p:cNvSpPr txBox="1"/>
              <p:nvPr/>
            </p:nvSpPr>
            <p:spPr>
              <a:xfrm>
                <a:off x="4415460" y="8217238"/>
                <a:ext cx="1497009" cy="2188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+−3277.31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53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460" y="8217238"/>
                <a:ext cx="1497009" cy="218848"/>
              </a:xfrm>
              <a:prstGeom prst="rect">
                <a:avLst/>
              </a:prstGeom>
              <a:blipFill>
                <a:blip r:embed="rId6"/>
                <a:stretch>
                  <a:fillRect l="-6723" r="-13445" b="-7777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5" name="X"/>
          <p:cNvSpPr txBox="1"/>
          <p:nvPr/>
        </p:nvSpPr>
        <p:spPr>
          <a:xfrm>
            <a:off x="2004698" y="7060320"/>
            <a:ext cx="37642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536" name="c"/>
          <p:cNvSpPr txBox="1"/>
          <p:nvPr/>
        </p:nvSpPr>
        <p:spPr>
          <a:xfrm>
            <a:off x="3603182" y="7238120"/>
            <a:ext cx="27317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537" name="b"/>
          <p:cNvSpPr txBox="1"/>
          <p:nvPr/>
        </p:nvSpPr>
        <p:spPr>
          <a:xfrm>
            <a:off x="5172757" y="7596943"/>
            <a:ext cx="30852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538" name="dot product"/>
          <p:cNvSpPr txBox="1"/>
          <p:nvPr/>
        </p:nvSpPr>
        <p:spPr>
          <a:xfrm>
            <a:off x="3678732" y="9041520"/>
            <a:ext cx="15574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dot product</a:t>
            </a:r>
          </a:p>
        </p:txBody>
      </p:sp>
      <p:sp>
        <p:nvSpPr>
          <p:cNvPr id="555" name="Connection Line"/>
          <p:cNvSpPr/>
          <p:nvPr/>
        </p:nvSpPr>
        <p:spPr>
          <a:xfrm>
            <a:off x="3184482" y="8911180"/>
            <a:ext cx="474663" cy="405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67" extrusionOk="0">
                <a:moveTo>
                  <a:pt x="21600" y="19162"/>
                </a:moveTo>
                <a:cubicBezTo>
                  <a:pt x="8363" y="21600"/>
                  <a:pt x="1163" y="15213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40" name="Rectangle"/>
          <p:cNvSpPr/>
          <p:nvPr/>
        </p:nvSpPr>
        <p:spPr>
          <a:xfrm>
            <a:off x="1030432" y="7054850"/>
            <a:ext cx="5123459" cy="2467124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1" name="Line"/>
          <p:cNvSpPr/>
          <p:nvPr/>
        </p:nvSpPr>
        <p:spPr>
          <a:xfrm flipV="1">
            <a:off x="5600699" y="6632128"/>
            <a:ext cx="224980" cy="422722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2" name="y = Xc + b"/>
          <p:cNvSpPr/>
          <p:nvPr/>
        </p:nvSpPr>
        <p:spPr>
          <a:xfrm>
            <a:off x="5624698" y="5486966"/>
            <a:ext cx="2276746" cy="116036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 = Xc + b</a:t>
            </a:r>
          </a:p>
        </p:txBody>
      </p:sp>
      <p:sp>
        <p:nvSpPr>
          <p:cNvPr id="543" name="2 * 41.46 + 1 * 10.36 + 1985 * 1.7 - 3277.31"/>
          <p:cNvSpPr txBox="1"/>
          <p:nvPr/>
        </p:nvSpPr>
        <p:spPr>
          <a:xfrm>
            <a:off x="6452036" y="7755693"/>
            <a:ext cx="60119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 * 41.46 + 1 * 10.36 + 1985 * 1.7 - 3277.31</a:t>
            </a:r>
          </a:p>
        </p:txBody>
      </p:sp>
      <p:sp>
        <p:nvSpPr>
          <p:cNvPr id="544" name="= 190000"/>
          <p:cNvSpPr txBox="1"/>
          <p:nvPr/>
        </p:nvSpPr>
        <p:spPr>
          <a:xfrm>
            <a:off x="11034255" y="8365293"/>
            <a:ext cx="139407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= 190000</a:t>
            </a:r>
          </a:p>
        </p:txBody>
      </p:sp>
      <p:sp>
        <p:nvSpPr>
          <p:cNvPr id="545" name="x"/>
          <p:cNvSpPr txBox="1"/>
          <p:nvPr/>
        </p:nvSpPr>
        <p:spPr>
          <a:xfrm>
            <a:off x="6486549" y="7276220"/>
            <a:ext cx="2603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546" name="x"/>
          <p:cNvSpPr txBox="1"/>
          <p:nvPr/>
        </p:nvSpPr>
        <p:spPr>
          <a:xfrm>
            <a:off x="8035949" y="7276220"/>
            <a:ext cx="2603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547" name="x"/>
          <p:cNvSpPr txBox="1"/>
          <p:nvPr/>
        </p:nvSpPr>
        <p:spPr>
          <a:xfrm>
            <a:off x="9877449" y="7276220"/>
            <a:ext cx="2603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548" name="c"/>
          <p:cNvSpPr txBox="1"/>
          <p:nvPr/>
        </p:nvSpPr>
        <p:spPr>
          <a:xfrm>
            <a:off x="7258000" y="7276220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549" name="c"/>
          <p:cNvSpPr txBox="1"/>
          <p:nvPr/>
        </p:nvSpPr>
        <p:spPr>
          <a:xfrm>
            <a:off x="8820100" y="7276220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550" name="c"/>
          <p:cNvSpPr txBox="1"/>
          <p:nvPr/>
        </p:nvSpPr>
        <p:spPr>
          <a:xfrm>
            <a:off x="10725100" y="7276220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551" name="b"/>
          <p:cNvSpPr txBox="1"/>
          <p:nvPr/>
        </p:nvSpPr>
        <p:spPr>
          <a:xfrm>
            <a:off x="11638061" y="7276220"/>
            <a:ext cx="2696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552" name="Rounded Rectangle"/>
          <p:cNvSpPr/>
          <p:nvPr/>
        </p:nvSpPr>
        <p:spPr>
          <a:xfrm>
            <a:off x="1346200" y="7593720"/>
            <a:ext cx="1931340" cy="352709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3" name="Rounded Rectangle"/>
          <p:cNvSpPr/>
          <p:nvPr/>
        </p:nvSpPr>
        <p:spPr>
          <a:xfrm>
            <a:off x="3352800" y="7759700"/>
            <a:ext cx="776090" cy="1169938"/>
          </a:xfrm>
          <a:prstGeom prst="roundRect">
            <a:avLst>
              <a:gd name="adj" fmla="val 24546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54" name="y"/>
          <p:cNvSpPr txBox="1"/>
          <p:nvPr/>
        </p:nvSpPr>
        <p:spPr>
          <a:xfrm>
            <a:off x="11652200" y="8800220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y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Linear Algebr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Linear Algebra</a:t>
            </a:r>
          </a:p>
        </p:txBody>
      </p:sp>
      <p:sp>
        <p:nvSpPr>
          <p:cNvPr id="558" name="function"/>
          <p:cNvSpPr/>
          <p:nvPr/>
        </p:nvSpPr>
        <p:spPr>
          <a:xfrm>
            <a:off x="6060356" y="2515166"/>
            <a:ext cx="1341287" cy="116036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559" name="Line"/>
          <p:cNvSpPr/>
          <p:nvPr/>
        </p:nvSpPr>
        <p:spPr>
          <a:xfrm flipV="1">
            <a:off x="5207000" y="31374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0" name="Line"/>
          <p:cNvSpPr/>
          <p:nvPr/>
        </p:nvSpPr>
        <p:spPr>
          <a:xfrm flipV="1">
            <a:off x="7493000" y="31374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561" name="Table 1"/>
          <p:cNvGraphicFramePr/>
          <p:nvPr/>
        </p:nvGraphicFramePr>
        <p:xfrm>
          <a:off x="1903238" y="2145627"/>
          <a:ext cx="318144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2020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2" name="Table 1-1"/>
          <p:cNvGraphicFramePr/>
          <p:nvPr/>
        </p:nvGraphicFramePr>
        <p:xfrm>
          <a:off x="8507238" y="2145627"/>
          <a:ext cx="182450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$343K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63" name="Equation"/>
              <p:cNvSpPr txBox="1"/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1985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1998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2005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56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blipFill>
                <a:blip r:embed="rId2"/>
                <a:stretch>
                  <a:fillRect t="-862" r="-1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4" name="Equation"/>
              <p:cNvSpPr txBox="1"/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190000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254000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328000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343000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56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blipFill>
                <a:blip r:embed="rId3"/>
                <a:stretch>
                  <a:fillRect r="-869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5" name="Line"/>
          <p:cNvSpPr/>
          <p:nvPr/>
        </p:nvSpPr>
        <p:spPr>
          <a:xfrm flipV="1">
            <a:off x="4707841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6" name="Line"/>
          <p:cNvSpPr/>
          <p:nvPr/>
        </p:nvSpPr>
        <p:spPr>
          <a:xfrm flipV="1">
            <a:off x="7994585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67" name="with matrices..."/>
          <p:cNvSpPr txBox="1"/>
          <p:nvPr/>
        </p:nvSpPr>
        <p:spPr>
          <a:xfrm>
            <a:off x="1104900" y="4171627"/>
            <a:ext cx="11578060" cy="902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with matrices...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8" name="Equation"/>
              <p:cNvSpPr txBox="1"/>
              <p:nvPr/>
            </p:nvSpPr>
            <p:spPr>
              <a:xfrm>
                <a:off x="3277540" y="7779698"/>
                <a:ext cx="924460" cy="109392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41.46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10.36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1.70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56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40" y="7779698"/>
                <a:ext cx="924460" cy="1093928"/>
              </a:xfrm>
              <a:prstGeom prst="rect">
                <a:avLst/>
              </a:prstGeom>
              <a:blipFill>
                <a:blip r:embed="rId4"/>
                <a:stretch>
                  <a:fillRect r="-411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9" name="Equation"/>
              <p:cNvSpPr txBox="1"/>
              <p:nvPr/>
            </p:nvSpPr>
            <p:spPr>
              <a:xfrm>
                <a:off x="1372540" y="7594531"/>
                <a:ext cx="1640740" cy="14642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1985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1998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2005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56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540" y="7594531"/>
                <a:ext cx="1640740" cy="1464260"/>
              </a:xfrm>
              <a:prstGeom prst="rect">
                <a:avLst/>
              </a:prstGeom>
              <a:blipFill>
                <a:blip r:embed="rId5"/>
                <a:stretch>
                  <a:fillRect t="-862" r="-1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0" name="⋅"/>
          <p:cNvSpPr txBox="1"/>
          <p:nvPr/>
        </p:nvSpPr>
        <p:spPr>
          <a:xfrm>
            <a:off x="3041060" y="7964711"/>
            <a:ext cx="23053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6200"/>
              </a:lnSpc>
              <a:defRPr sz="3200">
                <a:solidFill>
                  <a:srgbClr val="222222"/>
                </a:solidFill>
                <a:latin typeface="STIXGeneral-Regular"/>
                <a:ea typeface="STIXGeneral-Regular"/>
                <a:cs typeface="STIXGeneral-Regular"/>
                <a:sym typeface="STIXGeneral-Regular"/>
              </a:defRPr>
            </a:lvl1pPr>
          </a:lstStyle>
          <a:p>
            <a:r>
              <a:t>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1" name="Equation"/>
              <p:cNvSpPr txBox="1"/>
              <p:nvPr/>
            </p:nvSpPr>
            <p:spPr>
              <a:xfrm>
                <a:off x="4415460" y="8217238"/>
                <a:ext cx="1497009" cy="2188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+−3277.31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57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460" y="8217238"/>
                <a:ext cx="1497009" cy="218848"/>
              </a:xfrm>
              <a:prstGeom prst="rect">
                <a:avLst/>
              </a:prstGeom>
              <a:blipFill>
                <a:blip r:embed="rId6"/>
                <a:stretch>
                  <a:fillRect l="-6723" r="-13445" b="-7777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2" name="X"/>
          <p:cNvSpPr txBox="1"/>
          <p:nvPr/>
        </p:nvSpPr>
        <p:spPr>
          <a:xfrm>
            <a:off x="2004698" y="7060320"/>
            <a:ext cx="37642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573" name="c"/>
          <p:cNvSpPr txBox="1"/>
          <p:nvPr/>
        </p:nvSpPr>
        <p:spPr>
          <a:xfrm>
            <a:off x="3603182" y="7238120"/>
            <a:ext cx="27317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574" name="b"/>
          <p:cNvSpPr txBox="1"/>
          <p:nvPr/>
        </p:nvSpPr>
        <p:spPr>
          <a:xfrm>
            <a:off x="5172757" y="7596943"/>
            <a:ext cx="30852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575" name="dot product"/>
          <p:cNvSpPr txBox="1"/>
          <p:nvPr/>
        </p:nvSpPr>
        <p:spPr>
          <a:xfrm>
            <a:off x="3678732" y="9041520"/>
            <a:ext cx="15574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dot product</a:t>
            </a:r>
          </a:p>
        </p:txBody>
      </p:sp>
      <p:sp>
        <p:nvSpPr>
          <p:cNvPr id="592" name="Connection Line"/>
          <p:cNvSpPr/>
          <p:nvPr/>
        </p:nvSpPr>
        <p:spPr>
          <a:xfrm>
            <a:off x="3184482" y="8911180"/>
            <a:ext cx="474663" cy="405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67" extrusionOk="0">
                <a:moveTo>
                  <a:pt x="21600" y="19162"/>
                </a:moveTo>
                <a:cubicBezTo>
                  <a:pt x="8363" y="21600"/>
                  <a:pt x="1163" y="15213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77" name="Rectangle"/>
          <p:cNvSpPr/>
          <p:nvPr/>
        </p:nvSpPr>
        <p:spPr>
          <a:xfrm>
            <a:off x="1030432" y="7054850"/>
            <a:ext cx="5123459" cy="2467124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8" name="Line"/>
          <p:cNvSpPr/>
          <p:nvPr/>
        </p:nvSpPr>
        <p:spPr>
          <a:xfrm flipV="1">
            <a:off x="5600699" y="6632128"/>
            <a:ext cx="224980" cy="422722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79" name="y = Xc + b"/>
          <p:cNvSpPr/>
          <p:nvPr/>
        </p:nvSpPr>
        <p:spPr>
          <a:xfrm>
            <a:off x="5624698" y="5486966"/>
            <a:ext cx="2276746" cy="116036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 = Xc + b</a:t>
            </a:r>
          </a:p>
        </p:txBody>
      </p:sp>
      <p:sp>
        <p:nvSpPr>
          <p:cNvPr id="580" name="3 * 41.46 + 1 * 10.36 + 1998 * 1.7 - 3277.31"/>
          <p:cNvSpPr txBox="1"/>
          <p:nvPr/>
        </p:nvSpPr>
        <p:spPr>
          <a:xfrm>
            <a:off x="6452036" y="7755693"/>
            <a:ext cx="6011913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 * 41.46 + 1 * 10.36 + 1998 * 1.7 - 3277.31</a:t>
            </a:r>
          </a:p>
        </p:txBody>
      </p:sp>
      <p:sp>
        <p:nvSpPr>
          <p:cNvPr id="581" name="= 254000"/>
          <p:cNvSpPr txBox="1"/>
          <p:nvPr/>
        </p:nvSpPr>
        <p:spPr>
          <a:xfrm>
            <a:off x="11034255" y="8365293"/>
            <a:ext cx="1394074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= 254000</a:t>
            </a:r>
          </a:p>
        </p:txBody>
      </p:sp>
      <p:sp>
        <p:nvSpPr>
          <p:cNvPr id="582" name="x"/>
          <p:cNvSpPr txBox="1"/>
          <p:nvPr/>
        </p:nvSpPr>
        <p:spPr>
          <a:xfrm>
            <a:off x="6486549" y="7276220"/>
            <a:ext cx="2603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583" name="x"/>
          <p:cNvSpPr txBox="1"/>
          <p:nvPr/>
        </p:nvSpPr>
        <p:spPr>
          <a:xfrm>
            <a:off x="8035949" y="7276220"/>
            <a:ext cx="2603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584" name="x"/>
          <p:cNvSpPr txBox="1"/>
          <p:nvPr/>
        </p:nvSpPr>
        <p:spPr>
          <a:xfrm>
            <a:off x="9877449" y="7276220"/>
            <a:ext cx="2603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585" name="c"/>
          <p:cNvSpPr txBox="1"/>
          <p:nvPr/>
        </p:nvSpPr>
        <p:spPr>
          <a:xfrm>
            <a:off x="7258000" y="7276220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586" name="c"/>
          <p:cNvSpPr txBox="1"/>
          <p:nvPr/>
        </p:nvSpPr>
        <p:spPr>
          <a:xfrm>
            <a:off x="8820100" y="7276220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587" name="c"/>
          <p:cNvSpPr txBox="1"/>
          <p:nvPr/>
        </p:nvSpPr>
        <p:spPr>
          <a:xfrm>
            <a:off x="10725100" y="7276220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588" name="b"/>
          <p:cNvSpPr txBox="1"/>
          <p:nvPr/>
        </p:nvSpPr>
        <p:spPr>
          <a:xfrm>
            <a:off x="11638061" y="7276220"/>
            <a:ext cx="26967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589" name="Rounded Rectangle"/>
          <p:cNvSpPr/>
          <p:nvPr/>
        </p:nvSpPr>
        <p:spPr>
          <a:xfrm>
            <a:off x="1346199" y="7868963"/>
            <a:ext cx="1925391" cy="458467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0" name="Rounded Rectangle"/>
          <p:cNvSpPr/>
          <p:nvPr/>
        </p:nvSpPr>
        <p:spPr>
          <a:xfrm>
            <a:off x="3352800" y="7759700"/>
            <a:ext cx="776090" cy="1169938"/>
          </a:xfrm>
          <a:prstGeom prst="roundRect">
            <a:avLst>
              <a:gd name="adj" fmla="val 24546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1" name="y"/>
          <p:cNvSpPr txBox="1"/>
          <p:nvPr/>
        </p:nvSpPr>
        <p:spPr>
          <a:xfrm>
            <a:off x="11652200" y="8800220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y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Linear Algebr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Linear Algebra</a:t>
            </a:r>
          </a:p>
        </p:txBody>
      </p:sp>
      <p:sp>
        <p:nvSpPr>
          <p:cNvPr id="595" name="function"/>
          <p:cNvSpPr/>
          <p:nvPr/>
        </p:nvSpPr>
        <p:spPr>
          <a:xfrm>
            <a:off x="6060356" y="2515166"/>
            <a:ext cx="1341287" cy="116036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596" name="Line"/>
          <p:cNvSpPr/>
          <p:nvPr/>
        </p:nvSpPr>
        <p:spPr>
          <a:xfrm flipV="1">
            <a:off x="5207000" y="31374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97" name="Line"/>
          <p:cNvSpPr/>
          <p:nvPr/>
        </p:nvSpPr>
        <p:spPr>
          <a:xfrm flipV="1">
            <a:off x="7493000" y="31374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598" name="Table 1"/>
          <p:cNvGraphicFramePr/>
          <p:nvPr/>
        </p:nvGraphicFramePr>
        <p:xfrm>
          <a:off x="1903238" y="2145627"/>
          <a:ext cx="318144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2020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99" name="Table 1-1"/>
          <p:cNvGraphicFramePr/>
          <p:nvPr/>
        </p:nvGraphicFramePr>
        <p:xfrm>
          <a:off x="8507238" y="2145627"/>
          <a:ext cx="182450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$343K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00" name="Equation"/>
              <p:cNvSpPr txBox="1"/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1985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1998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2005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600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blipFill>
                <a:blip r:embed="rId2"/>
                <a:stretch>
                  <a:fillRect t="-862" r="-1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1" name="Equation"/>
              <p:cNvSpPr txBox="1"/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190000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254000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328000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343000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601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blipFill>
                <a:blip r:embed="rId3"/>
                <a:stretch>
                  <a:fillRect r="-869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2" name="Line"/>
          <p:cNvSpPr/>
          <p:nvPr/>
        </p:nvSpPr>
        <p:spPr>
          <a:xfrm flipV="1">
            <a:off x="4707841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3" name="Line"/>
          <p:cNvSpPr/>
          <p:nvPr/>
        </p:nvSpPr>
        <p:spPr>
          <a:xfrm flipV="1">
            <a:off x="7994585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4" name="with matrices..."/>
          <p:cNvSpPr txBox="1"/>
          <p:nvPr/>
        </p:nvSpPr>
        <p:spPr>
          <a:xfrm>
            <a:off x="1104900" y="4171627"/>
            <a:ext cx="11578060" cy="902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with matrices...</a:t>
            </a:r>
          </a:p>
        </p:txBody>
      </p:sp>
      <p:sp>
        <p:nvSpPr>
          <p:cNvPr id="605" name="Rectangle"/>
          <p:cNvSpPr/>
          <p:nvPr/>
        </p:nvSpPr>
        <p:spPr>
          <a:xfrm>
            <a:off x="7044406" y="7435502"/>
            <a:ext cx="5123459" cy="1705820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06" name="import numpy as np…"/>
          <p:cNvSpPr txBox="1"/>
          <p:nvPr/>
        </p:nvSpPr>
        <p:spPr>
          <a:xfrm>
            <a:off x="7533245" y="7723261"/>
            <a:ext cx="3772496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 numpy as np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X = df.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values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y = np.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dot</a:t>
            </a:r>
            <a:r>
              <a:t>(X, c) + 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7" name="Equation"/>
              <p:cNvSpPr txBox="1"/>
              <p:nvPr/>
            </p:nvSpPr>
            <p:spPr>
              <a:xfrm>
                <a:off x="3277540" y="7779698"/>
                <a:ext cx="924460" cy="109392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41.46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10.36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1.70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607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40" y="7779698"/>
                <a:ext cx="924460" cy="1093928"/>
              </a:xfrm>
              <a:prstGeom prst="rect">
                <a:avLst/>
              </a:prstGeom>
              <a:blipFill>
                <a:blip r:embed="rId4"/>
                <a:stretch>
                  <a:fillRect r="-411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8" name="Equation"/>
              <p:cNvSpPr txBox="1"/>
              <p:nvPr/>
            </p:nvSpPr>
            <p:spPr>
              <a:xfrm>
                <a:off x="1372540" y="7594531"/>
                <a:ext cx="1640740" cy="14642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1985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1998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2005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608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540" y="7594531"/>
                <a:ext cx="1640740" cy="1464260"/>
              </a:xfrm>
              <a:prstGeom prst="rect">
                <a:avLst/>
              </a:prstGeom>
              <a:blipFill>
                <a:blip r:embed="rId5"/>
                <a:stretch>
                  <a:fillRect t="-862" r="-1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9" name="⋅"/>
          <p:cNvSpPr txBox="1"/>
          <p:nvPr/>
        </p:nvSpPr>
        <p:spPr>
          <a:xfrm>
            <a:off x="3041060" y="7964711"/>
            <a:ext cx="23053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6200"/>
              </a:lnSpc>
              <a:defRPr sz="3200">
                <a:solidFill>
                  <a:srgbClr val="222222"/>
                </a:solidFill>
                <a:latin typeface="STIXGeneral-Regular"/>
                <a:ea typeface="STIXGeneral-Regular"/>
                <a:cs typeface="STIXGeneral-Regular"/>
                <a:sym typeface="STIXGeneral-Regular"/>
              </a:defRPr>
            </a:lvl1pPr>
          </a:lstStyle>
          <a:p>
            <a:r>
              <a:t>⋅</a:t>
            </a:r>
          </a:p>
        </p:txBody>
      </p:sp>
      <p:sp>
        <p:nvSpPr>
          <p:cNvPr id="610" name="X"/>
          <p:cNvSpPr txBox="1"/>
          <p:nvPr/>
        </p:nvSpPr>
        <p:spPr>
          <a:xfrm>
            <a:off x="2004698" y="7060320"/>
            <a:ext cx="37642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611" name="c"/>
          <p:cNvSpPr txBox="1"/>
          <p:nvPr/>
        </p:nvSpPr>
        <p:spPr>
          <a:xfrm>
            <a:off x="3603182" y="7238120"/>
            <a:ext cx="27317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612" name="b"/>
          <p:cNvSpPr txBox="1"/>
          <p:nvPr/>
        </p:nvSpPr>
        <p:spPr>
          <a:xfrm>
            <a:off x="5172757" y="7596943"/>
            <a:ext cx="30852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613" name="dot product"/>
          <p:cNvSpPr txBox="1"/>
          <p:nvPr/>
        </p:nvSpPr>
        <p:spPr>
          <a:xfrm>
            <a:off x="3678732" y="9041520"/>
            <a:ext cx="15574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dot product</a:t>
            </a:r>
          </a:p>
        </p:txBody>
      </p:sp>
      <p:sp>
        <p:nvSpPr>
          <p:cNvPr id="620" name="Connection Line"/>
          <p:cNvSpPr/>
          <p:nvPr/>
        </p:nvSpPr>
        <p:spPr>
          <a:xfrm>
            <a:off x="3184482" y="8911180"/>
            <a:ext cx="474663" cy="405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67" extrusionOk="0">
                <a:moveTo>
                  <a:pt x="21600" y="19162"/>
                </a:moveTo>
                <a:cubicBezTo>
                  <a:pt x="8363" y="21600"/>
                  <a:pt x="1163" y="15213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15" name="Rectangle"/>
          <p:cNvSpPr/>
          <p:nvPr/>
        </p:nvSpPr>
        <p:spPr>
          <a:xfrm>
            <a:off x="1030432" y="7054850"/>
            <a:ext cx="5123459" cy="2467124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6" name="Line"/>
          <p:cNvSpPr/>
          <p:nvPr/>
        </p:nvSpPr>
        <p:spPr>
          <a:xfrm flipV="1">
            <a:off x="5600699" y="6632128"/>
            <a:ext cx="224980" cy="422722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7" name="y = Xc + b"/>
          <p:cNvSpPr/>
          <p:nvPr/>
        </p:nvSpPr>
        <p:spPr>
          <a:xfrm>
            <a:off x="5624698" y="5486966"/>
            <a:ext cx="2276746" cy="116036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 = Xc + b</a:t>
            </a:r>
          </a:p>
        </p:txBody>
      </p:sp>
      <p:sp>
        <p:nvSpPr>
          <p:cNvPr id="618" name="note! Some resources will use A instead of X and x instead of c"/>
          <p:cNvSpPr txBox="1"/>
          <p:nvPr/>
        </p:nvSpPr>
        <p:spPr>
          <a:xfrm>
            <a:off x="-70421" y="5920173"/>
            <a:ext cx="2647590" cy="981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000">
                <a:solidFill>
                  <a:schemeClr val="accent1"/>
                </a:solidFill>
              </a:defRPr>
            </a:pPr>
            <a:r>
              <a:t>note! Some resources will use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A</a:t>
            </a:r>
            <a:r>
              <a:t> instead of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t> and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x</a:t>
            </a:r>
            <a:r>
              <a:t> instead of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9" name="Equation"/>
              <p:cNvSpPr txBox="1"/>
              <p:nvPr/>
            </p:nvSpPr>
            <p:spPr>
              <a:xfrm>
                <a:off x="4415460" y="8217238"/>
                <a:ext cx="1497009" cy="2188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+−3277.31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619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460" y="8217238"/>
                <a:ext cx="1497009" cy="218848"/>
              </a:xfrm>
              <a:prstGeom prst="rect">
                <a:avLst/>
              </a:prstGeom>
              <a:blipFill>
                <a:blip r:embed="rId6"/>
                <a:stretch>
                  <a:fillRect l="-6723" r="-13445" b="-7777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Linear Algebra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Linear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3" name="Equation"/>
              <p:cNvSpPr txBox="1"/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1985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1998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2005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62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35" y="5459120"/>
                <a:ext cx="1640740" cy="1464260"/>
              </a:xfrm>
              <a:prstGeom prst="rect">
                <a:avLst/>
              </a:prstGeom>
              <a:blipFill>
                <a:blip r:embed="rId2"/>
                <a:stretch>
                  <a:fillRect t="-862" r="-1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4" name="Equation"/>
              <p:cNvSpPr txBox="1"/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190000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254000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328000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343000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62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606" y="5462168"/>
                <a:ext cx="1153059" cy="1458164"/>
              </a:xfrm>
              <a:prstGeom prst="rect">
                <a:avLst/>
              </a:prstGeom>
              <a:blipFill>
                <a:blip r:embed="rId3"/>
                <a:stretch>
                  <a:fillRect r="-869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5" name="Line"/>
          <p:cNvSpPr/>
          <p:nvPr/>
        </p:nvSpPr>
        <p:spPr>
          <a:xfrm flipV="1">
            <a:off x="4707841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6" name="Line"/>
          <p:cNvSpPr/>
          <p:nvPr/>
        </p:nvSpPr>
        <p:spPr>
          <a:xfrm flipV="1">
            <a:off x="7994585" y="6109266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7" name="with matrices..."/>
          <p:cNvSpPr txBox="1"/>
          <p:nvPr/>
        </p:nvSpPr>
        <p:spPr>
          <a:xfrm>
            <a:off x="1104900" y="4171627"/>
            <a:ext cx="11578060" cy="902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with matrices...</a:t>
            </a:r>
          </a:p>
        </p:txBody>
      </p:sp>
      <p:sp>
        <p:nvSpPr>
          <p:cNvPr id="628" name="Rectangle"/>
          <p:cNvSpPr/>
          <p:nvPr/>
        </p:nvSpPr>
        <p:spPr>
          <a:xfrm>
            <a:off x="7044406" y="7435502"/>
            <a:ext cx="5123459" cy="1705820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9" name="import numpy as np…"/>
          <p:cNvSpPr txBox="1"/>
          <p:nvPr/>
        </p:nvSpPr>
        <p:spPr>
          <a:xfrm>
            <a:off x="7533245" y="7723261"/>
            <a:ext cx="3772496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 numpy as np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X = df.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values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y = np.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dot</a:t>
            </a:r>
            <a:r>
              <a:t>(X, c) + b</a:t>
            </a:r>
          </a:p>
        </p:txBody>
      </p:sp>
      <p:sp>
        <p:nvSpPr>
          <p:cNvPr id="630" name="y = x ** 2…"/>
          <p:cNvSpPr txBox="1"/>
          <p:nvPr/>
        </p:nvSpPr>
        <p:spPr>
          <a:xfrm>
            <a:off x="1611672" y="2046712"/>
            <a:ext cx="7613602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y = x ** 2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y = x0*4 + x1*(-1) + x2*0.5 + ... + x10*3</a:t>
            </a:r>
          </a:p>
        </p:txBody>
      </p:sp>
      <p:sp>
        <p:nvSpPr>
          <p:cNvPr id="631" name="not linear"/>
          <p:cNvSpPr txBox="1"/>
          <p:nvPr/>
        </p:nvSpPr>
        <p:spPr>
          <a:xfrm>
            <a:off x="4172075" y="1962149"/>
            <a:ext cx="124718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not linear</a:t>
            </a:r>
          </a:p>
        </p:txBody>
      </p:sp>
      <p:sp>
        <p:nvSpPr>
          <p:cNvPr id="632" name="linear"/>
          <p:cNvSpPr txBox="1"/>
          <p:nvPr/>
        </p:nvSpPr>
        <p:spPr>
          <a:xfrm>
            <a:off x="9586616" y="2740093"/>
            <a:ext cx="75589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3" name="Equation"/>
              <p:cNvSpPr txBox="1"/>
              <p:nvPr/>
            </p:nvSpPr>
            <p:spPr>
              <a:xfrm>
                <a:off x="3277540" y="7779698"/>
                <a:ext cx="924460" cy="109392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41.46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10.36</m:t>
                              </m:r>
                            </m:e>
                            <m:e>
                              <m: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1.70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633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540" y="7779698"/>
                <a:ext cx="924460" cy="1093928"/>
              </a:xfrm>
              <a:prstGeom prst="rect">
                <a:avLst/>
              </a:prstGeom>
              <a:blipFill>
                <a:blip r:embed="rId4"/>
                <a:stretch>
                  <a:fillRect r="-4110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4" name="Equation"/>
              <p:cNvSpPr txBox="1"/>
              <p:nvPr/>
            </p:nvSpPr>
            <p:spPr>
              <a:xfrm>
                <a:off x="1372540" y="7594531"/>
                <a:ext cx="1640740" cy="1464260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1985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1998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2005</m:t>
                                </m:r>
                              </m:e>
                            </m:mr>
                            <m:mr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2020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63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540" y="7594531"/>
                <a:ext cx="1640740" cy="1464260"/>
              </a:xfrm>
              <a:prstGeom prst="rect">
                <a:avLst/>
              </a:prstGeom>
              <a:blipFill>
                <a:blip r:embed="rId5"/>
                <a:stretch>
                  <a:fillRect t="-862" r="-1307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5" name="⋅"/>
          <p:cNvSpPr txBox="1"/>
          <p:nvPr/>
        </p:nvSpPr>
        <p:spPr>
          <a:xfrm>
            <a:off x="3041060" y="7964711"/>
            <a:ext cx="230531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6200"/>
              </a:lnSpc>
              <a:defRPr sz="3200">
                <a:solidFill>
                  <a:srgbClr val="222222"/>
                </a:solidFill>
                <a:latin typeface="STIXGeneral-Regular"/>
                <a:ea typeface="STIXGeneral-Regular"/>
                <a:cs typeface="STIXGeneral-Regular"/>
                <a:sym typeface="STIXGeneral-Regular"/>
              </a:defRPr>
            </a:lvl1pPr>
          </a:lstStyle>
          <a:p>
            <a:r>
              <a:t>⋅</a:t>
            </a:r>
          </a:p>
        </p:txBody>
      </p:sp>
      <p:sp>
        <p:nvSpPr>
          <p:cNvPr id="636" name="X"/>
          <p:cNvSpPr txBox="1"/>
          <p:nvPr/>
        </p:nvSpPr>
        <p:spPr>
          <a:xfrm>
            <a:off x="2004698" y="7060320"/>
            <a:ext cx="376424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X</a:t>
            </a:r>
          </a:p>
        </p:txBody>
      </p:sp>
      <p:sp>
        <p:nvSpPr>
          <p:cNvPr id="637" name="c"/>
          <p:cNvSpPr txBox="1"/>
          <p:nvPr/>
        </p:nvSpPr>
        <p:spPr>
          <a:xfrm>
            <a:off x="3603182" y="7238120"/>
            <a:ext cx="273175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638" name="b"/>
          <p:cNvSpPr txBox="1"/>
          <p:nvPr/>
        </p:nvSpPr>
        <p:spPr>
          <a:xfrm>
            <a:off x="5172757" y="7596943"/>
            <a:ext cx="30852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639" name="dot product"/>
          <p:cNvSpPr txBox="1"/>
          <p:nvPr/>
        </p:nvSpPr>
        <p:spPr>
          <a:xfrm>
            <a:off x="3678732" y="9041520"/>
            <a:ext cx="155748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dot product</a:t>
            </a:r>
          </a:p>
        </p:txBody>
      </p:sp>
      <p:sp>
        <p:nvSpPr>
          <p:cNvPr id="645" name="Connection Line"/>
          <p:cNvSpPr/>
          <p:nvPr/>
        </p:nvSpPr>
        <p:spPr>
          <a:xfrm>
            <a:off x="3184482" y="8911180"/>
            <a:ext cx="474663" cy="405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67" extrusionOk="0">
                <a:moveTo>
                  <a:pt x="21600" y="19162"/>
                </a:moveTo>
                <a:cubicBezTo>
                  <a:pt x="8363" y="21600"/>
                  <a:pt x="1163" y="15213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41" name="Rectangle"/>
          <p:cNvSpPr/>
          <p:nvPr/>
        </p:nvSpPr>
        <p:spPr>
          <a:xfrm>
            <a:off x="1030432" y="7054850"/>
            <a:ext cx="5123459" cy="2467124"/>
          </a:xfrm>
          <a:prstGeom prst="rect">
            <a:avLst/>
          </a:prstGeom>
          <a:ln w="127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2" name="Line"/>
          <p:cNvSpPr/>
          <p:nvPr/>
        </p:nvSpPr>
        <p:spPr>
          <a:xfrm flipV="1">
            <a:off x="5600699" y="6632128"/>
            <a:ext cx="224980" cy="422722"/>
          </a:xfrm>
          <a:prstGeom prst="line">
            <a:avLst/>
          </a:prstGeom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43" name="y = Xc + b"/>
          <p:cNvSpPr/>
          <p:nvPr/>
        </p:nvSpPr>
        <p:spPr>
          <a:xfrm>
            <a:off x="5624698" y="5486966"/>
            <a:ext cx="2276746" cy="116036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 = Xc + 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4" name="Equation"/>
              <p:cNvSpPr txBox="1"/>
              <p:nvPr/>
            </p:nvSpPr>
            <p:spPr>
              <a:xfrm>
                <a:off x="4415460" y="8217238"/>
                <a:ext cx="1497009" cy="21884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+−3277.31</m:t>
                      </m:r>
                    </m:oMath>
                  </m:oMathPara>
                </a14:m>
                <a:endParaRPr sz="2400"/>
              </a:p>
            </p:txBody>
          </p:sp>
        </mc:Choice>
        <mc:Fallback>
          <p:sp>
            <p:nvSpPr>
              <p:cNvPr id="644" name="Equation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460" y="8217238"/>
                <a:ext cx="1497009" cy="218848"/>
              </a:xfrm>
              <a:prstGeom prst="rect">
                <a:avLst/>
              </a:prstGeom>
              <a:blipFill>
                <a:blip r:embed="rId6"/>
                <a:stretch>
                  <a:fillRect l="-6723" r="-13445" b="-77778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Calculus: Minimizing Some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Calculus: Minimizing Something</a:t>
            </a:r>
          </a:p>
        </p:txBody>
      </p:sp>
      <p:sp>
        <p:nvSpPr>
          <p:cNvPr id="648" name="Machine Learning Algorithm"/>
          <p:cNvSpPr txBox="1"/>
          <p:nvPr/>
        </p:nvSpPr>
        <p:spPr>
          <a:xfrm>
            <a:off x="4904593" y="3892549"/>
            <a:ext cx="31956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Machine Learning Algorithm</a:t>
            </a:r>
          </a:p>
        </p:txBody>
      </p:sp>
      <p:sp>
        <p:nvSpPr>
          <p:cNvPr id="649" name="y = Xc + b"/>
          <p:cNvSpPr/>
          <p:nvPr/>
        </p:nvSpPr>
        <p:spPr>
          <a:xfrm>
            <a:off x="5647656" y="5575300"/>
            <a:ext cx="1709488" cy="1160361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 = Xc + b</a:t>
            </a:r>
          </a:p>
        </p:txBody>
      </p:sp>
      <p:sp>
        <p:nvSpPr>
          <p:cNvPr id="650" name="Line"/>
          <p:cNvSpPr/>
          <p:nvPr/>
        </p:nvSpPr>
        <p:spPr>
          <a:xfrm>
            <a:off x="6502400" y="4445000"/>
            <a:ext cx="0" cy="9906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1" name="train"/>
          <p:cNvSpPr txBox="1"/>
          <p:nvPr/>
        </p:nvSpPr>
        <p:spPr>
          <a:xfrm>
            <a:off x="6620817" y="4648199"/>
            <a:ext cx="6521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train</a:t>
            </a:r>
          </a:p>
        </p:txBody>
      </p:sp>
      <p:sp>
        <p:nvSpPr>
          <p:cNvPr id="652" name="Line"/>
          <p:cNvSpPr/>
          <p:nvPr/>
        </p:nvSpPr>
        <p:spPr>
          <a:xfrm>
            <a:off x="7414890" y="6197600"/>
            <a:ext cx="652166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653" name="Table 1-1"/>
          <p:cNvGraphicFramePr/>
          <p:nvPr/>
        </p:nvGraphicFramePr>
        <p:xfrm>
          <a:off x="8278638" y="5205760"/>
          <a:ext cx="1824509" cy="1831276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81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4" name="Gear"/>
          <p:cNvSpPr/>
          <p:nvPr/>
        </p:nvSpPr>
        <p:spPr>
          <a:xfrm>
            <a:off x="5866021" y="2522656"/>
            <a:ext cx="1272757" cy="126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655" name="Table 1-2"/>
          <p:cNvGraphicFramePr/>
          <p:nvPr/>
        </p:nvGraphicFramePr>
        <p:xfrm>
          <a:off x="1141238" y="2522656"/>
          <a:ext cx="3181448" cy="1831276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79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81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2004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$295K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6" name="Line"/>
          <p:cNvSpPr/>
          <p:nvPr/>
        </p:nvSpPr>
        <p:spPr>
          <a:xfrm flipV="1">
            <a:off x="4693026" y="33274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7" name="training data"/>
          <p:cNvSpPr txBox="1"/>
          <p:nvPr/>
        </p:nvSpPr>
        <p:spPr>
          <a:xfrm>
            <a:off x="1941388" y="1864900"/>
            <a:ext cx="1581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training data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Calculus: Minimizing Some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Calculus: Minimizing Something</a:t>
            </a:r>
          </a:p>
        </p:txBody>
      </p:sp>
      <p:sp>
        <p:nvSpPr>
          <p:cNvPr id="660" name="Machine Learning Algorithm"/>
          <p:cNvSpPr txBox="1"/>
          <p:nvPr/>
        </p:nvSpPr>
        <p:spPr>
          <a:xfrm>
            <a:off x="4904593" y="3892549"/>
            <a:ext cx="31956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Machine Learning Algorithm</a:t>
            </a:r>
          </a:p>
        </p:txBody>
      </p:sp>
      <p:sp>
        <p:nvSpPr>
          <p:cNvPr id="661" name="y = Xc + b"/>
          <p:cNvSpPr/>
          <p:nvPr/>
        </p:nvSpPr>
        <p:spPr>
          <a:xfrm>
            <a:off x="5647656" y="5575300"/>
            <a:ext cx="1709488" cy="1160361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y = Xc + b</a:t>
            </a:r>
          </a:p>
        </p:txBody>
      </p:sp>
      <p:sp>
        <p:nvSpPr>
          <p:cNvPr id="662" name="Line"/>
          <p:cNvSpPr/>
          <p:nvPr/>
        </p:nvSpPr>
        <p:spPr>
          <a:xfrm>
            <a:off x="6502400" y="4445000"/>
            <a:ext cx="0" cy="9906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3" name="train"/>
          <p:cNvSpPr txBox="1"/>
          <p:nvPr/>
        </p:nvSpPr>
        <p:spPr>
          <a:xfrm>
            <a:off x="6620817" y="4648199"/>
            <a:ext cx="6521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train</a:t>
            </a:r>
          </a:p>
        </p:txBody>
      </p:sp>
      <p:sp>
        <p:nvSpPr>
          <p:cNvPr id="664" name="Line"/>
          <p:cNvSpPr/>
          <p:nvPr/>
        </p:nvSpPr>
        <p:spPr>
          <a:xfrm>
            <a:off x="7414890" y="6197600"/>
            <a:ext cx="652166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665" name="Table 1-1"/>
          <p:cNvGraphicFramePr/>
          <p:nvPr/>
        </p:nvGraphicFramePr>
        <p:xfrm>
          <a:off x="8278638" y="5205760"/>
          <a:ext cx="1824509" cy="1831276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81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6" name="Gear"/>
          <p:cNvSpPr/>
          <p:nvPr/>
        </p:nvSpPr>
        <p:spPr>
          <a:xfrm>
            <a:off x="5866021" y="2522656"/>
            <a:ext cx="1272757" cy="126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667" name="Table 1-2"/>
          <p:cNvGraphicFramePr/>
          <p:nvPr/>
        </p:nvGraphicFramePr>
        <p:xfrm>
          <a:off x="1141238" y="2522656"/>
          <a:ext cx="3181448" cy="1831276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79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81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2004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$295K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8" name="Line"/>
          <p:cNvSpPr/>
          <p:nvPr/>
        </p:nvSpPr>
        <p:spPr>
          <a:xfrm flipV="1">
            <a:off x="4693026" y="33274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69" name="training data"/>
          <p:cNvSpPr txBox="1"/>
          <p:nvPr/>
        </p:nvSpPr>
        <p:spPr>
          <a:xfrm>
            <a:off x="1941388" y="1864900"/>
            <a:ext cx="1581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training data</a:t>
            </a:r>
          </a:p>
        </p:txBody>
      </p:sp>
      <p:sp>
        <p:nvSpPr>
          <p:cNvPr id="670" name="loss function"/>
          <p:cNvSpPr/>
          <p:nvPr/>
        </p:nvSpPr>
        <p:spPr>
          <a:xfrm>
            <a:off x="8441656" y="1270000"/>
            <a:ext cx="1260057" cy="977900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loss function</a:t>
            </a:r>
          </a:p>
        </p:txBody>
      </p:sp>
      <p:sp>
        <p:nvSpPr>
          <p:cNvPr id="671" name="Rounded Rectangle"/>
          <p:cNvSpPr/>
          <p:nvPr/>
        </p:nvSpPr>
        <p:spPr>
          <a:xfrm>
            <a:off x="3479800" y="2521272"/>
            <a:ext cx="830188" cy="1834048"/>
          </a:xfrm>
          <a:prstGeom prst="roundRect">
            <a:avLst>
              <a:gd name="adj" fmla="val 22947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2" name="Rounded Rectangle"/>
          <p:cNvSpPr/>
          <p:nvPr/>
        </p:nvSpPr>
        <p:spPr>
          <a:xfrm>
            <a:off x="8407400" y="5204376"/>
            <a:ext cx="1609601" cy="1822241"/>
          </a:xfrm>
          <a:prstGeom prst="roundRect">
            <a:avLst>
              <a:gd name="adj" fmla="val 11835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9" name="Connection Line"/>
          <p:cNvSpPr/>
          <p:nvPr/>
        </p:nvSpPr>
        <p:spPr>
          <a:xfrm>
            <a:off x="4247091" y="1400219"/>
            <a:ext cx="4097686" cy="1100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53" extrusionOk="0">
                <a:moveTo>
                  <a:pt x="0" y="19653"/>
                </a:moveTo>
                <a:cubicBezTo>
                  <a:pt x="5222" y="4433"/>
                  <a:pt x="12422" y="-1947"/>
                  <a:pt x="21600" y="513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80" name="Connection Line"/>
          <p:cNvSpPr/>
          <p:nvPr/>
        </p:nvSpPr>
        <p:spPr>
          <a:xfrm>
            <a:off x="7900168" y="1921305"/>
            <a:ext cx="715724" cy="3284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01" h="21600" extrusionOk="0">
                <a:moveTo>
                  <a:pt x="16401" y="21600"/>
                </a:moveTo>
                <a:cubicBezTo>
                  <a:pt x="-3045" y="9195"/>
                  <a:pt x="-5199" y="1995"/>
                  <a:pt x="9938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81" name="Connection Line"/>
          <p:cNvSpPr/>
          <p:nvPr/>
        </p:nvSpPr>
        <p:spPr>
          <a:xfrm>
            <a:off x="9771591" y="1706522"/>
            <a:ext cx="1428403" cy="721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29" extrusionOk="0">
                <a:moveTo>
                  <a:pt x="0" y="362"/>
                </a:moveTo>
                <a:cubicBezTo>
                  <a:pt x="8902" y="-1671"/>
                  <a:pt x="16102" y="4851"/>
                  <a:pt x="21600" y="19929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676" name="loss"/>
          <p:cNvSpPr txBox="1"/>
          <p:nvPr/>
        </p:nvSpPr>
        <p:spPr>
          <a:xfrm>
            <a:off x="10912400" y="2482849"/>
            <a:ext cx="5526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loss</a:t>
            </a:r>
          </a:p>
        </p:txBody>
      </p:sp>
      <p:sp>
        <p:nvSpPr>
          <p:cNvPr id="677" name="Oval"/>
          <p:cNvSpPr/>
          <p:nvPr/>
        </p:nvSpPr>
        <p:spPr>
          <a:xfrm>
            <a:off x="10553700" y="2413000"/>
            <a:ext cx="1270000" cy="596900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78" name="how bad are…"/>
          <p:cNvSpPr txBox="1"/>
          <p:nvPr/>
        </p:nvSpPr>
        <p:spPr>
          <a:xfrm>
            <a:off x="10351504" y="3095395"/>
            <a:ext cx="1674392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how bad are</a:t>
            </a:r>
          </a:p>
          <a:p>
            <a:pPr>
              <a:defRPr sz="2000"/>
            </a:pPr>
            <a:r>
              <a:t>the predictions?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Calculus: Minimizing Somet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Calculus: Minimizing Something</a:t>
            </a:r>
          </a:p>
        </p:txBody>
      </p:sp>
      <p:sp>
        <p:nvSpPr>
          <p:cNvPr id="684" name="Machine Learning Algorithm"/>
          <p:cNvSpPr txBox="1"/>
          <p:nvPr/>
        </p:nvSpPr>
        <p:spPr>
          <a:xfrm>
            <a:off x="4904593" y="3892549"/>
            <a:ext cx="31956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Machine Learning Algorithm</a:t>
            </a:r>
          </a:p>
        </p:txBody>
      </p:sp>
      <p:sp>
        <p:nvSpPr>
          <p:cNvPr id="685" name="y = Xc + b"/>
          <p:cNvSpPr/>
          <p:nvPr/>
        </p:nvSpPr>
        <p:spPr>
          <a:xfrm>
            <a:off x="5647656" y="5575300"/>
            <a:ext cx="1709488" cy="1160361"/>
          </a:xfrm>
          <a:prstGeom prst="rect">
            <a:avLst/>
          </a:prstGeom>
          <a:solidFill>
            <a:srgbClr val="EBEBEB"/>
          </a:solidFill>
          <a:ln w="127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Gill Sans SemiBold"/>
              </a:defRPr>
            </a:pPr>
            <a:r>
              <a:t>y = X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</a:t>
            </a:r>
            <a:r>
              <a:t> + b</a:t>
            </a:r>
          </a:p>
        </p:txBody>
      </p:sp>
      <p:sp>
        <p:nvSpPr>
          <p:cNvPr id="686" name="Line"/>
          <p:cNvSpPr/>
          <p:nvPr/>
        </p:nvSpPr>
        <p:spPr>
          <a:xfrm>
            <a:off x="6502400" y="4445000"/>
            <a:ext cx="0" cy="9906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87" name="train"/>
          <p:cNvSpPr txBox="1"/>
          <p:nvPr/>
        </p:nvSpPr>
        <p:spPr>
          <a:xfrm>
            <a:off x="6620817" y="4648199"/>
            <a:ext cx="6521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train</a:t>
            </a:r>
          </a:p>
        </p:txBody>
      </p:sp>
      <p:sp>
        <p:nvSpPr>
          <p:cNvPr id="688" name="Line"/>
          <p:cNvSpPr/>
          <p:nvPr/>
        </p:nvSpPr>
        <p:spPr>
          <a:xfrm>
            <a:off x="7414890" y="6197600"/>
            <a:ext cx="652166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689" name="Table 1-1"/>
          <p:cNvGraphicFramePr/>
          <p:nvPr/>
        </p:nvGraphicFramePr>
        <p:xfrm>
          <a:off x="8278638" y="5205760"/>
          <a:ext cx="1824509" cy="1831276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81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0" name="Gear"/>
          <p:cNvSpPr/>
          <p:nvPr/>
        </p:nvSpPr>
        <p:spPr>
          <a:xfrm>
            <a:off x="5866021" y="2522656"/>
            <a:ext cx="1272757" cy="126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691" name="Table 1-2"/>
          <p:cNvGraphicFramePr/>
          <p:nvPr/>
        </p:nvGraphicFramePr>
        <p:xfrm>
          <a:off x="1141238" y="2522656"/>
          <a:ext cx="3181448" cy="1831276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79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819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81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2004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$295K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92" name="Line"/>
          <p:cNvSpPr/>
          <p:nvPr/>
        </p:nvSpPr>
        <p:spPr>
          <a:xfrm flipV="1">
            <a:off x="4693026" y="33274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3" name="training data"/>
          <p:cNvSpPr txBox="1"/>
          <p:nvPr/>
        </p:nvSpPr>
        <p:spPr>
          <a:xfrm>
            <a:off x="1941388" y="1864900"/>
            <a:ext cx="1581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training data</a:t>
            </a:r>
          </a:p>
        </p:txBody>
      </p:sp>
      <p:sp>
        <p:nvSpPr>
          <p:cNvPr id="694" name="loss function"/>
          <p:cNvSpPr/>
          <p:nvPr/>
        </p:nvSpPr>
        <p:spPr>
          <a:xfrm>
            <a:off x="8441656" y="1270000"/>
            <a:ext cx="1260057" cy="977900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loss function</a:t>
            </a:r>
          </a:p>
        </p:txBody>
      </p:sp>
      <p:sp>
        <p:nvSpPr>
          <p:cNvPr id="695" name="Rounded Rectangle"/>
          <p:cNvSpPr/>
          <p:nvPr/>
        </p:nvSpPr>
        <p:spPr>
          <a:xfrm>
            <a:off x="3479800" y="2521272"/>
            <a:ext cx="830188" cy="1834048"/>
          </a:xfrm>
          <a:prstGeom prst="roundRect">
            <a:avLst>
              <a:gd name="adj" fmla="val 22947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6" name="Rounded Rectangle"/>
          <p:cNvSpPr/>
          <p:nvPr/>
        </p:nvSpPr>
        <p:spPr>
          <a:xfrm>
            <a:off x="8407400" y="5204376"/>
            <a:ext cx="1609601" cy="1822241"/>
          </a:xfrm>
          <a:prstGeom prst="roundRect">
            <a:avLst>
              <a:gd name="adj" fmla="val 11835"/>
            </a:avLst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5" name="Connection Line"/>
          <p:cNvSpPr/>
          <p:nvPr/>
        </p:nvSpPr>
        <p:spPr>
          <a:xfrm>
            <a:off x="4247091" y="1400219"/>
            <a:ext cx="4097686" cy="1100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53" extrusionOk="0">
                <a:moveTo>
                  <a:pt x="0" y="19653"/>
                </a:moveTo>
                <a:cubicBezTo>
                  <a:pt x="5222" y="4433"/>
                  <a:pt x="12422" y="-1947"/>
                  <a:pt x="21600" y="513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06" name="Connection Line"/>
          <p:cNvSpPr/>
          <p:nvPr/>
        </p:nvSpPr>
        <p:spPr>
          <a:xfrm>
            <a:off x="7900168" y="1921305"/>
            <a:ext cx="715724" cy="3284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01" h="21600" extrusionOk="0">
                <a:moveTo>
                  <a:pt x="16401" y="21600"/>
                </a:moveTo>
                <a:cubicBezTo>
                  <a:pt x="-3045" y="9195"/>
                  <a:pt x="-5199" y="1995"/>
                  <a:pt x="9938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07" name="Connection Line"/>
          <p:cNvSpPr/>
          <p:nvPr/>
        </p:nvSpPr>
        <p:spPr>
          <a:xfrm>
            <a:off x="9771591" y="1706522"/>
            <a:ext cx="1428403" cy="7218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29" extrusionOk="0">
                <a:moveTo>
                  <a:pt x="0" y="362"/>
                </a:moveTo>
                <a:cubicBezTo>
                  <a:pt x="8902" y="-1671"/>
                  <a:pt x="16102" y="4851"/>
                  <a:pt x="21600" y="19929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700" name="loss"/>
          <p:cNvSpPr txBox="1"/>
          <p:nvPr/>
        </p:nvSpPr>
        <p:spPr>
          <a:xfrm>
            <a:off x="10912400" y="2482849"/>
            <a:ext cx="5526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loss</a:t>
            </a:r>
          </a:p>
        </p:txBody>
      </p:sp>
      <p:sp>
        <p:nvSpPr>
          <p:cNvPr id="701" name="Oval"/>
          <p:cNvSpPr/>
          <p:nvPr/>
        </p:nvSpPr>
        <p:spPr>
          <a:xfrm>
            <a:off x="10553700" y="2413000"/>
            <a:ext cx="1270000" cy="596900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2" name="Oval"/>
          <p:cNvSpPr/>
          <p:nvPr/>
        </p:nvSpPr>
        <p:spPr>
          <a:xfrm>
            <a:off x="6426200" y="5999060"/>
            <a:ext cx="327422" cy="393701"/>
          </a:xfrm>
          <a:prstGeom prst="ellipse">
            <a:avLst/>
          </a:prstGeom>
          <a:ln w="254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03" name="how do we optimize c to minimize loss?…"/>
          <p:cNvSpPr txBox="1"/>
          <p:nvPr/>
        </p:nvSpPr>
        <p:spPr>
          <a:xfrm>
            <a:off x="4035350" y="7464719"/>
            <a:ext cx="4934100" cy="1526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how do we optimize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c</a:t>
            </a:r>
            <a:r>
              <a:t> to minimize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loss</a:t>
            </a:r>
            <a:r>
              <a:t>?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Important concepts: derivative, gradient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/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(pytorch can do this)</a:t>
            </a:r>
          </a:p>
        </p:txBody>
      </p:sp>
      <p:sp>
        <p:nvSpPr>
          <p:cNvPr id="704" name="Line"/>
          <p:cNvSpPr/>
          <p:nvPr/>
        </p:nvSpPr>
        <p:spPr>
          <a:xfrm flipV="1">
            <a:off x="6680200" y="2975917"/>
            <a:ext cx="4016673" cy="3062933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Conclusion: Developers vs. Users"/>
          <p:cNvSpPr txBox="1">
            <a:spLocks noGrp="1"/>
          </p:cNvSpPr>
          <p:nvPr>
            <p:ph type="ctrTitle"/>
          </p:nvPr>
        </p:nvSpPr>
        <p:spPr>
          <a:xfrm>
            <a:off x="299640" y="2273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Conclusion: Developers vs. Users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Conclusion: Our Focu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Conclusion: Our Focus</a:t>
            </a:r>
          </a:p>
        </p:txBody>
      </p:sp>
      <p:sp>
        <p:nvSpPr>
          <p:cNvPr id="712" name="Machine Learning Algorithm"/>
          <p:cNvSpPr txBox="1"/>
          <p:nvPr/>
        </p:nvSpPr>
        <p:spPr>
          <a:xfrm>
            <a:off x="4904593" y="3892549"/>
            <a:ext cx="31956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Machine Learning Algorithm</a:t>
            </a:r>
          </a:p>
        </p:txBody>
      </p:sp>
      <p:sp>
        <p:nvSpPr>
          <p:cNvPr id="713" name="function"/>
          <p:cNvSpPr/>
          <p:nvPr/>
        </p:nvSpPr>
        <p:spPr>
          <a:xfrm>
            <a:off x="5831756" y="5575300"/>
            <a:ext cx="1341287" cy="1160361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714" name="Line"/>
          <p:cNvSpPr/>
          <p:nvPr/>
        </p:nvSpPr>
        <p:spPr>
          <a:xfrm>
            <a:off x="6502400" y="4445000"/>
            <a:ext cx="0" cy="9906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5" name="train"/>
          <p:cNvSpPr txBox="1"/>
          <p:nvPr/>
        </p:nvSpPr>
        <p:spPr>
          <a:xfrm>
            <a:off x="6620817" y="4648199"/>
            <a:ext cx="6521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train</a:t>
            </a:r>
          </a:p>
        </p:txBody>
      </p:sp>
      <p:sp>
        <p:nvSpPr>
          <p:cNvPr id="716" name="Line"/>
          <p:cNvSpPr/>
          <p:nvPr/>
        </p:nvSpPr>
        <p:spPr>
          <a:xfrm flipV="1">
            <a:off x="4978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17" name="Line"/>
          <p:cNvSpPr/>
          <p:nvPr/>
        </p:nvSpPr>
        <p:spPr>
          <a:xfrm flipV="1">
            <a:off x="7264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718" name="Table 1"/>
          <p:cNvGraphicFramePr/>
          <p:nvPr/>
        </p:nvGraphicFramePr>
        <p:xfrm>
          <a:off x="1674638" y="5205760"/>
          <a:ext cx="318144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2020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19" name="Table 1-1"/>
          <p:cNvGraphicFramePr/>
          <p:nvPr/>
        </p:nvGraphicFramePr>
        <p:xfrm>
          <a:off x="8278638" y="5205760"/>
          <a:ext cx="182450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$343K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0" name="Gear"/>
          <p:cNvSpPr/>
          <p:nvPr/>
        </p:nvSpPr>
        <p:spPr>
          <a:xfrm>
            <a:off x="5866021" y="2522656"/>
            <a:ext cx="1272757" cy="126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721" name="Table 1-2"/>
          <p:cNvGraphicFramePr/>
          <p:nvPr/>
        </p:nvGraphicFramePr>
        <p:xfrm>
          <a:off x="1141238" y="2522656"/>
          <a:ext cx="3181448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79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$295K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2018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$350K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22" name="Line"/>
          <p:cNvSpPr/>
          <p:nvPr/>
        </p:nvSpPr>
        <p:spPr>
          <a:xfrm flipV="1">
            <a:off x="4693026" y="33274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3" name="training data"/>
          <p:cNvSpPr txBox="1"/>
          <p:nvPr/>
        </p:nvSpPr>
        <p:spPr>
          <a:xfrm>
            <a:off x="1941388" y="1864900"/>
            <a:ext cx="1581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training data</a:t>
            </a:r>
          </a:p>
        </p:txBody>
      </p:sp>
      <p:sp>
        <p:nvSpPr>
          <p:cNvPr id="724" name="live data"/>
          <p:cNvSpPr txBox="1"/>
          <p:nvPr/>
        </p:nvSpPr>
        <p:spPr>
          <a:xfrm>
            <a:off x="2719089" y="464819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live data</a:t>
            </a:r>
          </a:p>
        </p:txBody>
      </p:sp>
      <p:sp>
        <p:nvSpPr>
          <p:cNvPr id="725" name="Head with Shoulders"/>
          <p:cNvSpPr/>
          <p:nvPr/>
        </p:nvSpPr>
        <p:spPr>
          <a:xfrm>
            <a:off x="7383028" y="894499"/>
            <a:ext cx="1353987" cy="1173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6" name="Line"/>
          <p:cNvSpPr/>
          <p:nvPr/>
        </p:nvSpPr>
        <p:spPr>
          <a:xfrm flipH="1">
            <a:off x="6886541" y="2129275"/>
            <a:ext cx="799324" cy="799325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27" name="writing new algorithms…"/>
          <p:cNvSpPr txBox="1"/>
          <p:nvPr/>
        </p:nvSpPr>
        <p:spPr>
          <a:xfrm>
            <a:off x="7622623" y="2257747"/>
            <a:ext cx="28391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writing new algorithms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(not our focus)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How do we make functions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How do we make functions?</a:t>
            </a:r>
          </a:p>
        </p:txBody>
      </p:sp>
      <p:sp>
        <p:nvSpPr>
          <p:cNvPr id="154" name="Head with Shoulders"/>
          <p:cNvSpPr/>
          <p:nvPr/>
        </p:nvSpPr>
        <p:spPr>
          <a:xfrm>
            <a:off x="5825406" y="2778969"/>
            <a:ext cx="1353987" cy="1173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5" name="programmer"/>
          <p:cNvSpPr txBox="1"/>
          <p:nvPr/>
        </p:nvSpPr>
        <p:spPr>
          <a:xfrm>
            <a:off x="5753707" y="3892549"/>
            <a:ext cx="149738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programmer</a:t>
            </a:r>
          </a:p>
        </p:txBody>
      </p:sp>
      <p:sp>
        <p:nvSpPr>
          <p:cNvPr id="156" name="function"/>
          <p:cNvSpPr/>
          <p:nvPr/>
        </p:nvSpPr>
        <p:spPr>
          <a:xfrm>
            <a:off x="5831756" y="5575300"/>
            <a:ext cx="1341287" cy="1160361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157" name="Line"/>
          <p:cNvSpPr/>
          <p:nvPr/>
        </p:nvSpPr>
        <p:spPr>
          <a:xfrm>
            <a:off x="6502400" y="4445000"/>
            <a:ext cx="0" cy="9906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8" name="write code"/>
          <p:cNvSpPr txBox="1"/>
          <p:nvPr/>
        </p:nvSpPr>
        <p:spPr>
          <a:xfrm>
            <a:off x="6621487" y="4648199"/>
            <a:ext cx="1412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write code</a:t>
            </a:r>
          </a:p>
        </p:txBody>
      </p:sp>
      <p:sp>
        <p:nvSpPr>
          <p:cNvPr id="159" name="Line"/>
          <p:cNvSpPr/>
          <p:nvPr/>
        </p:nvSpPr>
        <p:spPr>
          <a:xfrm flipV="1">
            <a:off x="4978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0" name="Line"/>
          <p:cNvSpPr/>
          <p:nvPr/>
        </p:nvSpPr>
        <p:spPr>
          <a:xfrm flipV="1">
            <a:off x="7264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161" name="Table 1"/>
          <p:cNvGraphicFramePr/>
          <p:nvPr/>
        </p:nvGraphicFramePr>
        <p:xfrm>
          <a:off x="1674638" y="5764560"/>
          <a:ext cx="3181449" cy="902344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172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2" name="Table 1-1"/>
          <p:cNvGraphicFramePr/>
          <p:nvPr/>
        </p:nvGraphicFramePr>
        <p:xfrm>
          <a:off x="8278638" y="5713760"/>
          <a:ext cx="1824509" cy="902344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1172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predicted 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7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3" name="many functions are models that can be used to predict"/>
          <p:cNvSpPr txBox="1"/>
          <p:nvPr/>
        </p:nvSpPr>
        <p:spPr>
          <a:xfrm>
            <a:off x="3166119" y="7871119"/>
            <a:ext cx="6672562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many functions are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models</a:t>
            </a:r>
            <a:r>
              <a:t> that can be used to predict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Conclusion: Our Focu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Conclusion: Our Focus</a:t>
            </a:r>
          </a:p>
        </p:txBody>
      </p:sp>
      <p:sp>
        <p:nvSpPr>
          <p:cNvPr id="730" name="Machine Learning Algorithm"/>
          <p:cNvSpPr txBox="1"/>
          <p:nvPr/>
        </p:nvSpPr>
        <p:spPr>
          <a:xfrm>
            <a:off x="4904593" y="3892549"/>
            <a:ext cx="31956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Machine Learning Algorithm</a:t>
            </a:r>
          </a:p>
        </p:txBody>
      </p:sp>
      <p:sp>
        <p:nvSpPr>
          <p:cNvPr id="731" name="function"/>
          <p:cNvSpPr/>
          <p:nvPr/>
        </p:nvSpPr>
        <p:spPr>
          <a:xfrm>
            <a:off x="5831756" y="5575300"/>
            <a:ext cx="1341287" cy="1160361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732" name="Line"/>
          <p:cNvSpPr/>
          <p:nvPr/>
        </p:nvSpPr>
        <p:spPr>
          <a:xfrm>
            <a:off x="6502400" y="4445000"/>
            <a:ext cx="0" cy="9906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3" name="train"/>
          <p:cNvSpPr txBox="1"/>
          <p:nvPr/>
        </p:nvSpPr>
        <p:spPr>
          <a:xfrm>
            <a:off x="6620817" y="4648199"/>
            <a:ext cx="6521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train</a:t>
            </a:r>
          </a:p>
        </p:txBody>
      </p:sp>
      <p:sp>
        <p:nvSpPr>
          <p:cNvPr id="734" name="Line"/>
          <p:cNvSpPr/>
          <p:nvPr/>
        </p:nvSpPr>
        <p:spPr>
          <a:xfrm flipV="1">
            <a:off x="4978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5" name="Line"/>
          <p:cNvSpPr/>
          <p:nvPr/>
        </p:nvSpPr>
        <p:spPr>
          <a:xfrm flipV="1">
            <a:off x="7264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736" name="Table 1"/>
          <p:cNvGraphicFramePr/>
          <p:nvPr/>
        </p:nvGraphicFramePr>
        <p:xfrm>
          <a:off x="1674638" y="5205760"/>
          <a:ext cx="318144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2020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37" name="Table 1-1"/>
          <p:cNvGraphicFramePr/>
          <p:nvPr/>
        </p:nvGraphicFramePr>
        <p:xfrm>
          <a:off x="8278638" y="5205760"/>
          <a:ext cx="182450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$343K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38" name="Gear"/>
          <p:cNvSpPr/>
          <p:nvPr/>
        </p:nvSpPr>
        <p:spPr>
          <a:xfrm>
            <a:off x="5866021" y="2522656"/>
            <a:ext cx="1272757" cy="126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739" name="Table 1-2"/>
          <p:cNvGraphicFramePr/>
          <p:nvPr/>
        </p:nvGraphicFramePr>
        <p:xfrm>
          <a:off x="1141238" y="2522656"/>
          <a:ext cx="3181448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79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$295K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2018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$350K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40" name="Line"/>
          <p:cNvSpPr/>
          <p:nvPr/>
        </p:nvSpPr>
        <p:spPr>
          <a:xfrm flipV="1">
            <a:off x="4693026" y="33274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1" name="training data"/>
          <p:cNvSpPr txBox="1"/>
          <p:nvPr/>
        </p:nvSpPr>
        <p:spPr>
          <a:xfrm>
            <a:off x="1941388" y="1864900"/>
            <a:ext cx="1581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training data</a:t>
            </a:r>
          </a:p>
        </p:txBody>
      </p:sp>
      <p:sp>
        <p:nvSpPr>
          <p:cNvPr id="742" name="live data"/>
          <p:cNvSpPr txBox="1"/>
          <p:nvPr/>
        </p:nvSpPr>
        <p:spPr>
          <a:xfrm>
            <a:off x="2719089" y="464819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live data</a:t>
            </a:r>
          </a:p>
        </p:txBody>
      </p:sp>
      <p:sp>
        <p:nvSpPr>
          <p:cNvPr id="743" name="Callout"/>
          <p:cNvSpPr/>
          <p:nvPr/>
        </p:nvSpPr>
        <p:spPr>
          <a:xfrm>
            <a:off x="850900" y="1507713"/>
            <a:ext cx="3669904" cy="29523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92" y="0"/>
                </a:moveTo>
                <a:lnTo>
                  <a:pt x="17944" y="1777"/>
                </a:lnTo>
                <a:lnTo>
                  <a:pt x="797" y="1777"/>
                </a:lnTo>
                <a:cubicBezTo>
                  <a:pt x="356" y="1777"/>
                  <a:pt x="0" y="2220"/>
                  <a:pt x="0" y="2767"/>
                </a:cubicBezTo>
                <a:lnTo>
                  <a:pt x="0" y="20610"/>
                </a:lnTo>
                <a:cubicBezTo>
                  <a:pt x="0" y="21157"/>
                  <a:pt x="356" y="21600"/>
                  <a:pt x="797" y="21600"/>
                </a:cubicBezTo>
                <a:lnTo>
                  <a:pt x="20803" y="21600"/>
                </a:lnTo>
                <a:cubicBezTo>
                  <a:pt x="21244" y="21600"/>
                  <a:pt x="21600" y="21157"/>
                  <a:pt x="21600" y="20610"/>
                </a:cubicBezTo>
                <a:lnTo>
                  <a:pt x="21600" y="2767"/>
                </a:lnTo>
                <a:cubicBezTo>
                  <a:pt x="21600" y="2220"/>
                  <a:pt x="21244" y="1777"/>
                  <a:pt x="20803" y="1777"/>
                </a:cubicBezTo>
                <a:lnTo>
                  <a:pt x="19640" y="1777"/>
                </a:lnTo>
                <a:lnTo>
                  <a:pt x="18792" y="0"/>
                </a:lnTo>
                <a:close/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4" name="how can we clean this up?"/>
          <p:cNvSpPr txBox="1"/>
          <p:nvPr/>
        </p:nvSpPr>
        <p:spPr>
          <a:xfrm>
            <a:off x="3628008" y="991839"/>
            <a:ext cx="323418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how can we clean this up?</a:t>
            </a:r>
          </a:p>
        </p:txBody>
      </p:sp>
      <p:sp>
        <p:nvSpPr>
          <p:cNvPr id="745" name="Callout"/>
          <p:cNvSpPr/>
          <p:nvPr/>
        </p:nvSpPr>
        <p:spPr>
          <a:xfrm>
            <a:off x="5702300" y="2385997"/>
            <a:ext cx="1854597" cy="1489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9" y="0"/>
                </a:moveTo>
                <a:cubicBezTo>
                  <a:pt x="390" y="0"/>
                  <a:pt x="0" y="485"/>
                  <a:pt x="0" y="1082"/>
                </a:cubicBezTo>
                <a:lnTo>
                  <a:pt x="0" y="20518"/>
                </a:lnTo>
                <a:cubicBezTo>
                  <a:pt x="0" y="21115"/>
                  <a:pt x="390" y="21600"/>
                  <a:pt x="869" y="21600"/>
                </a:cubicBezTo>
                <a:lnTo>
                  <a:pt x="17643" y="21600"/>
                </a:lnTo>
                <a:cubicBezTo>
                  <a:pt x="18122" y="21600"/>
                  <a:pt x="18508" y="21115"/>
                  <a:pt x="18508" y="20518"/>
                </a:cubicBezTo>
                <a:lnTo>
                  <a:pt x="18508" y="4540"/>
                </a:lnTo>
                <a:lnTo>
                  <a:pt x="21600" y="3389"/>
                </a:lnTo>
                <a:lnTo>
                  <a:pt x="18508" y="2238"/>
                </a:lnTo>
                <a:lnTo>
                  <a:pt x="18508" y="1082"/>
                </a:lnTo>
                <a:cubicBezTo>
                  <a:pt x="18508" y="485"/>
                  <a:pt x="18122" y="0"/>
                  <a:pt x="17643" y="0"/>
                </a:cubicBezTo>
                <a:lnTo>
                  <a:pt x="869" y="0"/>
                </a:lnTo>
                <a:close/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6" name="which algorithm (from sklearn?) should we pick, and how should we configure it?"/>
          <p:cNvSpPr txBox="1"/>
          <p:nvPr/>
        </p:nvSpPr>
        <p:spPr>
          <a:xfrm>
            <a:off x="7616013" y="2325339"/>
            <a:ext cx="516840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which algorithm (from sklearn?) should we pick, and how should we configure it?</a:t>
            </a:r>
          </a:p>
        </p:txBody>
      </p:sp>
      <p:sp>
        <p:nvSpPr>
          <p:cNvPr id="747" name="Callout"/>
          <p:cNvSpPr/>
          <p:nvPr/>
        </p:nvSpPr>
        <p:spPr>
          <a:xfrm>
            <a:off x="8161411" y="4782984"/>
            <a:ext cx="2053433" cy="24395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88" y="0"/>
                </a:moveTo>
                <a:lnTo>
                  <a:pt x="9940" y="1940"/>
                </a:lnTo>
                <a:lnTo>
                  <a:pt x="1169" y="1940"/>
                </a:lnTo>
                <a:cubicBezTo>
                  <a:pt x="524" y="1940"/>
                  <a:pt x="0" y="2381"/>
                  <a:pt x="0" y="2924"/>
                </a:cubicBezTo>
                <a:lnTo>
                  <a:pt x="0" y="20616"/>
                </a:lnTo>
                <a:cubicBezTo>
                  <a:pt x="0" y="21159"/>
                  <a:pt x="524" y="21600"/>
                  <a:pt x="1169" y="21600"/>
                </a:cubicBezTo>
                <a:lnTo>
                  <a:pt x="20431" y="21600"/>
                </a:lnTo>
                <a:cubicBezTo>
                  <a:pt x="21076" y="21600"/>
                  <a:pt x="21600" y="21159"/>
                  <a:pt x="21600" y="20616"/>
                </a:cubicBezTo>
                <a:lnTo>
                  <a:pt x="21600" y="2924"/>
                </a:lnTo>
                <a:cubicBezTo>
                  <a:pt x="21600" y="2381"/>
                  <a:pt x="21076" y="1940"/>
                  <a:pt x="20431" y="1940"/>
                </a:cubicBezTo>
                <a:lnTo>
                  <a:pt x="12432" y="1940"/>
                </a:lnTo>
                <a:lnTo>
                  <a:pt x="11188" y="0"/>
                </a:lnTo>
                <a:close/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8" name="is it working well?  (evaluation)"/>
          <p:cNvSpPr txBox="1"/>
          <p:nvPr/>
        </p:nvSpPr>
        <p:spPr>
          <a:xfrm>
            <a:off x="8290552" y="3861983"/>
            <a:ext cx="241106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r>
              <a:t>is it working well?  (evaluation)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How do we make functions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How do we make functions?</a:t>
            </a:r>
          </a:p>
        </p:txBody>
      </p:sp>
      <p:sp>
        <p:nvSpPr>
          <p:cNvPr id="166" name="Head with Shoulders"/>
          <p:cNvSpPr/>
          <p:nvPr/>
        </p:nvSpPr>
        <p:spPr>
          <a:xfrm>
            <a:off x="5825406" y="2778969"/>
            <a:ext cx="1353987" cy="11730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7" name="programmer"/>
          <p:cNvSpPr txBox="1"/>
          <p:nvPr/>
        </p:nvSpPr>
        <p:spPr>
          <a:xfrm>
            <a:off x="5753707" y="3892549"/>
            <a:ext cx="149738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programmer</a:t>
            </a:r>
          </a:p>
        </p:txBody>
      </p:sp>
      <p:sp>
        <p:nvSpPr>
          <p:cNvPr id="168" name="function"/>
          <p:cNvSpPr/>
          <p:nvPr/>
        </p:nvSpPr>
        <p:spPr>
          <a:xfrm>
            <a:off x="5831756" y="5575300"/>
            <a:ext cx="1341287" cy="1160361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169" name="Line"/>
          <p:cNvSpPr/>
          <p:nvPr/>
        </p:nvSpPr>
        <p:spPr>
          <a:xfrm>
            <a:off x="6502400" y="4445000"/>
            <a:ext cx="0" cy="9906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0" name="write code"/>
          <p:cNvSpPr txBox="1"/>
          <p:nvPr/>
        </p:nvSpPr>
        <p:spPr>
          <a:xfrm>
            <a:off x="6621487" y="4648199"/>
            <a:ext cx="1412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write code</a:t>
            </a:r>
          </a:p>
        </p:txBody>
      </p:sp>
      <p:sp>
        <p:nvSpPr>
          <p:cNvPr id="171" name="Line"/>
          <p:cNvSpPr/>
          <p:nvPr/>
        </p:nvSpPr>
        <p:spPr>
          <a:xfrm flipV="1">
            <a:off x="4978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2" name="Line"/>
          <p:cNvSpPr/>
          <p:nvPr/>
        </p:nvSpPr>
        <p:spPr>
          <a:xfrm flipV="1">
            <a:off x="7264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173" name="Table 1"/>
          <p:cNvGraphicFramePr/>
          <p:nvPr/>
        </p:nvGraphicFramePr>
        <p:xfrm>
          <a:off x="1674638" y="5205760"/>
          <a:ext cx="318144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2020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4" name="Table 1-1"/>
          <p:cNvGraphicFramePr/>
          <p:nvPr/>
        </p:nvGraphicFramePr>
        <p:xfrm>
          <a:off x="8278638" y="5205760"/>
          <a:ext cx="182450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predicted 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$343K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5" name="many functions are models that can be used to predict"/>
          <p:cNvSpPr txBox="1"/>
          <p:nvPr/>
        </p:nvSpPr>
        <p:spPr>
          <a:xfrm>
            <a:off x="3166119" y="7871119"/>
            <a:ext cx="6672562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many functions are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models</a:t>
            </a:r>
            <a:r>
              <a:t> that can be used to predict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How do we make functions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How do we make functions?</a:t>
            </a:r>
          </a:p>
        </p:txBody>
      </p:sp>
      <p:sp>
        <p:nvSpPr>
          <p:cNvPr id="178" name="Machine Learning Algorithm"/>
          <p:cNvSpPr txBox="1"/>
          <p:nvPr/>
        </p:nvSpPr>
        <p:spPr>
          <a:xfrm>
            <a:off x="4904593" y="3892549"/>
            <a:ext cx="31956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Machine Learning Algorithm</a:t>
            </a:r>
          </a:p>
        </p:txBody>
      </p:sp>
      <p:sp>
        <p:nvSpPr>
          <p:cNvPr id="179" name="function"/>
          <p:cNvSpPr/>
          <p:nvPr/>
        </p:nvSpPr>
        <p:spPr>
          <a:xfrm>
            <a:off x="5831756" y="5575300"/>
            <a:ext cx="1341287" cy="1160361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180" name="Line"/>
          <p:cNvSpPr/>
          <p:nvPr/>
        </p:nvSpPr>
        <p:spPr>
          <a:xfrm>
            <a:off x="6502400" y="4445000"/>
            <a:ext cx="0" cy="9906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1" name="train"/>
          <p:cNvSpPr txBox="1"/>
          <p:nvPr/>
        </p:nvSpPr>
        <p:spPr>
          <a:xfrm>
            <a:off x="6620817" y="4648199"/>
            <a:ext cx="6521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train</a:t>
            </a:r>
          </a:p>
        </p:txBody>
      </p:sp>
      <p:sp>
        <p:nvSpPr>
          <p:cNvPr id="182" name="Line"/>
          <p:cNvSpPr/>
          <p:nvPr/>
        </p:nvSpPr>
        <p:spPr>
          <a:xfrm flipV="1">
            <a:off x="4978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3" name="Line"/>
          <p:cNvSpPr/>
          <p:nvPr/>
        </p:nvSpPr>
        <p:spPr>
          <a:xfrm flipV="1">
            <a:off x="7264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184" name="Table 1"/>
          <p:cNvGraphicFramePr/>
          <p:nvPr/>
        </p:nvGraphicFramePr>
        <p:xfrm>
          <a:off x="1674638" y="5205760"/>
          <a:ext cx="318144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2020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5" name="Table 1-1"/>
          <p:cNvGraphicFramePr/>
          <p:nvPr/>
        </p:nvGraphicFramePr>
        <p:xfrm>
          <a:off x="8278638" y="5205760"/>
          <a:ext cx="182450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$343K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6" name="many functions are models that can be used to predict"/>
          <p:cNvSpPr txBox="1"/>
          <p:nvPr/>
        </p:nvSpPr>
        <p:spPr>
          <a:xfrm>
            <a:off x="3166119" y="7871119"/>
            <a:ext cx="6672562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many functions are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models</a:t>
            </a:r>
            <a:r>
              <a:t> that can be used to predict</a:t>
            </a:r>
          </a:p>
        </p:txBody>
      </p:sp>
      <p:sp>
        <p:nvSpPr>
          <p:cNvPr id="187" name="Gear"/>
          <p:cNvSpPr/>
          <p:nvPr/>
        </p:nvSpPr>
        <p:spPr>
          <a:xfrm>
            <a:off x="5866021" y="2522656"/>
            <a:ext cx="1272757" cy="126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How do we make functions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How do we make functions?</a:t>
            </a:r>
          </a:p>
        </p:txBody>
      </p:sp>
      <p:sp>
        <p:nvSpPr>
          <p:cNvPr id="190" name="Machine Learning Algorithm"/>
          <p:cNvSpPr txBox="1"/>
          <p:nvPr/>
        </p:nvSpPr>
        <p:spPr>
          <a:xfrm>
            <a:off x="4904593" y="3892549"/>
            <a:ext cx="31956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Machine Learning Algorithm</a:t>
            </a:r>
          </a:p>
        </p:txBody>
      </p:sp>
      <p:sp>
        <p:nvSpPr>
          <p:cNvPr id="191" name="function"/>
          <p:cNvSpPr/>
          <p:nvPr/>
        </p:nvSpPr>
        <p:spPr>
          <a:xfrm>
            <a:off x="5831756" y="5575300"/>
            <a:ext cx="1341287" cy="1160361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192" name="Line"/>
          <p:cNvSpPr/>
          <p:nvPr/>
        </p:nvSpPr>
        <p:spPr>
          <a:xfrm>
            <a:off x="6502400" y="4445000"/>
            <a:ext cx="0" cy="9906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3" name="train"/>
          <p:cNvSpPr txBox="1"/>
          <p:nvPr/>
        </p:nvSpPr>
        <p:spPr>
          <a:xfrm>
            <a:off x="6620817" y="4648199"/>
            <a:ext cx="6521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train</a:t>
            </a:r>
          </a:p>
        </p:txBody>
      </p:sp>
      <p:sp>
        <p:nvSpPr>
          <p:cNvPr id="194" name="Line"/>
          <p:cNvSpPr/>
          <p:nvPr/>
        </p:nvSpPr>
        <p:spPr>
          <a:xfrm flipV="1">
            <a:off x="4978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5" name="Line"/>
          <p:cNvSpPr/>
          <p:nvPr/>
        </p:nvSpPr>
        <p:spPr>
          <a:xfrm flipV="1">
            <a:off x="7264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196" name="Table 1"/>
          <p:cNvGraphicFramePr/>
          <p:nvPr/>
        </p:nvGraphicFramePr>
        <p:xfrm>
          <a:off x="1674638" y="5205760"/>
          <a:ext cx="318144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2020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7" name="Table 1-1"/>
          <p:cNvGraphicFramePr/>
          <p:nvPr/>
        </p:nvGraphicFramePr>
        <p:xfrm>
          <a:off x="8278638" y="5205760"/>
          <a:ext cx="182450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$343K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8" name="many functions are models that can be used to predict"/>
          <p:cNvSpPr txBox="1"/>
          <p:nvPr/>
        </p:nvSpPr>
        <p:spPr>
          <a:xfrm>
            <a:off x="3166119" y="7871119"/>
            <a:ext cx="6672562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many functions are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models</a:t>
            </a:r>
            <a:r>
              <a:t> that can be used to predict</a:t>
            </a:r>
          </a:p>
        </p:txBody>
      </p:sp>
      <p:sp>
        <p:nvSpPr>
          <p:cNvPr id="199" name="Gear"/>
          <p:cNvSpPr/>
          <p:nvPr/>
        </p:nvSpPr>
        <p:spPr>
          <a:xfrm>
            <a:off x="5866021" y="2522656"/>
            <a:ext cx="1272757" cy="126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200" name="Table 1-2"/>
          <p:cNvGraphicFramePr/>
          <p:nvPr/>
        </p:nvGraphicFramePr>
        <p:xfrm>
          <a:off x="1141238" y="2522656"/>
          <a:ext cx="3181448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79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$295K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2018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$350K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1" name="Line"/>
          <p:cNvSpPr/>
          <p:nvPr/>
        </p:nvSpPr>
        <p:spPr>
          <a:xfrm flipV="1">
            <a:off x="4693026" y="33274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2" name="training data"/>
          <p:cNvSpPr txBox="1"/>
          <p:nvPr/>
        </p:nvSpPr>
        <p:spPr>
          <a:xfrm>
            <a:off x="1941388" y="1864900"/>
            <a:ext cx="1581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training data</a:t>
            </a:r>
          </a:p>
        </p:txBody>
      </p:sp>
      <p:sp>
        <p:nvSpPr>
          <p:cNvPr id="203" name="live data"/>
          <p:cNvSpPr txBox="1"/>
          <p:nvPr/>
        </p:nvSpPr>
        <p:spPr>
          <a:xfrm>
            <a:off x="2719089" y="464819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live data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How do we make functions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How do we make functions?</a:t>
            </a:r>
          </a:p>
        </p:txBody>
      </p:sp>
      <p:sp>
        <p:nvSpPr>
          <p:cNvPr id="206" name="Machine Learning Algorithm"/>
          <p:cNvSpPr txBox="1"/>
          <p:nvPr/>
        </p:nvSpPr>
        <p:spPr>
          <a:xfrm>
            <a:off x="4904593" y="3892549"/>
            <a:ext cx="319561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/>
            </a:lvl1pPr>
          </a:lstStyle>
          <a:p>
            <a:r>
              <a:t>Machine Learning Algorithm</a:t>
            </a:r>
          </a:p>
        </p:txBody>
      </p:sp>
      <p:sp>
        <p:nvSpPr>
          <p:cNvPr id="207" name="function"/>
          <p:cNvSpPr/>
          <p:nvPr/>
        </p:nvSpPr>
        <p:spPr>
          <a:xfrm>
            <a:off x="5831756" y="5575300"/>
            <a:ext cx="1341287" cy="1160361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</a:t>
            </a:r>
          </a:p>
        </p:txBody>
      </p:sp>
      <p:sp>
        <p:nvSpPr>
          <p:cNvPr id="208" name="Line"/>
          <p:cNvSpPr/>
          <p:nvPr/>
        </p:nvSpPr>
        <p:spPr>
          <a:xfrm>
            <a:off x="6502400" y="4445000"/>
            <a:ext cx="0" cy="99060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9" name="train"/>
          <p:cNvSpPr txBox="1"/>
          <p:nvPr/>
        </p:nvSpPr>
        <p:spPr>
          <a:xfrm>
            <a:off x="6620817" y="4648199"/>
            <a:ext cx="65216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train</a:t>
            </a:r>
          </a:p>
        </p:txBody>
      </p:sp>
      <p:sp>
        <p:nvSpPr>
          <p:cNvPr id="210" name="Line"/>
          <p:cNvSpPr/>
          <p:nvPr/>
        </p:nvSpPr>
        <p:spPr>
          <a:xfrm flipV="1">
            <a:off x="4978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1" name="Line"/>
          <p:cNvSpPr/>
          <p:nvPr/>
        </p:nvSpPr>
        <p:spPr>
          <a:xfrm flipV="1">
            <a:off x="7264400" y="61976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212" name="Table 1"/>
          <p:cNvGraphicFramePr/>
          <p:nvPr/>
        </p:nvGraphicFramePr>
        <p:xfrm>
          <a:off x="1674638" y="5205760"/>
          <a:ext cx="318144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06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2005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2020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3" name="Table 1-1"/>
          <p:cNvGraphicFramePr/>
          <p:nvPr/>
        </p:nvGraphicFramePr>
        <p:xfrm>
          <a:off x="8278638" y="5205760"/>
          <a:ext cx="1824509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182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900" b="0">
                          <a:latin typeface="Gill Sans Light"/>
                          <a:ea typeface="Gill Sans Light"/>
                          <a:cs typeface="Gill Sans Light"/>
                        </a:defRPr>
                      </a:pPr>
                      <a:r>
                        <a:t>predicted </a:t>
                      </a:r>
                      <a:r>
                        <a:rPr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$190K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$254K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$328K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$343K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4" name="this is an example of a regression model, which in a type of supervised machine learning, which is one of the 3 main categories of ML"/>
          <p:cNvSpPr txBox="1"/>
          <p:nvPr/>
        </p:nvSpPr>
        <p:spPr>
          <a:xfrm>
            <a:off x="1874862" y="8082359"/>
            <a:ext cx="9051876" cy="817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this is an example of a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regression</a:t>
            </a:r>
            <a:r>
              <a:t> model, which in a type of</a:t>
            </a:r>
            <a:br/>
            <a:r>
              <a:rPr>
                <a:latin typeface="Gill Sans"/>
                <a:ea typeface="Gill Sans"/>
                <a:cs typeface="Gill Sans"/>
                <a:sym typeface="Gill Sans"/>
              </a:rPr>
              <a:t>supervised machine learning</a:t>
            </a:r>
            <a:r>
              <a:t>, which is one of the 3 main categories of ML</a:t>
            </a:r>
          </a:p>
        </p:txBody>
      </p:sp>
      <p:sp>
        <p:nvSpPr>
          <p:cNvPr id="215" name="Gear"/>
          <p:cNvSpPr/>
          <p:nvPr/>
        </p:nvSpPr>
        <p:spPr>
          <a:xfrm>
            <a:off x="5866021" y="2522656"/>
            <a:ext cx="1272757" cy="12672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216" name="Table 1-2"/>
          <p:cNvGraphicFramePr/>
          <p:nvPr/>
        </p:nvGraphicFramePr>
        <p:xfrm>
          <a:off x="1141238" y="2522656"/>
          <a:ext cx="3181448" cy="1955800"/>
        </p:xfrm>
        <a:graphic>
          <a:graphicData uri="http://schemas.openxmlformats.org/drawingml/2006/table">
            <a:tbl>
              <a:tblPr firstRow="1">
                <a:tableStyleId>{2708684C-4D16-4618-839F-0558EEFCDFE6}</a:tableStyleId>
              </a:tblPr>
              <a:tblGrid>
                <a:gridCol w="795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255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beds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baths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year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1900">
                          <a:sym typeface="Gill Sans"/>
                        </a:rPr>
                        <a:t>price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1980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$140K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1990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$240K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2004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$295K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255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2018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1900">
                          <a:latin typeface="Gill Sans Light"/>
                          <a:ea typeface="Gill Sans Light"/>
                          <a:cs typeface="Gill Sans Light"/>
                        </a:rPr>
                        <a:t>$350K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7" name="Line"/>
          <p:cNvSpPr/>
          <p:nvPr/>
        </p:nvSpPr>
        <p:spPr>
          <a:xfrm flipV="1">
            <a:off x="4693026" y="3327400"/>
            <a:ext cx="802657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8" name="training data"/>
          <p:cNvSpPr txBox="1"/>
          <p:nvPr/>
        </p:nvSpPr>
        <p:spPr>
          <a:xfrm>
            <a:off x="1941388" y="1864900"/>
            <a:ext cx="1581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training data</a:t>
            </a:r>
          </a:p>
        </p:txBody>
      </p:sp>
      <p:sp>
        <p:nvSpPr>
          <p:cNvPr id="219" name="live data"/>
          <p:cNvSpPr txBox="1"/>
          <p:nvPr/>
        </p:nvSpPr>
        <p:spPr>
          <a:xfrm>
            <a:off x="2719089" y="464819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live data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0" y="1334153"/>
            <a:ext cx="2051790" cy="1982030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https://en.wikipedia.org/wiki/Reinforcement_learning"/>
          <p:cNvSpPr txBox="1"/>
          <p:nvPr/>
        </p:nvSpPr>
        <p:spPr>
          <a:xfrm>
            <a:off x="7890557" y="2038672"/>
            <a:ext cx="339588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2800"/>
              </a:lnSpc>
              <a:defRPr sz="12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3"/>
              </a:defRPr>
            </a:lvl1pPr>
          </a:lstStyle>
          <a:p>
            <a:r>
              <a:rPr>
                <a:hlinkClick r:id="rId3"/>
              </a:rPr>
              <a:t>https://en.wikipedia.org/wiki/Reinforcement_learning</a:t>
            </a:r>
          </a:p>
        </p:txBody>
      </p:sp>
      <p:sp>
        <p:nvSpPr>
          <p:cNvPr id="223" name="Reinforcement Learning"/>
          <p:cNvSpPr txBox="1"/>
          <p:nvPr/>
        </p:nvSpPr>
        <p:spPr>
          <a:xfrm>
            <a:off x="1739900" y="1924372"/>
            <a:ext cx="344978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Reinforcement Learning</a:t>
            </a:r>
          </a:p>
        </p:txBody>
      </p:sp>
      <p:sp>
        <p:nvSpPr>
          <p:cNvPr id="224" name="not covered in CS 320"/>
          <p:cNvSpPr txBox="1"/>
          <p:nvPr/>
        </p:nvSpPr>
        <p:spPr>
          <a:xfrm>
            <a:off x="1739900" y="2476822"/>
            <a:ext cx="243053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 i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not covered in CS 320</a:t>
            </a:r>
          </a:p>
        </p:txBody>
      </p:sp>
      <p:sp>
        <p:nvSpPr>
          <p:cNvPr id="225" name="Machine Learning"/>
          <p:cNvSpPr txBox="1"/>
          <p:nvPr/>
        </p:nvSpPr>
        <p:spPr>
          <a:xfrm>
            <a:off x="863600" y="660722"/>
            <a:ext cx="2909491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Machine Learning</a:t>
            </a:r>
          </a:p>
        </p:txBody>
      </p:sp>
      <p:sp>
        <p:nvSpPr>
          <p:cNvPr id="226" name="Supervised Machine Learning"/>
          <p:cNvSpPr txBox="1"/>
          <p:nvPr/>
        </p:nvSpPr>
        <p:spPr>
          <a:xfrm>
            <a:off x="1668028" y="4240962"/>
            <a:ext cx="419102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Supervised Machine Learning</a:t>
            </a:r>
          </a:p>
        </p:txBody>
      </p:sp>
      <p:sp>
        <p:nvSpPr>
          <p:cNvPr id="227" name="Unsupervised Machine Learning"/>
          <p:cNvSpPr txBox="1"/>
          <p:nvPr/>
        </p:nvSpPr>
        <p:spPr>
          <a:xfrm>
            <a:off x="1765300" y="6411825"/>
            <a:ext cx="4572670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Unsupervised Machine Learning</a:t>
            </a:r>
          </a:p>
        </p:txBody>
      </p:sp>
      <p:sp>
        <p:nvSpPr>
          <p:cNvPr id="228" name="data is labeled, we know what we want to predict"/>
          <p:cNvSpPr txBox="1"/>
          <p:nvPr/>
        </p:nvSpPr>
        <p:spPr>
          <a:xfrm>
            <a:off x="1668028" y="4805058"/>
            <a:ext cx="4803627" cy="395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pPr>
            <a:r>
              <a:t>data is labeled, we know what we want to predict</a:t>
            </a:r>
          </a:p>
        </p:txBody>
      </p:sp>
      <p:sp>
        <p:nvSpPr>
          <p:cNvPr id="229" name="data is unlabeled, we're just looking for patterns"/>
          <p:cNvSpPr txBox="1"/>
          <p:nvPr/>
        </p:nvSpPr>
        <p:spPr>
          <a:xfrm>
            <a:off x="1765300" y="6975921"/>
            <a:ext cx="4626769" cy="395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2000" i="1">
                <a:latin typeface="Gill Sans"/>
                <a:ea typeface="Gill Sans"/>
                <a:cs typeface="Gill Sans"/>
                <a:sym typeface="Gill Sans"/>
              </a:defRPr>
            </a:pPr>
            <a:r>
              <a:t>data is unlabeled, we're just looking for patterns</a:t>
            </a:r>
          </a:p>
        </p:txBody>
      </p:sp>
      <p:sp>
        <p:nvSpPr>
          <p:cNvPr id="233" name="Connection Line"/>
          <p:cNvSpPr/>
          <p:nvPr/>
        </p:nvSpPr>
        <p:spPr>
          <a:xfrm>
            <a:off x="1242705" y="1267651"/>
            <a:ext cx="421029" cy="911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07" h="21600" extrusionOk="0">
                <a:moveTo>
                  <a:pt x="20307" y="21600"/>
                </a:moveTo>
                <a:cubicBezTo>
                  <a:pt x="5407" y="20326"/>
                  <a:pt x="-1293" y="13126"/>
                  <a:pt x="206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34" name="Connection Line"/>
          <p:cNvSpPr/>
          <p:nvPr/>
        </p:nvSpPr>
        <p:spPr>
          <a:xfrm>
            <a:off x="1190138" y="1267651"/>
            <a:ext cx="441201" cy="3100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055" h="21600" extrusionOk="0">
                <a:moveTo>
                  <a:pt x="18055" y="21600"/>
                </a:moveTo>
                <a:cubicBezTo>
                  <a:pt x="1698" y="18292"/>
                  <a:pt x="-3545" y="11092"/>
                  <a:pt x="2325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35" name="Connection Line"/>
          <p:cNvSpPr/>
          <p:nvPr/>
        </p:nvSpPr>
        <p:spPr>
          <a:xfrm>
            <a:off x="876887" y="1267651"/>
            <a:ext cx="878029" cy="5398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14" h="21600" extrusionOk="0">
                <a:moveTo>
                  <a:pt x="16714" y="21600"/>
                </a:moveTo>
                <a:cubicBezTo>
                  <a:pt x="-1663" y="18684"/>
                  <a:pt x="-4886" y="11484"/>
                  <a:pt x="7045" y="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1634</Words>
  <Application>Microsoft Macintosh PowerPoint</Application>
  <PresentationFormat>Custom</PresentationFormat>
  <Paragraphs>693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Cambria Math</vt:lpstr>
      <vt:lpstr>Courier New</vt:lpstr>
      <vt:lpstr>Gill Sans</vt:lpstr>
      <vt:lpstr>Gill Sans Light</vt:lpstr>
      <vt:lpstr>Gill Sans SemiBold</vt:lpstr>
      <vt:lpstr>Helvetica</vt:lpstr>
      <vt:lpstr>Helvetica Neue Light</vt:lpstr>
      <vt:lpstr>STIXGeneral-Regular</vt:lpstr>
      <vt:lpstr>Times Roman</vt:lpstr>
      <vt:lpstr>White</vt:lpstr>
      <vt:lpstr>[320] Machine Learning: Intro</vt:lpstr>
      <vt:lpstr>Functions/Models</vt:lpstr>
      <vt:lpstr>How do we make functions?</vt:lpstr>
      <vt:lpstr>How do we make functions?</vt:lpstr>
      <vt:lpstr>How do we make functions?</vt:lpstr>
      <vt:lpstr>How do we make functions?</vt:lpstr>
      <vt:lpstr>How do we make functions?</vt:lpstr>
      <vt:lpstr>How do we make functions?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Foundations: Modules and Math</vt:lpstr>
      <vt:lpstr>Important Packages</vt:lpstr>
      <vt:lpstr>Linear Algebra</vt:lpstr>
      <vt:lpstr>Linear Algebra</vt:lpstr>
      <vt:lpstr>Linear Algebra</vt:lpstr>
      <vt:lpstr>Linear Algebra</vt:lpstr>
      <vt:lpstr>Linear Algebra</vt:lpstr>
      <vt:lpstr>Linear Algebra</vt:lpstr>
      <vt:lpstr>Calculus: Minimizing Something</vt:lpstr>
      <vt:lpstr>Calculus: Minimizing Something</vt:lpstr>
      <vt:lpstr>Calculus: Minimizing Something</vt:lpstr>
      <vt:lpstr>Conclusion: Developers vs. Users</vt:lpstr>
      <vt:lpstr>Conclusion: Our Focus</vt:lpstr>
      <vt:lpstr>Conclusion: Our 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[320] Machine Learning: Intro</dc:title>
  <cp:lastModifiedBy>MEENA SYAMKUMAR</cp:lastModifiedBy>
  <cp:revision>3</cp:revision>
  <dcterms:modified xsi:type="dcterms:W3CDTF">2023-04-05T00:56:53Z</dcterms:modified>
</cp:coreProperties>
</file>