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94"/>
    <p:restoredTop sz="94694"/>
  </p:normalViewPr>
  <p:slideViewPr>
    <p:cSldViewPr snapToGrid="0" snapToObjects="1">
      <p:cViewPr varScale="1">
        <p:scale>
          <a:sx n="64" d="100"/>
          <a:sy n="64" d="100"/>
        </p:scale>
        <p:origin x="176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tif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s320-wisc/f21/tree/main/p3#part-2-web-crawling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hromedriver.chromium.org/downloads" TargetMode="External"/><Relationship Id="rId5" Type="http://schemas.openxmlformats.org/officeDocument/2006/relationships/image" Target="../media/image5.tif"/><Relationship Id="rId4" Type="http://schemas.openxmlformats.org/officeDocument/2006/relationships/image" Target="../media/image4.png"/><Relationship Id="rId9" Type="http://schemas.openxmlformats.org/officeDocument/2006/relationships/hyperlink" Target="https://github.com/cs320-wisc/f22/tree/main/p3#part-3-web-crawling-websearcher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"/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t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Web 1: Selenium"/>
          <p:cNvSpPr txBox="1">
            <a:spLocks noGrp="1"/>
          </p:cNvSpPr>
          <p:nvPr>
            <p:ph type="ctrTitle"/>
          </p:nvPr>
        </p:nvSpPr>
        <p:spPr>
          <a:xfrm>
            <a:off x="210740" y="1765300"/>
            <a:ext cx="1258332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Web 1: Selenium</a:t>
            </a:r>
          </a:p>
        </p:txBody>
      </p:sp>
      <p:sp>
        <p:nvSpPr>
          <p:cNvPr id="138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defRPr>
                <a:solidFill>
                  <a:srgbClr val="5E5E5E"/>
                </a:solidFill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Meenakshi </a:t>
            </a:r>
            <a:r>
              <a:rPr lang="en-US" dirty="0" err="1"/>
              <a:t>Syamkumar</a:t>
            </a: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8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9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0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51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252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54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255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56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57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58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9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0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1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4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65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66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267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268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276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7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8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9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80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74" name="Elements may contain…"/>
          <p:cNvSpPr txBox="1"/>
          <p:nvPr/>
        </p:nvSpPr>
        <p:spPr>
          <a:xfrm>
            <a:off x="6374358" y="436778"/>
            <a:ext cx="3684985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t>Elements may contain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text</a:t>
            </a:r>
          </a:p>
        </p:txBody>
      </p:sp>
      <p:sp>
        <p:nvSpPr>
          <p:cNvPr id="27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3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5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86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287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8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89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90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91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2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3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9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6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97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98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299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300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313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4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5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6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17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06" name="Elements may contain…"/>
          <p:cNvSpPr txBox="1"/>
          <p:nvPr/>
        </p:nvSpPr>
        <p:spPr>
          <a:xfrm>
            <a:off x="6374358" y="436778"/>
            <a:ext cx="3684985" cy="177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4200"/>
              </a:spcBef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  <a:r>
              <a:t> may contain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attributes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text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other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elements</a:t>
            </a:r>
          </a:p>
        </p:txBody>
      </p:sp>
      <p:sp>
        <p:nvSpPr>
          <p:cNvPr id="307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308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309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0" name="parent"/>
          <p:cNvSpPr txBox="1"/>
          <p:nvPr/>
        </p:nvSpPr>
        <p:spPr>
          <a:xfrm>
            <a:off x="3162448" y="6428892"/>
            <a:ext cx="11427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parent</a:t>
            </a:r>
          </a:p>
        </p:txBody>
      </p:sp>
      <p:sp>
        <p:nvSpPr>
          <p:cNvPr id="311" name="child"/>
          <p:cNvSpPr txBox="1"/>
          <p:nvPr/>
        </p:nvSpPr>
        <p:spPr>
          <a:xfrm>
            <a:off x="4581351" y="7190892"/>
            <a:ext cx="844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child</a:t>
            </a:r>
          </a:p>
        </p:txBody>
      </p:sp>
      <p:sp>
        <p:nvSpPr>
          <p:cNvPr id="312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0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1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2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323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324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5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326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327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328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33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332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334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335" name="Contact"/>
          <p:cNvSpPr/>
          <p:nvPr/>
        </p:nvSpPr>
        <p:spPr>
          <a:xfrm>
            <a:off x="4288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Contact</a:t>
            </a:r>
          </a:p>
        </p:txBody>
      </p:sp>
      <p:sp>
        <p:nvSpPr>
          <p:cNvPr id="336" name="About"/>
          <p:cNvSpPr/>
          <p:nvPr/>
        </p:nvSpPr>
        <p:spPr>
          <a:xfrm>
            <a:off x="2510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About</a:t>
            </a:r>
          </a:p>
        </p:txBody>
      </p:sp>
      <p:sp>
        <p:nvSpPr>
          <p:cNvPr id="337" name="Welcome"/>
          <p:cNvSpPr/>
          <p:nvPr/>
        </p:nvSpPr>
        <p:spPr>
          <a:xfrm>
            <a:off x="605135" y="8366321"/>
            <a:ext cx="1346399" cy="3170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Welcome</a:t>
            </a:r>
          </a:p>
        </p:txBody>
      </p:sp>
      <p:sp>
        <p:nvSpPr>
          <p:cNvPr id="359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0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1" name="Connection Line"/>
          <p:cNvSpPr/>
          <p:nvPr/>
        </p:nvSpPr>
        <p:spPr>
          <a:xfrm>
            <a:off x="2196898" y="7649550"/>
            <a:ext cx="336686" cy="963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28" h="21600" extrusionOk="0">
                <a:moveTo>
                  <a:pt x="18828" y="21600"/>
                </a:moveTo>
                <a:cubicBezTo>
                  <a:pt x="3103" y="21042"/>
                  <a:pt x="-2772" y="13842"/>
                  <a:pt x="1203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2" name="Connection Line"/>
          <p:cNvSpPr/>
          <p:nvPr/>
        </p:nvSpPr>
        <p:spPr>
          <a:xfrm>
            <a:off x="3989134" y="7649550"/>
            <a:ext cx="319921" cy="9126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762" h="20706" extrusionOk="0">
                <a:moveTo>
                  <a:pt x="19762" y="20614"/>
                </a:moveTo>
                <a:cubicBezTo>
                  <a:pt x="4600" y="21600"/>
                  <a:pt x="-1838" y="14729"/>
                  <a:pt x="44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63" name="Connection Line"/>
          <p:cNvSpPr/>
          <p:nvPr/>
        </p:nvSpPr>
        <p:spPr>
          <a:xfrm>
            <a:off x="1170771" y="7655286"/>
            <a:ext cx="140042" cy="6627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748" h="21600" extrusionOk="0">
                <a:moveTo>
                  <a:pt x="16748" y="21600"/>
                </a:moveTo>
                <a:cubicBezTo>
                  <a:pt x="-1543" y="13932"/>
                  <a:pt x="-4852" y="6732"/>
                  <a:pt x="6822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43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344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345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6" name="parent"/>
          <p:cNvSpPr txBox="1"/>
          <p:nvPr/>
        </p:nvSpPr>
        <p:spPr>
          <a:xfrm>
            <a:off x="3162448" y="6428892"/>
            <a:ext cx="11427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parent</a:t>
            </a:r>
          </a:p>
        </p:txBody>
      </p:sp>
      <p:sp>
        <p:nvSpPr>
          <p:cNvPr id="347" name="child"/>
          <p:cNvSpPr txBox="1"/>
          <p:nvPr/>
        </p:nvSpPr>
        <p:spPr>
          <a:xfrm>
            <a:off x="4581351" y="7190892"/>
            <a:ext cx="8448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child</a:t>
            </a:r>
          </a:p>
        </p:txBody>
      </p:sp>
      <p:sp>
        <p:nvSpPr>
          <p:cNvPr id="348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&lt;head&gt;</a:t>
            </a:r>
            <a:r>
              <a:rPr b="1" dirty="0"/>
              <a:t>&lt;script&gt;...&lt;/script&gt;</a:t>
            </a:r>
            <a:r>
              <a:rPr dirty="0"/>
              <a:t>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="</a:t>
            </a:r>
            <a:r>
              <a:rPr dirty="0" err="1"/>
              <a:t>about.html</a:t>
            </a:r>
            <a:r>
              <a:rPr dirty="0"/>
              <a:t>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="</a:t>
            </a:r>
            <a:r>
              <a:rPr dirty="0" err="1"/>
              <a:t>contact.html</a:t>
            </a:r>
            <a:r>
              <a:rPr dirty="0"/>
              <a:t>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&lt;/html&gt;</a:t>
            </a:r>
          </a:p>
        </p:txBody>
      </p:sp>
      <p:sp>
        <p:nvSpPr>
          <p:cNvPr id="364" name="Connection Line"/>
          <p:cNvSpPr/>
          <p:nvPr/>
        </p:nvSpPr>
        <p:spPr>
          <a:xfrm>
            <a:off x="1995213" y="6922128"/>
            <a:ext cx="402045" cy="20338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94" h="21600" extrusionOk="0">
                <a:moveTo>
                  <a:pt x="10042" y="21600"/>
                </a:moveTo>
                <a:cubicBezTo>
                  <a:pt x="-5206" y="11413"/>
                  <a:pt x="-3089" y="4213"/>
                  <a:pt x="16394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50" name="Line"/>
          <p:cNvSpPr/>
          <p:nvPr/>
        </p:nvSpPr>
        <p:spPr>
          <a:xfrm>
            <a:off x="2666999" y="9280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Line"/>
          <p:cNvSpPr/>
          <p:nvPr/>
        </p:nvSpPr>
        <p:spPr>
          <a:xfrm>
            <a:off x="2412999" y="9280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2" name="Line"/>
          <p:cNvSpPr/>
          <p:nvPr/>
        </p:nvSpPr>
        <p:spPr>
          <a:xfrm>
            <a:off x="2920999" y="9280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3" name="table"/>
          <p:cNvSpPr/>
          <p:nvPr/>
        </p:nvSpPr>
        <p:spPr>
          <a:xfrm>
            <a:off x="2222500" y="8927671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table</a:t>
            </a:r>
          </a:p>
        </p:txBody>
      </p:sp>
      <p:sp>
        <p:nvSpPr>
          <p:cNvPr id="354" name="Line"/>
          <p:cNvSpPr/>
          <p:nvPr/>
        </p:nvSpPr>
        <p:spPr>
          <a:xfrm flipH="1">
            <a:off x="3228032" y="6526001"/>
            <a:ext cx="4506268" cy="2452342"/>
          </a:xfrm>
          <a:prstGeom prst="line">
            <a:avLst/>
          </a:prstGeom>
          <a:ln w="635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5" name="JavaScript (if there's an engine to execute it) may directly edit the DOM!"/>
          <p:cNvSpPr txBox="1"/>
          <p:nvPr/>
        </p:nvSpPr>
        <p:spPr>
          <a:xfrm>
            <a:off x="855305" y="493957"/>
            <a:ext cx="11294189" cy="54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JavaScript (if there's an engine to execute it) may directly edit the DOM!</a:t>
            </a:r>
          </a:p>
        </p:txBody>
      </p:sp>
      <p:sp>
        <p:nvSpPr>
          <p:cNvPr id="356" name="original .html file doesn't change, but the result is equivalent"/>
          <p:cNvSpPr txBox="1"/>
          <p:nvPr/>
        </p:nvSpPr>
        <p:spPr>
          <a:xfrm>
            <a:off x="8443924" y="8854163"/>
            <a:ext cx="4090046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original .html file doesn't change, but the result is equivalent</a:t>
            </a:r>
          </a:p>
        </p:txBody>
      </p:sp>
      <p:sp>
        <p:nvSpPr>
          <p:cNvPr id="365" name="Connection Line"/>
          <p:cNvSpPr/>
          <p:nvPr/>
        </p:nvSpPr>
        <p:spPr>
          <a:xfrm>
            <a:off x="9327091" y="7036165"/>
            <a:ext cx="1063478" cy="17639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84" extrusionOk="0">
                <a:moveTo>
                  <a:pt x="0" y="59"/>
                </a:moveTo>
                <a:cubicBezTo>
                  <a:pt x="14388" y="-716"/>
                  <a:pt x="21588" y="6226"/>
                  <a:pt x="21600" y="20884"/>
                </a:cubicBezTo>
              </a:path>
            </a:pathLst>
          </a:custGeom>
          <a:ln w="50800">
            <a:solidFill>
              <a:schemeClr val="accent1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358" name="Rounded Rectangle"/>
          <p:cNvSpPr/>
          <p:nvPr/>
        </p:nvSpPr>
        <p:spPr>
          <a:xfrm>
            <a:off x="7454900" y="6110052"/>
            <a:ext cx="3126321" cy="420441"/>
          </a:xfrm>
          <a:prstGeom prst="roundRect">
            <a:avLst>
              <a:gd name="adj" fmla="val 45310"/>
            </a:avLst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8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9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0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371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372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3" name="Welcome…"/>
          <p:cNvSpPr txBox="1"/>
          <p:nvPr/>
        </p:nvSpPr>
        <p:spPr>
          <a:xfrm>
            <a:off x="887628" y="3642975"/>
            <a:ext cx="2120578" cy="137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3300" b="1">
                <a:latin typeface="Gill Sans"/>
                <a:ea typeface="Gill Sans"/>
                <a:cs typeface="Gill Sans"/>
                <a:sym typeface="Gill Sans"/>
              </a:defRPr>
            </a:pPr>
            <a:r>
              <a:t>Welcome</a:t>
            </a:r>
          </a:p>
          <a:p>
            <a:pPr algn="l">
              <a:defRPr sz="3300" b="1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1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  <a:p>
            <a:pPr algn="l">
              <a:defRPr sz="2000">
                <a:latin typeface="Gill Sans"/>
                <a:ea typeface="Gill Sans"/>
                <a:cs typeface="Gill Sans"/>
                <a:sym typeface="Gill Sans"/>
              </a:defRPr>
            </a:pPr>
            <a:r>
              <a:rPr u="sng">
                <a:solidFill>
                  <a:schemeClr val="accent1"/>
                </a:solidFill>
              </a:rPr>
              <a:t>About</a:t>
            </a:r>
            <a:r>
              <a:t> </a:t>
            </a:r>
            <a:r>
              <a:rPr u="sng">
                <a:solidFill>
                  <a:schemeClr val="accent1"/>
                </a:solidFill>
              </a:rPr>
              <a:t>Contact</a:t>
            </a:r>
          </a:p>
        </p:txBody>
      </p:sp>
      <p:sp>
        <p:nvSpPr>
          <p:cNvPr id="374" name="browser renders (displays) the DOM tree, based on original file and any JavaScript changes"/>
          <p:cNvSpPr txBox="1"/>
          <p:nvPr/>
        </p:nvSpPr>
        <p:spPr>
          <a:xfrm>
            <a:off x="162030" y="5648288"/>
            <a:ext cx="454744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browser renders (displays) the DOM tree, based on original file and any JavaScript changes</a:t>
            </a:r>
          </a:p>
        </p:txBody>
      </p:sp>
      <p:sp>
        <p:nvSpPr>
          <p:cNvPr id="37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="</a:t>
            </a:r>
            <a:r>
              <a:rPr dirty="0" err="1"/>
              <a:t>about.html</a:t>
            </a:r>
            <a:r>
              <a:rPr dirty="0"/>
              <a:t>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  &lt;a </a:t>
            </a:r>
            <a:r>
              <a:rPr dirty="0" err="1"/>
              <a:t>href</a:t>
            </a:r>
            <a:r>
              <a:rPr dirty="0"/>
              <a:t>="</a:t>
            </a:r>
            <a:r>
              <a:rPr dirty="0" err="1"/>
              <a:t>contact.html</a:t>
            </a:r>
            <a:r>
              <a:rPr dirty="0"/>
              <a:t>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dirty="0"/>
              <a:t>&lt;/html&gt;</a:t>
            </a:r>
          </a:p>
        </p:txBody>
      </p:sp>
      <p:sp>
        <p:nvSpPr>
          <p:cNvPr id="376" name="Line"/>
          <p:cNvSpPr/>
          <p:nvPr/>
        </p:nvSpPr>
        <p:spPr>
          <a:xfrm>
            <a:off x="1016000" y="4394200"/>
            <a:ext cx="1543810" cy="0"/>
          </a:xfrm>
          <a:prstGeom prst="line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7" name="Line"/>
          <p:cNvSpPr/>
          <p:nvPr/>
        </p:nvSpPr>
        <p:spPr>
          <a:xfrm>
            <a:off x="1016000" y="4521200"/>
            <a:ext cx="1543810" cy="0"/>
          </a:xfrm>
          <a:prstGeom prst="line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8" name="Line"/>
          <p:cNvSpPr/>
          <p:nvPr/>
        </p:nvSpPr>
        <p:spPr>
          <a:xfrm>
            <a:off x="1016000" y="5029200"/>
            <a:ext cx="1543810" cy="0"/>
          </a:xfrm>
          <a:prstGeom prst="line">
            <a:avLst/>
          </a:prstGeom>
          <a:ln w="25400">
            <a:solidFill>
              <a:srgbClr val="D6D5D5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9" name="Line"/>
          <p:cNvSpPr/>
          <p:nvPr/>
        </p:nvSpPr>
        <p:spPr>
          <a:xfrm>
            <a:off x="1016000" y="4267200"/>
            <a:ext cx="1543810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Line"/>
          <p:cNvSpPr/>
          <p:nvPr/>
        </p:nvSpPr>
        <p:spPr>
          <a:xfrm flipH="1">
            <a:off x="1134436" y="4152861"/>
            <a:ext cx="1" cy="5486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1" name="Line"/>
          <p:cNvSpPr/>
          <p:nvPr/>
        </p:nvSpPr>
        <p:spPr>
          <a:xfrm>
            <a:off x="1896436" y="4152861"/>
            <a:ext cx="1" cy="54864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2" name="we need a JavaScript engine so we can scrape the generated table"/>
          <p:cNvSpPr txBox="1"/>
          <p:nvPr/>
        </p:nvSpPr>
        <p:spPr>
          <a:xfrm>
            <a:off x="1231900" y="927100"/>
            <a:ext cx="4276329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we need a JavaScript engine so we can scrape the generated table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Web Scraping: Simple and Complicated"/>
          <p:cNvSpPr txBox="1">
            <a:spLocks noGrp="1"/>
          </p:cNvSpPr>
          <p:nvPr>
            <p:ph type="title"/>
          </p:nvPr>
        </p:nvSpPr>
        <p:spPr>
          <a:xfrm>
            <a:off x="713370" y="4463727"/>
            <a:ext cx="11578060" cy="902346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Web Scraping: Simple and Complicated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requests vs. Seleniu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requests vs. Selenium</a:t>
            </a:r>
          </a:p>
        </p:txBody>
      </p:sp>
      <p:sp>
        <p:nvSpPr>
          <p:cNvPr id="387" name="Rectangle"/>
          <p:cNvSpPr/>
          <p:nvPr/>
        </p:nvSpPr>
        <p:spPr>
          <a:xfrm>
            <a:off x="8234150" y="4711997"/>
            <a:ext cx="4298554" cy="3710087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8" name="computer 2…"/>
          <p:cNvSpPr txBox="1"/>
          <p:nvPr/>
        </p:nvSpPr>
        <p:spPr>
          <a:xfrm>
            <a:off x="9261560" y="8558962"/>
            <a:ext cx="2243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computer 2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(Virtual Machine)</a:t>
            </a:r>
          </a:p>
        </p:txBody>
      </p:sp>
      <p:sp>
        <p:nvSpPr>
          <p:cNvPr id="389" name="IP address: 18.216.110.65"/>
          <p:cNvSpPr txBox="1"/>
          <p:nvPr/>
        </p:nvSpPr>
        <p:spPr>
          <a:xfrm>
            <a:off x="8452232" y="4194118"/>
            <a:ext cx="38623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dirty="0"/>
              <a:t>IP address: 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grpSp>
        <p:nvGrpSpPr>
          <p:cNvPr id="393" name="Group"/>
          <p:cNvGrpSpPr/>
          <p:nvPr/>
        </p:nvGrpSpPr>
        <p:grpSpPr>
          <a:xfrm>
            <a:off x="-41077" y="4417703"/>
            <a:ext cx="5671012" cy="4344460"/>
            <a:chOff x="12700" y="0"/>
            <a:chExt cx="5671011" cy="4344458"/>
          </a:xfrm>
        </p:grpSpPr>
        <p:pic>
          <p:nvPicPr>
            <p:cNvPr id="390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" y="2951578"/>
              <a:ext cx="5671012" cy="1392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1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002" y="0"/>
              <a:ext cx="4460533" cy="79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2" name="Image" descr="Image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05748" y="714435"/>
              <a:ext cx="4424218" cy="2237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94" name="computer 1…"/>
          <p:cNvSpPr txBox="1"/>
          <p:nvPr/>
        </p:nvSpPr>
        <p:spPr>
          <a:xfrm>
            <a:off x="2013899" y="8546262"/>
            <a:ext cx="15610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computer 1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(laptop)</a:t>
            </a:r>
          </a:p>
        </p:txBody>
      </p:sp>
      <p:sp>
        <p:nvSpPr>
          <p:cNvPr id="395" name="Line"/>
          <p:cNvSpPr/>
          <p:nvPr/>
        </p:nvSpPr>
        <p:spPr>
          <a:xfrm>
            <a:off x="4064000" y="5435600"/>
            <a:ext cx="434935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6" name="index.html, please [GET]"/>
          <p:cNvSpPr txBox="1"/>
          <p:nvPr/>
        </p:nvSpPr>
        <p:spPr>
          <a:xfrm>
            <a:off x="4726285" y="4965699"/>
            <a:ext cx="302478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index.html, please [GET]</a:t>
            </a:r>
          </a:p>
        </p:txBody>
      </p:sp>
      <p:sp>
        <p:nvSpPr>
          <p:cNvPr id="397" name="Line"/>
          <p:cNvSpPr/>
          <p:nvPr/>
        </p:nvSpPr>
        <p:spPr>
          <a:xfrm flipH="1" flipV="1">
            <a:off x="4064000" y="5689599"/>
            <a:ext cx="434935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8" name="&lt;html&gt;…"/>
          <p:cNvSpPr/>
          <p:nvPr/>
        </p:nvSpPr>
        <p:spPr>
          <a:xfrm>
            <a:off x="4906686" y="5749289"/>
            <a:ext cx="3221926" cy="2620653"/>
          </a:xfrm>
          <a:prstGeom prst="rect">
            <a:avLst/>
          </a:prstGeom>
          <a:solidFill>
            <a:srgbClr val="FFFFFF"/>
          </a:solidFill>
          <a:ln w="127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&lt;img src=“</a:t>
            </a:r>
            <a:r>
              <a:rPr lang="en-US" dirty="0" err="1">
                <a:solidFill>
                  <a:srgbClr val="0070C0"/>
                </a:solidFill>
              </a:rPr>
              <a:t>A.png</a:t>
            </a:r>
            <a:r>
              <a:rPr lang="en-US" dirty="0">
                <a:solidFill>
                  <a:srgbClr val="0070C0"/>
                </a:solidFill>
              </a:rPr>
              <a:t>”&gt;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&lt;b&gt;Hello&lt;/b&gt;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/>
              <a:t>script src</a:t>
            </a:r>
            <a:r>
              <a:rPr lang="en-US" dirty="0">
                <a:solidFill>
                  <a:srgbClr val="0070C0"/>
                </a:solidFill>
              </a:rPr>
              <a:t>=“</a:t>
            </a:r>
            <a:r>
              <a:rPr lang="en-US" dirty="0" err="1">
                <a:solidFill>
                  <a:srgbClr val="0070C0"/>
                </a:solidFill>
              </a:rPr>
              <a:t>B.js</a:t>
            </a:r>
            <a:r>
              <a:rPr lang="en-US" dirty="0">
                <a:solidFill>
                  <a:srgbClr val="0070C0"/>
                </a:solidFill>
              </a:rPr>
              <a:t>”&gt;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&lt;/</a:t>
            </a:r>
            <a:r>
              <a:rPr lang="en-US" dirty="0"/>
              <a:t>script</a:t>
            </a:r>
            <a:r>
              <a:rPr lang="en-US" dirty="0">
                <a:solidFill>
                  <a:srgbClr val="0070C0"/>
                </a:solidFill>
              </a:rPr>
              <a:t>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&lt;/html&gt;</a:t>
            </a:r>
          </a:p>
        </p:txBody>
      </p:sp>
      <p:sp>
        <p:nvSpPr>
          <p:cNvPr id="399" name="requests module (FAST!)…"/>
          <p:cNvSpPr txBox="1"/>
          <p:nvPr/>
        </p:nvSpPr>
        <p:spPr>
          <a:xfrm>
            <a:off x="1028700" y="1383655"/>
            <a:ext cx="8662938" cy="259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 dirty="0">
                <a:latin typeface="Gill Sans"/>
                <a:ea typeface="Gill Sans"/>
                <a:cs typeface="Gill Sans"/>
                <a:sym typeface="Gill Sans"/>
              </a:rPr>
              <a:t>requests</a:t>
            </a:r>
            <a:r>
              <a:rPr dirty="0"/>
              <a:t> module (FAST!)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444500" indent="-317500" algn="l">
              <a:buSzPct val="100000"/>
              <a:buChar char="-"/>
            </a:pP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rPr dirty="0"/>
              <a:t> fetch .html, .</a:t>
            </a:r>
            <a:r>
              <a:rPr dirty="0" err="1"/>
              <a:t>js</a:t>
            </a:r>
            <a:r>
              <a:rPr dirty="0"/>
              <a:t>, .</a:t>
            </a:r>
            <a:r>
              <a:rPr dirty="0" err="1"/>
              <a:t>etc</a:t>
            </a:r>
            <a:r>
              <a:rPr dirty="0"/>
              <a:t> file</a:t>
            </a:r>
          </a:p>
          <a:p>
            <a:pPr algn="l"/>
            <a:endParaRPr dirty="0"/>
          </a:p>
          <a:p>
            <a:pPr algn="l"/>
            <a:r>
              <a:rPr dirty="0">
                <a:latin typeface="Gill Sans"/>
                <a:ea typeface="Gill Sans"/>
                <a:cs typeface="Gill Sans"/>
                <a:sym typeface="Gill Sans"/>
              </a:rPr>
              <a:t>Selenium</a:t>
            </a:r>
            <a:endParaRPr dirty="0"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444500" indent="-317500" algn="l">
              <a:buSzPct val="100000"/>
              <a:buChar char="-"/>
            </a:pP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rPr dirty="0"/>
              <a:t> fetch .html, .</a:t>
            </a:r>
            <a:r>
              <a:rPr dirty="0" err="1"/>
              <a:t>js</a:t>
            </a:r>
            <a:r>
              <a:rPr dirty="0"/>
              <a:t>, .</a:t>
            </a:r>
            <a:r>
              <a:rPr dirty="0" err="1"/>
              <a:t>etc</a:t>
            </a:r>
            <a:r>
              <a:rPr dirty="0"/>
              <a:t> file</a:t>
            </a:r>
          </a:p>
          <a:p>
            <a:pPr marL="444500" indent="-317500" algn="l">
              <a:buSzPct val="100000"/>
              <a:buChar char="-"/>
            </a:pP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rPr dirty="0"/>
              <a:t> run a .</a:t>
            </a:r>
            <a:r>
              <a:rPr dirty="0" err="1"/>
              <a:t>js</a:t>
            </a:r>
            <a:r>
              <a:rPr dirty="0"/>
              <a:t> file in browser</a:t>
            </a:r>
          </a:p>
          <a:p>
            <a:pPr marL="444500" indent="-317500" algn="l">
              <a:buSzPct val="100000"/>
              <a:buChar char="-"/>
            </a:pPr>
            <a:r>
              <a:rPr dirty="0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rPr dirty="0"/>
              <a:t> grab HTML version of DOM after JavaScript has modified it</a:t>
            </a:r>
          </a:p>
        </p:txBody>
      </p:sp>
      <p:sp>
        <p:nvSpPr>
          <p:cNvPr id="400" name="Jupyter:"/>
          <p:cNvSpPr txBox="1"/>
          <p:nvPr/>
        </p:nvSpPr>
        <p:spPr>
          <a:xfrm>
            <a:off x="999926" y="5587999"/>
            <a:ext cx="102274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Jupyter:</a:t>
            </a:r>
          </a:p>
        </p:txBody>
      </p:sp>
      <p:sp>
        <p:nvSpPr>
          <p:cNvPr id="401" name="Shape"/>
          <p:cNvSpPr/>
          <p:nvPr/>
        </p:nvSpPr>
        <p:spPr>
          <a:xfrm>
            <a:off x="2039138" y="4813435"/>
            <a:ext cx="2018582" cy="1768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9801" y="0"/>
                  <a:pt x="9330" y="482"/>
                  <a:pt x="8865" y="1472"/>
                </a:cubicBezTo>
                <a:cubicBezTo>
                  <a:pt x="8394" y="2475"/>
                  <a:pt x="7651" y="3184"/>
                  <a:pt x="7089" y="3184"/>
                </a:cubicBezTo>
                <a:cubicBezTo>
                  <a:pt x="6826" y="3184"/>
                  <a:pt x="6299" y="3150"/>
                  <a:pt x="6037" y="3184"/>
                </a:cubicBezTo>
                <a:cubicBezTo>
                  <a:pt x="5104" y="3304"/>
                  <a:pt x="4553" y="3798"/>
                  <a:pt x="4308" y="4578"/>
                </a:cubicBezTo>
                <a:lnTo>
                  <a:pt x="1139" y="4578"/>
                </a:lnTo>
                <a:cubicBezTo>
                  <a:pt x="824" y="4578"/>
                  <a:pt x="540" y="4723"/>
                  <a:pt x="333" y="4958"/>
                </a:cubicBezTo>
                <a:cubicBezTo>
                  <a:pt x="127" y="5193"/>
                  <a:pt x="0" y="5518"/>
                  <a:pt x="0" y="5877"/>
                </a:cubicBezTo>
                <a:lnTo>
                  <a:pt x="0" y="20301"/>
                </a:lnTo>
                <a:cubicBezTo>
                  <a:pt x="0" y="20660"/>
                  <a:pt x="127" y="20984"/>
                  <a:pt x="333" y="21219"/>
                </a:cubicBezTo>
                <a:cubicBezTo>
                  <a:pt x="540" y="21455"/>
                  <a:pt x="824" y="21600"/>
                  <a:pt x="1139" y="21600"/>
                </a:cubicBezTo>
                <a:lnTo>
                  <a:pt x="20461" y="21600"/>
                </a:lnTo>
                <a:cubicBezTo>
                  <a:pt x="20776" y="21600"/>
                  <a:pt x="21060" y="21455"/>
                  <a:pt x="21267" y="21219"/>
                </a:cubicBezTo>
                <a:cubicBezTo>
                  <a:pt x="21473" y="20984"/>
                  <a:pt x="21600" y="20660"/>
                  <a:pt x="21600" y="20301"/>
                </a:cubicBezTo>
                <a:lnTo>
                  <a:pt x="21600" y="5877"/>
                </a:lnTo>
                <a:cubicBezTo>
                  <a:pt x="21600" y="5518"/>
                  <a:pt x="21473" y="5193"/>
                  <a:pt x="21267" y="4958"/>
                </a:cubicBezTo>
                <a:cubicBezTo>
                  <a:pt x="21060" y="4723"/>
                  <a:pt x="20776" y="4578"/>
                  <a:pt x="20461" y="4578"/>
                </a:cubicBezTo>
                <a:lnTo>
                  <a:pt x="17292" y="4578"/>
                </a:lnTo>
                <a:cubicBezTo>
                  <a:pt x="17047" y="3798"/>
                  <a:pt x="16496" y="3304"/>
                  <a:pt x="15563" y="3184"/>
                </a:cubicBezTo>
                <a:cubicBezTo>
                  <a:pt x="15301" y="3150"/>
                  <a:pt x="14774" y="3184"/>
                  <a:pt x="14511" y="3184"/>
                </a:cubicBezTo>
                <a:cubicBezTo>
                  <a:pt x="13949" y="3184"/>
                  <a:pt x="13209" y="2475"/>
                  <a:pt x="12738" y="1472"/>
                </a:cubicBezTo>
                <a:cubicBezTo>
                  <a:pt x="12273" y="482"/>
                  <a:pt x="11802" y="0"/>
                  <a:pt x="10801" y="0"/>
                </a:cubicBezTo>
                <a:close/>
                <a:moveTo>
                  <a:pt x="10799" y="971"/>
                </a:moveTo>
                <a:cubicBezTo>
                  <a:pt x="11266" y="970"/>
                  <a:pt x="11644" y="1402"/>
                  <a:pt x="11644" y="1935"/>
                </a:cubicBezTo>
                <a:cubicBezTo>
                  <a:pt x="11643" y="2467"/>
                  <a:pt x="11264" y="2897"/>
                  <a:pt x="10799" y="2896"/>
                </a:cubicBezTo>
                <a:cubicBezTo>
                  <a:pt x="10334" y="2895"/>
                  <a:pt x="9957" y="2466"/>
                  <a:pt x="9956" y="1935"/>
                </a:cubicBezTo>
                <a:cubicBezTo>
                  <a:pt x="9956" y="1404"/>
                  <a:pt x="10333" y="972"/>
                  <a:pt x="10799" y="971"/>
                </a:cubicBezTo>
                <a:close/>
                <a:moveTo>
                  <a:pt x="1619" y="6428"/>
                </a:moveTo>
                <a:lnTo>
                  <a:pt x="4207" y="6428"/>
                </a:lnTo>
                <a:cubicBezTo>
                  <a:pt x="4235" y="6598"/>
                  <a:pt x="4274" y="6790"/>
                  <a:pt x="4307" y="6939"/>
                </a:cubicBezTo>
                <a:cubicBezTo>
                  <a:pt x="4339" y="7089"/>
                  <a:pt x="4364" y="7197"/>
                  <a:pt x="4364" y="7197"/>
                </a:cubicBezTo>
                <a:lnTo>
                  <a:pt x="10799" y="7197"/>
                </a:lnTo>
                <a:lnTo>
                  <a:pt x="17236" y="7197"/>
                </a:lnTo>
                <a:cubicBezTo>
                  <a:pt x="17236" y="7197"/>
                  <a:pt x="17261" y="7089"/>
                  <a:pt x="17293" y="6939"/>
                </a:cubicBezTo>
                <a:cubicBezTo>
                  <a:pt x="17326" y="6790"/>
                  <a:pt x="17365" y="6598"/>
                  <a:pt x="17393" y="6428"/>
                </a:cubicBezTo>
                <a:lnTo>
                  <a:pt x="19981" y="6428"/>
                </a:lnTo>
                <a:lnTo>
                  <a:pt x="19981" y="19749"/>
                </a:lnTo>
                <a:lnTo>
                  <a:pt x="1619" y="19749"/>
                </a:lnTo>
                <a:lnTo>
                  <a:pt x="1619" y="6428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2" name="import requests…"/>
          <p:cNvSpPr txBox="1"/>
          <p:nvPr/>
        </p:nvSpPr>
        <p:spPr>
          <a:xfrm>
            <a:off x="2190645" y="5492750"/>
            <a:ext cx="1685815" cy="86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defRPr sz="1800"/>
            </a:pPr>
            <a:r>
              <a:t>import requests</a:t>
            </a:r>
          </a:p>
          <a:p>
            <a:pPr algn="l">
              <a:defRPr sz="1800"/>
            </a:pPr>
            <a:endParaRPr/>
          </a:p>
          <a:p>
            <a:pPr algn="l">
              <a:defRPr sz="1800"/>
            </a:pPr>
            <a:r>
              <a:t>r=requests.get(...)</a:t>
            </a:r>
          </a:p>
        </p:txBody>
      </p:sp>
      <p:sp>
        <p:nvSpPr>
          <p:cNvPr id="403" name="Web Server"/>
          <p:cNvSpPr/>
          <p:nvPr/>
        </p:nvSpPr>
        <p:spPr>
          <a:xfrm>
            <a:off x="8419633" y="5054600"/>
            <a:ext cx="2411711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Web Server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quests vs. Selenium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requests vs. Selenium</a:t>
            </a:r>
          </a:p>
        </p:txBody>
      </p:sp>
      <p:sp>
        <p:nvSpPr>
          <p:cNvPr id="406" name="Rectangle"/>
          <p:cNvSpPr/>
          <p:nvPr/>
        </p:nvSpPr>
        <p:spPr>
          <a:xfrm>
            <a:off x="8234150" y="4711997"/>
            <a:ext cx="4298554" cy="3710087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07" name="computer 2…"/>
          <p:cNvSpPr txBox="1"/>
          <p:nvPr/>
        </p:nvSpPr>
        <p:spPr>
          <a:xfrm>
            <a:off x="9261560" y="8558962"/>
            <a:ext cx="2243734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computer 2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(Virtual Machine)</a:t>
            </a:r>
          </a:p>
        </p:txBody>
      </p:sp>
      <p:sp>
        <p:nvSpPr>
          <p:cNvPr id="408" name="IP address: 18.216.110.65"/>
          <p:cNvSpPr txBox="1"/>
          <p:nvPr/>
        </p:nvSpPr>
        <p:spPr>
          <a:xfrm>
            <a:off x="8452232" y="4194118"/>
            <a:ext cx="3862389" cy="46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IP address: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18.216.110.65</a:t>
            </a:r>
          </a:p>
        </p:txBody>
      </p:sp>
      <p:grpSp>
        <p:nvGrpSpPr>
          <p:cNvPr id="412" name="Group"/>
          <p:cNvGrpSpPr/>
          <p:nvPr/>
        </p:nvGrpSpPr>
        <p:grpSpPr>
          <a:xfrm>
            <a:off x="-41077" y="4417703"/>
            <a:ext cx="5671012" cy="4344460"/>
            <a:chOff x="12700" y="0"/>
            <a:chExt cx="5671011" cy="4344458"/>
          </a:xfrm>
        </p:grpSpPr>
        <p:pic>
          <p:nvPicPr>
            <p:cNvPr id="409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" y="2951578"/>
              <a:ext cx="5671012" cy="1392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0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002" y="0"/>
              <a:ext cx="4460533" cy="79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1" name="Image" descr="Image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05748" y="714435"/>
              <a:ext cx="4424218" cy="2237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13" name="computer 1…"/>
          <p:cNvSpPr txBox="1"/>
          <p:nvPr/>
        </p:nvSpPr>
        <p:spPr>
          <a:xfrm>
            <a:off x="2013899" y="8546262"/>
            <a:ext cx="15610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computer 1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(laptop)</a:t>
            </a:r>
          </a:p>
        </p:txBody>
      </p:sp>
      <p:sp>
        <p:nvSpPr>
          <p:cNvPr id="414" name="Line"/>
          <p:cNvSpPr/>
          <p:nvPr/>
        </p:nvSpPr>
        <p:spPr>
          <a:xfrm>
            <a:off x="4064000" y="7467600"/>
            <a:ext cx="434935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5" name="index.html, please [GET]"/>
          <p:cNvSpPr txBox="1"/>
          <p:nvPr/>
        </p:nvSpPr>
        <p:spPr>
          <a:xfrm>
            <a:off x="5029460" y="7073899"/>
            <a:ext cx="2418433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index.html, please [GET]</a:t>
            </a:r>
          </a:p>
        </p:txBody>
      </p:sp>
      <p:sp>
        <p:nvSpPr>
          <p:cNvPr id="416" name="Line"/>
          <p:cNvSpPr/>
          <p:nvPr/>
        </p:nvSpPr>
        <p:spPr>
          <a:xfrm flipH="1">
            <a:off x="4064000" y="7594600"/>
            <a:ext cx="434935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8" name="requests module (FAST!)…"/>
          <p:cNvSpPr txBox="1"/>
          <p:nvPr/>
        </p:nvSpPr>
        <p:spPr>
          <a:xfrm>
            <a:off x="1028700" y="1383655"/>
            <a:ext cx="8662938" cy="2593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r>
              <a:rPr>
                <a:latin typeface="Gill Sans"/>
                <a:ea typeface="Gill Sans"/>
                <a:cs typeface="Gill Sans"/>
                <a:sym typeface="Gill Sans"/>
              </a:rPr>
              <a:t>requests</a:t>
            </a:r>
            <a:r>
              <a:t> module (FAST!)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444500" indent="-317500" algn="l">
              <a:buSzPct val="100000"/>
              <a:buChar char="-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t> fetch .html, .js, .etc file</a:t>
            </a:r>
          </a:p>
          <a:p>
            <a:pPr algn="l"/>
            <a:endParaRPr/>
          </a:p>
          <a:p>
            <a:pPr algn="l"/>
            <a:r>
              <a:rPr>
                <a:latin typeface="Gill Sans"/>
                <a:ea typeface="Gill Sans"/>
                <a:cs typeface="Gill Sans"/>
                <a:sym typeface="Gill Sans"/>
              </a:rPr>
              <a:t>Selenium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 marL="444500" indent="-317500" algn="l">
              <a:buSzPct val="100000"/>
              <a:buChar char="-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t> fetch .html, .js, .etc file</a:t>
            </a:r>
          </a:p>
          <a:p>
            <a:pPr marL="444500" indent="-317500" algn="l">
              <a:buSzPct val="100000"/>
              <a:buChar char="-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t> run a .js file in browser</a:t>
            </a:r>
          </a:p>
          <a:p>
            <a:pPr marL="444500" indent="-317500" algn="l">
              <a:buSzPct val="100000"/>
              <a:buChar char="-"/>
            </a:pP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can</a:t>
            </a:r>
            <a:r>
              <a:t> grab HTML version of DOM after JavaScript has modified it</a:t>
            </a:r>
          </a:p>
        </p:txBody>
      </p:sp>
      <p:sp>
        <p:nvSpPr>
          <p:cNvPr id="419" name="Shape"/>
          <p:cNvSpPr/>
          <p:nvPr/>
        </p:nvSpPr>
        <p:spPr>
          <a:xfrm>
            <a:off x="1023138" y="4813435"/>
            <a:ext cx="3034582" cy="1768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10136" y="0"/>
                  <a:pt x="9822" y="482"/>
                  <a:pt x="9513" y="1472"/>
                </a:cubicBezTo>
                <a:cubicBezTo>
                  <a:pt x="9200" y="2475"/>
                  <a:pt x="8705" y="3184"/>
                  <a:pt x="8332" y="3184"/>
                </a:cubicBezTo>
                <a:cubicBezTo>
                  <a:pt x="8156" y="3184"/>
                  <a:pt x="7806" y="3150"/>
                  <a:pt x="7632" y="3184"/>
                </a:cubicBezTo>
                <a:cubicBezTo>
                  <a:pt x="7011" y="3304"/>
                  <a:pt x="6644" y="3798"/>
                  <a:pt x="6482" y="4578"/>
                </a:cubicBezTo>
                <a:lnTo>
                  <a:pt x="757" y="4578"/>
                </a:lnTo>
                <a:cubicBezTo>
                  <a:pt x="548" y="4578"/>
                  <a:pt x="359" y="4723"/>
                  <a:pt x="222" y="4958"/>
                </a:cubicBezTo>
                <a:cubicBezTo>
                  <a:pt x="85" y="5193"/>
                  <a:pt x="0" y="5518"/>
                  <a:pt x="0" y="5877"/>
                </a:cubicBezTo>
                <a:lnTo>
                  <a:pt x="0" y="20301"/>
                </a:lnTo>
                <a:cubicBezTo>
                  <a:pt x="0" y="20660"/>
                  <a:pt x="85" y="20984"/>
                  <a:pt x="222" y="21219"/>
                </a:cubicBezTo>
                <a:cubicBezTo>
                  <a:pt x="359" y="21455"/>
                  <a:pt x="548" y="21600"/>
                  <a:pt x="757" y="21600"/>
                </a:cubicBezTo>
                <a:lnTo>
                  <a:pt x="20843" y="21600"/>
                </a:lnTo>
                <a:cubicBezTo>
                  <a:pt x="21052" y="21600"/>
                  <a:pt x="21241" y="21455"/>
                  <a:pt x="21378" y="21219"/>
                </a:cubicBezTo>
                <a:cubicBezTo>
                  <a:pt x="21515" y="20984"/>
                  <a:pt x="21600" y="20660"/>
                  <a:pt x="21600" y="20301"/>
                </a:cubicBezTo>
                <a:lnTo>
                  <a:pt x="21600" y="5877"/>
                </a:lnTo>
                <a:cubicBezTo>
                  <a:pt x="21600" y="5518"/>
                  <a:pt x="21515" y="5193"/>
                  <a:pt x="21378" y="4958"/>
                </a:cubicBezTo>
                <a:cubicBezTo>
                  <a:pt x="21241" y="4723"/>
                  <a:pt x="21052" y="4578"/>
                  <a:pt x="20843" y="4578"/>
                </a:cubicBezTo>
                <a:lnTo>
                  <a:pt x="15118" y="4578"/>
                </a:lnTo>
                <a:cubicBezTo>
                  <a:pt x="14956" y="3798"/>
                  <a:pt x="14589" y="3304"/>
                  <a:pt x="13968" y="3184"/>
                </a:cubicBezTo>
                <a:cubicBezTo>
                  <a:pt x="13794" y="3150"/>
                  <a:pt x="13444" y="3184"/>
                  <a:pt x="13268" y="3184"/>
                </a:cubicBezTo>
                <a:cubicBezTo>
                  <a:pt x="12895" y="3184"/>
                  <a:pt x="12402" y="2475"/>
                  <a:pt x="12089" y="1472"/>
                </a:cubicBezTo>
                <a:cubicBezTo>
                  <a:pt x="11780" y="482"/>
                  <a:pt x="11466" y="0"/>
                  <a:pt x="10801" y="0"/>
                </a:cubicBezTo>
                <a:close/>
                <a:moveTo>
                  <a:pt x="10799" y="971"/>
                </a:moveTo>
                <a:cubicBezTo>
                  <a:pt x="11110" y="970"/>
                  <a:pt x="11362" y="1402"/>
                  <a:pt x="11361" y="1935"/>
                </a:cubicBezTo>
                <a:cubicBezTo>
                  <a:pt x="11361" y="2467"/>
                  <a:pt x="11109" y="2897"/>
                  <a:pt x="10799" y="2896"/>
                </a:cubicBezTo>
                <a:cubicBezTo>
                  <a:pt x="10490" y="2895"/>
                  <a:pt x="10239" y="2466"/>
                  <a:pt x="10239" y="1935"/>
                </a:cubicBezTo>
                <a:cubicBezTo>
                  <a:pt x="10238" y="1404"/>
                  <a:pt x="10489" y="972"/>
                  <a:pt x="10799" y="971"/>
                </a:cubicBezTo>
                <a:close/>
                <a:moveTo>
                  <a:pt x="1077" y="6428"/>
                </a:moveTo>
                <a:lnTo>
                  <a:pt x="6415" y="6428"/>
                </a:lnTo>
                <a:cubicBezTo>
                  <a:pt x="6433" y="6598"/>
                  <a:pt x="6459" y="6790"/>
                  <a:pt x="6481" y="6939"/>
                </a:cubicBezTo>
                <a:cubicBezTo>
                  <a:pt x="6502" y="7089"/>
                  <a:pt x="6519" y="7197"/>
                  <a:pt x="6519" y="7197"/>
                </a:cubicBezTo>
                <a:lnTo>
                  <a:pt x="10799" y="7197"/>
                </a:lnTo>
                <a:lnTo>
                  <a:pt x="15081" y="7197"/>
                </a:lnTo>
                <a:cubicBezTo>
                  <a:pt x="15081" y="7197"/>
                  <a:pt x="15098" y="7089"/>
                  <a:pt x="15119" y="6939"/>
                </a:cubicBezTo>
                <a:cubicBezTo>
                  <a:pt x="15141" y="6790"/>
                  <a:pt x="15167" y="6598"/>
                  <a:pt x="15185" y="6428"/>
                </a:cubicBezTo>
                <a:lnTo>
                  <a:pt x="20523" y="6428"/>
                </a:lnTo>
                <a:lnTo>
                  <a:pt x="20523" y="19749"/>
                </a:lnTo>
                <a:lnTo>
                  <a:pt x="1077" y="19749"/>
                </a:lnTo>
                <a:lnTo>
                  <a:pt x="1077" y="6428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0" name="from selenium…"/>
          <p:cNvSpPr txBox="1"/>
          <p:nvPr/>
        </p:nvSpPr>
        <p:spPr>
          <a:xfrm>
            <a:off x="1276245" y="5492750"/>
            <a:ext cx="2528368" cy="1089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700"/>
            </a:pPr>
            <a:r>
              <a:t>from selenium</a:t>
            </a:r>
          </a:p>
          <a:p>
            <a:pPr algn="l">
              <a:defRPr sz="1700"/>
            </a:pPr>
            <a:r>
              <a:t>   import webdriver</a:t>
            </a:r>
          </a:p>
          <a:p>
            <a:pPr algn="l">
              <a:defRPr sz="1700"/>
            </a:pPr>
            <a:r>
              <a:t>driver=webdriver.Chrome()</a:t>
            </a:r>
          </a:p>
        </p:txBody>
      </p:sp>
      <p:pic>
        <p:nvPicPr>
          <p:cNvPr id="421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700" y="7259525"/>
            <a:ext cx="609600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22" name="chromedriver"/>
          <p:cNvSpPr/>
          <p:nvPr/>
        </p:nvSpPr>
        <p:spPr>
          <a:xfrm>
            <a:off x="1257300" y="6921500"/>
            <a:ext cx="1748260" cy="609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chromedriver</a:t>
            </a:r>
          </a:p>
        </p:txBody>
      </p:sp>
      <p:sp>
        <p:nvSpPr>
          <p:cNvPr id="423" name="Web Server"/>
          <p:cNvSpPr/>
          <p:nvPr/>
        </p:nvSpPr>
        <p:spPr>
          <a:xfrm>
            <a:off x="8419633" y="7048500"/>
            <a:ext cx="2411711" cy="12700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Web Server</a:t>
            </a:r>
          </a:p>
        </p:txBody>
      </p:sp>
      <p:sp>
        <p:nvSpPr>
          <p:cNvPr id="431" name="Connection Line"/>
          <p:cNvSpPr/>
          <p:nvPr/>
        </p:nvSpPr>
        <p:spPr>
          <a:xfrm>
            <a:off x="2697691" y="7536391"/>
            <a:ext cx="763638" cy="322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69" extrusionOk="0">
                <a:moveTo>
                  <a:pt x="21600" y="10761"/>
                </a:moveTo>
                <a:cubicBezTo>
                  <a:pt x="10792" y="21600"/>
                  <a:pt x="3592" y="18013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32" name="Connection Line"/>
          <p:cNvSpPr/>
          <p:nvPr/>
        </p:nvSpPr>
        <p:spPr>
          <a:xfrm>
            <a:off x="1164120" y="6240991"/>
            <a:ext cx="161972" cy="916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92" h="21600" extrusionOk="0">
                <a:moveTo>
                  <a:pt x="4279" y="21600"/>
                </a:moveTo>
                <a:cubicBezTo>
                  <a:pt x="-4308" y="14014"/>
                  <a:pt x="30" y="6814"/>
                  <a:pt x="17292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26" name="note: Selenium is most commonly used for testing websites, but it works great for tricky scraping too"/>
          <p:cNvSpPr txBox="1"/>
          <p:nvPr/>
        </p:nvSpPr>
        <p:spPr>
          <a:xfrm>
            <a:off x="7885261" y="1421209"/>
            <a:ext cx="4728370" cy="1170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>
                <a:latin typeface="Gill Sans"/>
                <a:ea typeface="Gill Sans"/>
                <a:cs typeface="Gill Sans"/>
                <a:sym typeface="Gill Sans"/>
              </a:rPr>
              <a:t>note:</a:t>
            </a:r>
            <a:r>
              <a:t> Selenium is most commonly used for testing websites, but it works great for tricky scraping too</a:t>
            </a:r>
          </a:p>
        </p:txBody>
      </p:sp>
      <p:sp>
        <p:nvSpPr>
          <p:cNvPr id="427" name="Line"/>
          <p:cNvSpPr/>
          <p:nvPr/>
        </p:nvSpPr>
        <p:spPr>
          <a:xfrm>
            <a:off x="4064000" y="8001000"/>
            <a:ext cx="4349353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8" name="A.png, please [GET]"/>
          <p:cNvSpPr txBox="1"/>
          <p:nvPr/>
        </p:nvSpPr>
        <p:spPr>
          <a:xfrm>
            <a:off x="5247019" y="7569199"/>
            <a:ext cx="1983315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A.png, please [GET]</a:t>
            </a:r>
          </a:p>
        </p:txBody>
      </p:sp>
      <p:sp>
        <p:nvSpPr>
          <p:cNvPr id="429" name="Line"/>
          <p:cNvSpPr/>
          <p:nvPr/>
        </p:nvSpPr>
        <p:spPr>
          <a:xfrm flipH="1">
            <a:off x="4064000" y="8128000"/>
            <a:ext cx="4349354" cy="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..."/>
          <p:cNvSpPr txBox="1"/>
          <p:nvPr/>
        </p:nvSpPr>
        <p:spPr>
          <a:xfrm>
            <a:off x="6117549" y="8026399"/>
            <a:ext cx="24225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900"/>
            </a:lvl1pPr>
          </a:lstStyle>
          <a:p>
            <a:r>
              <a:t>...</a:t>
            </a:r>
          </a:p>
        </p:txBody>
      </p:sp>
      <p:sp>
        <p:nvSpPr>
          <p:cNvPr id="3" name="&lt;html&gt;…">
            <a:extLst>
              <a:ext uri="{FF2B5EF4-FFF2-40B4-BE49-F238E27FC236}">
                <a16:creationId xmlns:a16="http://schemas.microsoft.com/office/drawing/2014/main" id="{878F58C5-D704-A868-0B14-FB9751083C67}"/>
              </a:ext>
            </a:extLst>
          </p:cNvPr>
          <p:cNvSpPr/>
          <p:nvPr/>
        </p:nvSpPr>
        <p:spPr>
          <a:xfrm>
            <a:off x="4732284" y="4475579"/>
            <a:ext cx="3221926" cy="2620653"/>
          </a:xfrm>
          <a:prstGeom prst="rect">
            <a:avLst/>
          </a:prstGeom>
          <a:solidFill>
            <a:srgbClr val="FFFFFF"/>
          </a:solidFill>
          <a:ln w="127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&lt;img src=“A.png”&gt;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&lt;b&gt;Hello&lt;/b&gt;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/>
              <a:t>&lt;script src</a:t>
            </a:r>
            <a:r>
              <a:rPr lang="en-US" dirty="0">
                <a:solidFill>
                  <a:srgbClr val="0070C0"/>
                </a:solidFill>
              </a:rPr>
              <a:t>=“B.js”</a:t>
            </a:r>
            <a:r>
              <a:rPr lang="en-US" dirty="0"/>
              <a:t>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/>
              <a:t>&lt;/script&gt;</a:t>
            </a:r>
            <a:endParaRPr lang="en-US" dirty="0">
              <a:solidFill>
                <a:srgbClr val="0070C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lang="en-US" dirty="0">
                <a:solidFill>
                  <a:srgbClr val="0070C0"/>
                </a:solidFill>
              </a:rPr>
              <a:t>&lt;/html&gt;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Installing: Selenium, Chrome, Driver"/>
          <p:cNvSpPr txBox="1">
            <a:spLocks noGrp="1"/>
          </p:cNvSpPr>
          <p:nvPr>
            <p:ph type="title"/>
          </p:nvPr>
        </p:nvSpPr>
        <p:spPr>
          <a:xfrm>
            <a:off x="713370" y="4463727"/>
            <a:ext cx="11578060" cy="902346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Installing: Selenium, Chrome, Driver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elenium Install (Ubuntu 20.04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Selenium Install (Ubuntu 20.04)</a:t>
            </a:r>
          </a:p>
        </p:txBody>
      </p:sp>
      <p:grpSp>
        <p:nvGrpSpPr>
          <p:cNvPr id="440" name="Group"/>
          <p:cNvGrpSpPr/>
          <p:nvPr/>
        </p:nvGrpSpPr>
        <p:grpSpPr>
          <a:xfrm>
            <a:off x="-41077" y="4417703"/>
            <a:ext cx="5671012" cy="4344460"/>
            <a:chOff x="12700" y="0"/>
            <a:chExt cx="5671011" cy="4344458"/>
          </a:xfrm>
        </p:grpSpPr>
        <p:pic>
          <p:nvPicPr>
            <p:cNvPr id="437" name="Image" descr="Image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00" y="2951578"/>
              <a:ext cx="5671012" cy="13928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8" name="Image" descr="Image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002" y="0"/>
              <a:ext cx="4460533" cy="7959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9" name="Image" descr="Image"/>
            <p:cNvPicPr>
              <a:picLocks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505748" y="714435"/>
              <a:ext cx="4424218" cy="2237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41" name="computer 1…"/>
          <p:cNvSpPr txBox="1"/>
          <p:nvPr/>
        </p:nvSpPr>
        <p:spPr>
          <a:xfrm>
            <a:off x="2013899" y="8546262"/>
            <a:ext cx="156106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computer 1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(laptop)</a:t>
            </a:r>
          </a:p>
        </p:txBody>
      </p:sp>
      <p:sp>
        <p:nvSpPr>
          <p:cNvPr id="442" name="Shape"/>
          <p:cNvSpPr/>
          <p:nvPr/>
        </p:nvSpPr>
        <p:spPr>
          <a:xfrm>
            <a:off x="1023138" y="4813435"/>
            <a:ext cx="3034582" cy="17689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1" y="0"/>
                </a:moveTo>
                <a:cubicBezTo>
                  <a:pt x="10136" y="0"/>
                  <a:pt x="9822" y="482"/>
                  <a:pt x="9513" y="1472"/>
                </a:cubicBezTo>
                <a:cubicBezTo>
                  <a:pt x="9200" y="2475"/>
                  <a:pt x="8705" y="3184"/>
                  <a:pt x="8332" y="3184"/>
                </a:cubicBezTo>
                <a:cubicBezTo>
                  <a:pt x="8156" y="3184"/>
                  <a:pt x="7806" y="3150"/>
                  <a:pt x="7632" y="3184"/>
                </a:cubicBezTo>
                <a:cubicBezTo>
                  <a:pt x="7011" y="3304"/>
                  <a:pt x="6644" y="3798"/>
                  <a:pt x="6482" y="4578"/>
                </a:cubicBezTo>
                <a:lnTo>
                  <a:pt x="757" y="4578"/>
                </a:lnTo>
                <a:cubicBezTo>
                  <a:pt x="548" y="4578"/>
                  <a:pt x="359" y="4723"/>
                  <a:pt x="222" y="4958"/>
                </a:cubicBezTo>
                <a:cubicBezTo>
                  <a:pt x="85" y="5193"/>
                  <a:pt x="0" y="5518"/>
                  <a:pt x="0" y="5877"/>
                </a:cubicBezTo>
                <a:lnTo>
                  <a:pt x="0" y="20301"/>
                </a:lnTo>
                <a:cubicBezTo>
                  <a:pt x="0" y="20660"/>
                  <a:pt x="85" y="20984"/>
                  <a:pt x="222" y="21219"/>
                </a:cubicBezTo>
                <a:cubicBezTo>
                  <a:pt x="359" y="21455"/>
                  <a:pt x="548" y="21600"/>
                  <a:pt x="757" y="21600"/>
                </a:cubicBezTo>
                <a:lnTo>
                  <a:pt x="20843" y="21600"/>
                </a:lnTo>
                <a:cubicBezTo>
                  <a:pt x="21052" y="21600"/>
                  <a:pt x="21241" y="21455"/>
                  <a:pt x="21378" y="21219"/>
                </a:cubicBezTo>
                <a:cubicBezTo>
                  <a:pt x="21515" y="20984"/>
                  <a:pt x="21600" y="20660"/>
                  <a:pt x="21600" y="20301"/>
                </a:cubicBezTo>
                <a:lnTo>
                  <a:pt x="21600" y="5877"/>
                </a:lnTo>
                <a:cubicBezTo>
                  <a:pt x="21600" y="5518"/>
                  <a:pt x="21515" y="5193"/>
                  <a:pt x="21378" y="4958"/>
                </a:cubicBezTo>
                <a:cubicBezTo>
                  <a:pt x="21241" y="4723"/>
                  <a:pt x="21052" y="4578"/>
                  <a:pt x="20843" y="4578"/>
                </a:cubicBezTo>
                <a:lnTo>
                  <a:pt x="15118" y="4578"/>
                </a:lnTo>
                <a:cubicBezTo>
                  <a:pt x="14956" y="3798"/>
                  <a:pt x="14589" y="3304"/>
                  <a:pt x="13968" y="3184"/>
                </a:cubicBezTo>
                <a:cubicBezTo>
                  <a:pt x="13794" y="3150"/>
                  <a:pt x="13444" y="3184"/>
                  <a:pt x="13268" y="3184"/>
                </a:cubicBezTo>
                <a:cubicBezTo>
                  <a:pt x="12895" y="3184"/>
                  <a:pt x="12402" y="2475"/>
                  <a:pt x="12089" y="1472"/>
                </a:cubicBezTo>
                <a:cubicBezTo>
                  <a:pt x="11780" y="482"/>
                  <a:pt x="11466" y="0"/>
                  <a:pt x="10801" y="0"/>
                </a:cubicBezTo>
                <a:close/>
                <a:moveTo>
                  <a:pt x="10799" y="971"/>
                </a:moveTo>
                <a:cubicBezTo>
                  <a:pt x="11110" y="970"/>
                  <a:pt x="11362" y="1402"/>
                  <a:pt x="11361" y="1935"/>
                </a:cubicBezTo>
                <a:cubicBezTo>
                  <a:pt x="11361" y="2467"/>
                  <a:pt x="11109" y="2897"/>
                  <a:pt x="10799" y="2896"/>
                </a:cubicBezTo>
                <a:cubicBezTo>
                  <a:pt x="10490" y="2895"/>
                  <a:pt x="10239" y="2466"/>
                  <a:pt x="10239" y="1935"/>
                </a:cubicBezTo>
                <a:cubicBezTo>
                  <a:pt x="10238" y="1404"/>
                  <a:pt x="10489" y="972"/>
                  <a:pt x="10799" y="971"/>
                </a:cubicBezTo>
                <a:close/>
                <a:moveTo>
                  <a:pt x="1077" y="6428"/>
                </a:moveTo>
                <a:lnTo>
                  <a:pt x="6415" y="6428"/>
                </a:lnTo>
                <a:cubicBezTo>
                  <a:pt x="6433" y="6598"/>
                  <a:pt x="6459" y="6790"/>
                  <a:pt x="6481" y="6939"/>
                </a:cubicBezTo>
                <a:cubicBezTo>
                  <a:pt x="6502" y="7089"/>
                  <a:pt x="6519" y="7197"/>
                  <a:pt x="6519" y="7197"/>
                </a:cubicBezTo>
                <a:lnTo>
                  <a:pt x="10799" y="7197"/>
                </a:lnTo>
                <a:lnTo>
                  <a:pt x="15081" y="7197"/>
                </a:lnTo>
                <a:cubicBezTo>
                  <a:pt x="15081" y="7197"/>
                  <a:pt x="15098" y="7089"/>
                  <a:pt x="15119" y="6939"/>
                </a:cubicBezTo>
                <a:cubicBezTo>
                  <a:pt x="15141" y="6790"/>
                  <a:pt x="15167" y="6598"/>
                  <a:pt x="15185" y="6428"/>
                </a:cubicBezTo>
                <a:lnTo>
                  <a:pt x="20523" y="6428"/>
                </a:lnTo>
                <a:lnTo>
                  <a:pt x="20523" y="19749"/>
                </a:lnTo>
                <a:lnTo>
                  <a:pt x="1077" y="19749"/>
                </a:lnTo>
                <a:lnTo>
                  <a:pt x="1077" y="6428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3" name="from selenium…"/>
          <p:cNvSpPr txBox="1"/>
          <p:nvPr/>
        </p:nvSpPr>
        <p:spPr>
          <a:xfrm>
            <a:off x="1276245" y="5492750"/>
            <a:ext cx="2528368" cy="1089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algn="l">
              <a:defRPr sz="1700"/>
            </a:pPr>
            <a:r>
              <a:t>from selenium</a:t>
            </a:r>
          </a:p>
          <a:p>
            <a:pPr algn="l">
              <a:defRPr sz="1700"/>
            </a:pPr>
            <a:r>
              <a:t>   import webdriver</a:t>
            </a:r>
          </a:p>
          <a:p>
            <a:pPr algn="l">
              <a:defRPr sz="1700"/>
            </a:pPr>
            <a:r>
              <a:t>driver=webdriver.Chrome()</a:t>
            </a:r>
          </a:p>
        </p:txBody>
      </p:sp>
      <p:pic>
        <p:nvPicPr>
          <p:cNvPr id="444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1700" y="7259525"/>
            <a:ext cx="609600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45" name="chromedriver"/>
          <p:cNvSpPr/>
          <p:nvPr/>
        </p:nvSpPr>
        <p:spPr>
          <a:xfrm>
            <a:off x="1257300" y="6921500"/>
            <a:ext cx="1748260" cy="6096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chromedriver</a:t>
            </a:r>
          </a:p>
        </p:txBody>
      </p:sp>
      <p:sp>
        <p:nvSpPr>
          <p:cNvPr id="459" name="Connection Line"/>
          <p:cNvSpPr/>
          <p:nvPr/>
        </p:nvSpPr>
        <p:spPr>
          <a:xfrm>
            <a:off x="2697691" y="7536391"/>
            <a:ext cx="763638" cy="322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869" extrusionOk="0">
                <a:moveTo>
                  <a:pt x="21600" y="10761"/>
                </a:moveTo>
                <a:cubicBezTo>
                  <a:pt x="10792" y="21600"/>
                  <a:pt x="3592" y="18013"/>
                  <a:pt x="0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60" name="Connection Line"/>
          <p:cNvSpPr/>
          <p:nvPr/>
        </p:nvSpPr>
        <p:spPr>
          <a:xfrm>
            <a:off x="1164120" y="6240991"/>
            <a:ext cx="161972" cy="916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7292" h="21600" extrusionOk="0">
                <a:moveTo>
                  <a:pt x="4279" y="21600"/>
                </a:moveTo>
                <a:cubicBezTo>
                  <a:pt x="-4308" y="14014"/>
                  <a:pt x="30" y="6814"/>
                  <a:pt x="17292" y="0"/>
                </a:cubicBezTo>
              </a:path>
            </a:pathLst>
          </a:cu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448" name="https://chromedriver.chromium.org/downloads"/>
          <p:cNvSpPr txBox="1"/>
          <p:nvPr/>
        </p:nvSpPr>
        <p:spPr>
          <a:xfrm>
            <a:off x="6203525" y="3413406"/>
            <a:ext cx="8662939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u="sng">
                <a:hlinkClick r:id="rId6"/>
              </a:defRPr>
            </a:lvl1pPr>
          </a:lstStyle>
          <a:p>
            <a:pPr>
              <a:defRPr u="none"/>
            </a:pPr>
            <a:r>
              <a:rPr u="sng">
                <a:hlinkClick r:id="rId6"/>
              </a:rPr>
              <a:t>https://chromedriver.chromium.org/downloads</a:t>
            </a:r>
          </a:p>
        </p:txBody>
      </p:sp>
      <p:sp>
        <p:nvSpPr>
          <p:cNvPr id="449" name="sudo apt -y install chromium-browser"/>
          <p:cNvSpPr txBox="1"/>
          <p:nvPr/>
        </p:nvSpPr>
        <p:spPr>
          <a:xfrm>
            <a:off x="5812051" y="6158630"/>
            <a:ext cx="421348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sudo apt -y install chromium-browser</a:t>
            </a:r>
          </a:p>
        </p:txBody>
      </p:sp>
      <p:sp>
        <p:nvSpPr>
          <p:cNvPr id="461" name="Connection Line"/>
          <p:cNvSpPr/>
          <p:nvPr/>
        </p:nvSpPr>
        <p:spPr>
          <a:xfrm>
            <a:off x="3128846" y="6525649"/>
            <a:ext cx="2931866" cy="630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74" extrusionOk="0">
                <a:moveTo>
                  <a:pt x="0" y="20192"/>
                </a:moveTo>
                <a:cubicBezTo>
                  <a:pt x="10876" y="21600"/>
                  <a:pt x="18076" y="14869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62" name="Connection Line"/>
          <p:cNvSpPr/>
          <p:nvPr/>
        </p:nvSpPr>
        <p:spPr>
          <a:xfrm>
            <a:off x="4120091" y="6579525"/>
            <a:ext cx="2227214" cy="96956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9555" y="20696"/>
                  <a:pt x="16755" y="13496"/>
                  <a:pt x="21600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52" name="pip3 install selenium"/>
          <p:cNvSpPr txBox="1"/>
          <p:nvPr/>
        </p:nvSpPr>
        <p:spPr>
          <a:xfrm>
            <a:off x="797486" y="3114997"/>
            <a:ext cx="2304617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pip3 install selenium</a:t>
            </a:r>
          </a:p>
        </p:txBody>
      </p:sp>
      <p:sp>
        <p:nvSpPr>
          <p:cNvPr id="463" name="Connection Line"/>
          <p:cNvSpPr/>
          <p:nvPr/>
        </p:nvSpPr>
        <p:spPr>
          <a:xfrm>
            <a:off x="2646891" y="3396439"/>
            <a:ext cx="1184514" cy="22730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366" h="21600" extrusionOk="0">
                <a:moveTo>
                  <a:pt x="0" y="21600"/>
                </a:moveTo>
                <a:cubicBezTo>
                  <a:pt x="19624" y="17817"/>
                  <a:pt x="21600" y="10617"/>
                  <a:pt x="5929" y="0"/>
                </a:cubicBezTo>
              </a:path>
            </a:pathLst>
          </a:custGeom>
          <a:ln w="25400">
            <a:solidFill>
              <a:schemeClr val="accent5">
                <a:lumOff val="-29866"/>
              </a:schemeClr>
            </a:solidFill>
            <a:custDash>
              <a:ds d="200000" sp="200000"/>
            </a:custDash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454" name="trh@instance-1:~$ chromium-browser --version…"/>
          <p:cNvSpPr txBox="1"/>
          <p:nvPr/>
        </p:nvSpPr>
        <p:spPr>
          <a:xfrm>
            <a:off x="5900337" y="8240966"/>
            <a:ext cx="6651670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34BC26"/>
                </a:solidFill>
              </a:rPr>
              <a:t>trh@instance-1</a:t>
            </a:r>
            <a:r>
              <a:t>:</a:t>
            </a:r>
            <a:r>
              <a:rPr b="1">
                <a:solidFill>
                  <a:srgbClr val="5230E1"/>
                </a:solidFill>
              </a:rPr>
              <a:t>~</a:t>
            </a:r>
            <a:r>
              <a:t>$ chromium-browser --version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/usr/bin/chromium-browser: 12: xdg-settings: not found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Chromium 94.0.4606.81 snap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34BC26"/>
                </a:solidFill>
              </a:rPr>
              <a:t>trh@instance-1</a:t>
            </a:r>
            <a:r>
              <a:t>:</a:t>
            </a:r>
            <a:r>
              <a:rPr b="1">
                <a:solidFill>
                  <a:srgbClr val="5230E1"/>
                </a:solidFill>
              </a:rPr>
              <a:t>~</a:t>
            </a:r>
            <a:r>
              <a:t>$ chromium.chromedriver --version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5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ChromeDriver 94.0.4606.81 (5a03c5f1033171d5ee1671d219a...</a:t>
            </a:r>
          </a:p>
        </p:txBody>
      </p:sp>
      <p:sp>
        <p:nvSpPr>
          <p:cNvPr id="455" name="Check..."/>
          <p:cNvSpPr txBox="1"/>
          <p:nvPr/>
        </p:nvSpPr>
        <p:spPr>
          <a:xfrm>
            <a:off x="5871548" y="7772107"/>
            <a:ext cx="103480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Check...</a:t>
            </a:r>
          </a:p>
        </p:txBody>
      </p:sp>
      <p:pic>
        <p:nvPicPr>
          <p:cNvPr id="456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850" y="3913219"/>
            <a:ext cx="5995019" cy="126162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57" name="https://github.com/cs320-wisc/f22/tree/main/p3#part-3-web-crawling-websearcher">
            <a:hlinkClick r:id="rId8"/>
          </p:cNvPr>
          <p:cNvSpPr txBox="1"/>
          <p:nvPr/>
        </p:nvSpPr>
        <p:spPr>
          <a:xfrm>
            <a:off x="285516" y="1573788"/>
            <a:ext cx="1220686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9"/>
              </a:defRPr>
            </a:lvl1pPr>
          </a:lstStyle>
          <a:p>
            <a:r>
              <a:rPr lang="en-US" dirty="0">
                <a:hlinkClick r:id="rId9"/>
              </a:rPr>
              <a:t>https://github.com/msyamkumar/cs320-s23-projects/tree/main/p3#part-3-web-crawling-websearcher</a:t>
            </a:r>
            <a:endParaRPr dirty="0">
              <a:hlinkClick r:id="rId9"/>
            </a:endParaRPr>
          </a:p>
        </p:txBody>
      </p:sp>
      <p:sp>
        <p:nvSpPr>
          <p:cNvPr id="458" name="on some systems, chromedriver is installed separately"/>
          <p:cNvSpPr txBox="1"/>
          <p:nvPr/>
        </p:nvSpPr>
        <p:spPr>
          <a:xfrm>
            <a:off x="6023951" y="2763059"/>
            <a:ext cx="5948686" cy="41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200"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r>
              <a:t>on some systems, chromedriver is installed separately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Why Drivers?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Why Drivers?</a:t>
            </a:r>
          </a:p>
        </p:txBody>
      </p:sp>
      <p:pic>
        <p:nvPicPr>
          <p:cNvPr id="46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7945325"/>
            <a:ext cx="609600" cy="609601"/>
          </a:xfrm>
          <a:prstGeom prst="rect">
            <a:avLst/>
          </a:prstGeom>
          <a:ln w="12700">
            <a:miter lim="400000"/>
          </a:ln>
        </p:spPr>
      </p:pic>
      <p:sp>
        <p:nvSpPr>
          <p:cNvPr id="467" name="Python"/>
          <p:cNvSpPr txBox="1"/>
          <p:nvPr/>
        </p:nvSpPr>
        <p:spPr>
          <a:xfrm>
            <a:off x="1161901" y="2476499"/>
            <a:ext cx="95279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Python</a:t>
            </a:r>
          </a:p>
        </p:txBody>
      </p:sp>
      <p:sp>
        <p:nvSpPr>
          <p:cNvPr id="468" name="Java"/>
          <p:cNvSpPr txBox="1"/>
          <p:nvPr/>
        </p:nvSpPr>
        <p:spPr>
          <a:xfrm>
            <a:off x="4266431" y="2476499"/>
            <a:ext cx="56033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Java</a:t>
            </a:r>
          </a:p>
        </p:txBody>
      </p:sp>
      <p:sp>
        <p:nvSpPr>
          <p:cNvPr id="469" name="Ruby"/>
          <p:cNvSpPr txBox="1"/>
          <p:nvPr/>
        </p:nvSpPr>
        <p:spPr>
          <a:xfrm>
            <a:off x="6900515" y="2476499"/>
            <a:ext cx="716311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Ruby</a:t>
            </a:r>
          </a:p>
        </p:txBody>
      </p:sp>
      <p:sp>
        <p:nvSpPr>
          <p:cNvPr id="470" name="JavaScript"/>
          <p:cNvSpPr txBox="1"/>
          <p:nvPr/>
        </p:nvSpPr>
        <p:spPr>
          <a:xfrm>
            <a:off x="9426624" y="2476499"/>
            <a:ext cx="124420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JavaScript</a:t>
            </a:r>
          </a:p>
        </p:txBody>
      </p:sp>
      <p:sp>
        <p:nvSpPr>
          <p:cNvPr id="471" name="Python module for Selenium"/>
          <p:cNvSpPr/>
          <p:nvPr/>
        </p:nvSpPr>
        <p:spPr>
          <a:xfrm>
            <a:off x="599107" y="3009900"/>
            <a:ext cx="2078386" cy="902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Python module for Selenium</a:t>
            </a:r>
          </a:p>
        </p:txBody>
      </p:sp>
      <p:sp>
        <p:nvSpPr>
          <p:cNvPr id="472" name="Java module for Selenium"/>
          <p:cNvSpPr/>
          <p:nvPr/>
        </p:nvSpPr>
        <p:spPr>
          <a:xfrm>
            <a:off x="3507407" y="3009900"/>
            <a:ext cx="2078386" cy="902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Java module for Selenium</a:t>
            </a:r>
          </a:p>
        </p:txBody>
      </p:sp>
      <p:sp>
        <p:nvSpPr>
          <p:cNvPr id="473" name="Ruby module for Selenium"/>
          <p:cNvSpPr/>
          <p:nvPr/>
        </p:nvSpPr>
        <p:spPr>
          <a:xfrm>
            <a:off x="6219477" y="3009900"/>
            <a:ext cx="2078386" cy="902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Ruby module for Selenium</a:t>
            </a:r>
          </a:p>
        </p:txBody>
      </p:sp>
      <p:sp>
        <p:nvSpPr>
          <p:cNvPr id="474" name="JavaScript mod for Selenium"/>
          <p:cNvSpPr/>
          <p:nvPr/>
        </p:nvSpPr>
        <p:spPr>
          <a:xfrm>
            <a:off x="9009533" y="3009900"/>
            <a:ext cx="2078386" cy="90234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JavaScript mod for Selenium</a:t>
            </a:r>
          </a:p>
        </p:txBody>
      </p:sp>
      <p:sp>
        <p:nvSpPr>
          <p:cNvPr id="475" name="Chrome Driver"/>
          <p:cNvSpPr/>
          <p:nvPr/>
        </p:nvSpPr>
        <p:spPr>
          <a:xfrm>
            <a:off x="2427907" y="6819900"/>
            <a:ext cx="2078386" cy="9023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Chrome Driver</a:t>
            </a:r>
          </a:p>
        </p:txBody>
      </p:sp>
      <p:pic>
        <p:nvPicPr>
          <p:cNvPr id="476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24" y="7783548"/>
            <a:ext cx="1244204" cy="933154"/>
          </a:xfrm>
          <a:prstGeom prst="rect">
            <a:avLst/>
          </a:prstGeom>
          <a:ln w="12700">
            <a:miter lim="400000"/>
          </a:ln>
        </p:spPr>
      </p:pic>
      <p:pic>
        <p:nvPicPr>
          <p:cNvPr id="477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329" y="7792925"/>
            <a:ext cx="914401" cy="914401"/>
          </a:xfrm>
          <a:prstGeom prst="rect">
            <a:avLst/>
          </a:prstGeom>
          <a:ln w="12700">
            <a:miter lim="400000"/>
          </a:ln>
        </p:spPr>
      </p:pic>
      <p:sp>
        <p:nvSpPr>
          <p:cNvPr id="478" name="Firefox Driver"/>
          <p:cNvSpPr/>
          <p:nvPr/>
        </p:nvSpPr>
        <p:spPr>
          <a:xfrm>
            <a:off x="5702337" y="6819900"/>
            <a:ext cx="2078385" cy="9023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Firefox Driver</a:t>
            </a:r>
          </a:p>
        </p:txBody>
      </p:sp>
      <p:sp>
        <p:nvSpPr>
          <p:cNvPr id="479" name="Edge Driver"/>
          <p:cNvSpPr/>
          <p:nvPr/>
        </p:nvSpPr>
        <p:spPr>
          <a:xfrm>
            <a:off x="9009533" y="6819900"/>
            <a:ext cx="2078386" cy="902345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Edge Driver</a:t>
            </a:r>
          </a:p>
        </p:txBody>
      </p:sp>
      <p:sp>
        <p:nvSpPr>
          <p:cNvPr id="480" name="Line"/>
          <p:cNvSpPr/>
          <p:nvPr/>
        </p:nvSpPr>
        <p:spPr>
          <a:xfrm flipH="1" flipV="1">
            <a:off x="4632573" y="3898900"/>
            <a:ext cx="1800474" cy="13038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1" name="Line"/>
          <p:cNvSpPr/>
          <p:nvPr/>
        </p:nvSpPr>
        <p:spPr>
          <a:xfrm flipH="1" flipV="1">
            <a:off x="1676400" y="3898900"/>
            <a:ext cx="4756647" cy="13038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2" name="Line"/>
          <p:cNvSpPr/>
          <p:nvPr/>
        </p:nvSpPr>
        <p:spPr>
          <a:xfrm flipV="1">
            <a:off x="6433046" y="3898900"/>
            <a:ext cx="893282" cy="13038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3" name="Line"/>
          <p:cNvSpPr/>
          <p:nvPr/>
        </p:nvSpPr>
        <p:spPr>
          <a:xfrm flipV="1">
            <a:off x="6433046" y="3898900"/>
            <a:ext cx="3555405" cy="130387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4" name="Line"/>
          <p:cNvSpPr/>
          <p:nvPr/>
        </p:nvSpPr>
        <p:spPr>
          <a:xfrm flipH="1">
            <a:off x="3541414" y="5202769"/>
            <a:ext cx="2891633" cy="16305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5" name="Line"/>
          <p:cNvSpPr/>
          <p:nvPr/>
        </p:nvSpPr>
        <p:spPr>
          <a:xfrm>
            <a:off x="6433046" y="5202769"/>
            <a:ext cx="138708" cy="16305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6" name="Line"/>
          <p:cNvSpPr/>
          <p:nvPr/>
        </p:nvSpPr>
        <p:spPr>
          <a:xfrm>
            <a:off x="6433046" y="5202769"/>
            <a:ext cx="3555405" cy="1630526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7" name="Line"/>
          <p:cNvSpPr/>
          <p:nvPr/>
        </p:nvSpPr>
        <p:spPr>
          <a:xfrm>
            <a:off x="5846859" y="5189293"/>
            <a:ext cx="1244204" cy="1"/>
          </a:xfrm>
          <a:prstGeom prst="line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age A"/>
          <p:cNvSpPr/>
          <p:nvPr/>
        </p:nvSpPr>
        <p:spPr>
          <a:xfrm>
            <a:off x="3746500" y="26797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A</a:t>
            </a:r>
          </a:p>
        </p:txBody>
      </p:sp>
      <p:sp>
        <p:nvSpPr>
          <p:cNvPr id="141" name="Page B"/>
          <p:cNvSpPr/>
          <p:nvPr/>
        </p:nvSpPr>
        <p:spPr>
          <a:xfrm>
            <a:off x="7035800" y="35560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B</a:t>
            </a:r>
          </a:p>
        </p:txBody>
      </p:sp>
      <p:sp>
        <p:nvSpPr>
          <p:cNvPr id="142" name="Page C"/>
          <p:cNvSpPr/>
          <p:nvPr/>
        </p:nvSpPr>
        <p:spPr>
          <a:xfrm>
            <a:off x="3530600" y="68453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C</a:t>
            </a:r>
          </a:p>
        </p:txBody>
      </p:sp>
      <p:sp>
        <p:nvSpPr>
          <p:cNvPr id="143" name="Page D"/>
          <p:cNvSpPr/>
          <p:nvPr/>
        </p:nvSpPr>
        <p:spPr>
          <a:xfrm>
            <a:off x="8013700" y="73787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D</a:t>
            </a:r>
          </a:p>
        </p:txBody>
      </p:sp>
      <p:sp>
        <p:nvSpPr>
          <p:cNvPr id="144" name="Line"/>
          <p:cNvSpPr/>
          <p:nvPr/>
        </p:nvSpPr>
        <p:spPr>
          <a:xfrm>
            <a:off x="5130800" y="3543299"/>
            <a:ext cx="1794684" cy="5856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5" name="Line"/>
          <p:cNvSpPr/>
          <p:nvPr/>
        </p:nvSpPr>
        <p:spPr>
          <a:xfrm flipH="1">
            <a:off x="4513624" y="4889500"/>
            <a:ext cx="2738077" cy="19193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6" name="Line"/>
          <p:cNvSpPr/>
          <p:nvPr/>
        </p:nvSpPr>
        <p:spPr>
          <a:xfrm>
            <a:off x="7772399" y="4889500"/>
            <a:ext cx="681401" cy="24291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 flipV="1">
            <a:off x="4127500" y="4051300"/>
            <a:ext cx="1" cy="2692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" name="Line"/>
          <p:cNvSpPr/>
          <p:nvPr/>
        </p:nvSpPr>
        <p:spPr>
          <a:xfrm>
            <a:off x="4902199" y="7239000"/>
            <a:ext cx="3026287" cy="6569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how to scrape a webpage graph?"/>
          <p:cNvSpPr txBox="1"/>
          <p:nvPr/>
        </p:nvSpPr>
        <p:spPr>
          <a:xfrm>
            <a:off x="4383980" y="683499"/>
            <a:ext cx="40600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how to scrape a webpage graph?</a:t>
            </a:r>
          </a:p>
        </p:txBody>
      </p:sp>
      <p:sp>
        <p:nvSpPr>
          <p:cNvPr id="150" name="how to scrape a complicated page?"/>
          <p:cNvSpPr txBox="1"/>
          <p:nvPr/>
        </p:nvSpPr>
        <p:spPr>
          <a:xfrm>
            <a:off x="4253383" y="1491099"/>
            <a:ext cx="43212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how to scrape a complicated page?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Examples"/>
          <p:cNvSpPr txBox="1">
            <a:spLocks noGrp="1"/>
          </p:cNvSpPr>
          <p:nvPr>
            <p:ph type="title"/>
          </p:nvPr>
        </p:nvSpPr>
        <p:spPr>
          <a:xfrm>
            <a:off x="713370" y="4209727"/>
            <a:ext cx="11578060" cy="902346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Examples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Example 1a: Late Loading Table (page1.html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 1a: Late Loading Table (page1.html)</a:t>
            </a:r>
          </a:p>
        </p:txBody>
      </p:sp>
      <p:pic>
        <p:nvPicPr>
          <p:cNvPr id="49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1924050"/>
            <a:ext cx="2540000" cy="6591300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sp>
        <p:nvSpPr>
          <p:cNvPr id="493" name="Line"/>
          <p:cNvSpPr/>
          <p:nvPr/>
        </p:nvSpPr>
        <p:spPr>
          <a:xfrm flipH="1">
            <a:off x="2324099" y="6413500"/>
            <a:ext cx="2552701" cy="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4" name="added after 1 second"/>
          <p:cNvSpPr txBox="1"/>
          <p:nvPr/>
        </p:nvSpPr>
        <p:spPr>
          <a:xfrm>
            <a:off x="4983534" y="6184899"/>
            <a:ext cx="26567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added after 1 second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Example 1b: Headless Mode and Screensho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 1b: Headless Mode and Screenshots</a:t>
            </a:r>
          </a:p>
        </p:txBody>
      </p:sp>
      <p:sp>
        <p:nvSpPr>
          <p:cNvPr id="497" name="from selenium import webdriver…"/>
          <p:cNvSpPr txBox="1"/>
          <p:nvPr/>
        </p:nvSpPr>
        <p:spPr>
          <a:xfrm>
            <a:off x="1028700" y="1637655"/>
            <a:ext cx="11425660" cy="524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 import webdriver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selenium.webdriver.chrome.options import Options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selenium.common.exceptions import NoSuchElementException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 = Options()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options.headless = True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= webdriver.Chrome(options=options)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b.get(????)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IPython.core.display import Image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b.save_screenshot("out.png")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Image("out.png")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b.close()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Example 2: Auto-Clicking Button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 2: Auto-Clicking Buttons</a:t>
            </a:r>
          </a:p>
        </p:txBody>
      </p:sp>
      <p:sp>
        <p:nvSpPr>
          <p:cNvPr id="500" name="from selenium import webdriver…"/>
          <p:cNvSpPr txBox="1"/>
          <p:nvPr/>
        </p:nvSpPr>
        <p:spPr>
          <a:xfrm>
            <a:off x="1028700" y="1637655"/>
            <a:ext cx="11425660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 import webdriver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selenium.webdriver.chrome.options import Options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selenium.common.exceptions import NoSuchElementException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 = Options()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options.headless = True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= webdriver.Chrome(options=options)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b.get(????)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btn = b.find_element_by_id("BTN_ID")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btn.click()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b.close()</a:t>
            </a:r>
          </a:p>
        </p:txBody>
      </p:sp>
      <p:pic>
        <p:nvPicPr>
          <p:cNvPr id="50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3700" y="4464050"/>
            <a:ext cx="4775200" cy="4102100"/>
          </a:xfrm>
          <a:prstGeom prst="rect">
            <a:avLst/>
          </a:prstGeom>
          <a:ln w="12700">
            <a:miter lim="400000"/>
          </a:ln>
        </p:spPr>
      </p:pic>
      <p:sp>
        <p:nvSpPr>
          <p:cNvPr id="502" name="Line"/>
          <p:cNvSpPr/>
          <p:nvPr/>
        </p:nvSpPr>
        <p:spPr>
          <a:xfrm flipV="1">
            <a:off x="6931322" y="8432800"/>
            <a:ext cx="1031578" cy="146844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auto click"/>
          <p:cNvSpPr txBox="1"/>
          <p:nvPr/>
        </p:nvSpPr>
        <p:spPr>
          <a:xfrm>
            <a:off x="5644203" y="8381999"/>
            <a:ext cx="123453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auto click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Example 3: Entering Password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 3: Entering Passwords</a:t>
            </a:r>
          </a:p>
        </p:txBody>
      </p:sp>
      <p:sp>
        <p:nvSpPr>
          <p:cNvPr id="506" name="from selenium import webdriver…"/>
          <p:cNvSpPr txBox="1"/>
          <p:nvPr/>
        </p:nvSpPr>
        <p:spPr>
          <a:xfrm>
            <a:off x="1028700" y="1637655"/>
            <a:ext cx="11425660" cy="4902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 import webdriver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selenium.webdriver.chrome.options import Options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from selenium.common.exceptions import NoSuchElementException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 = Options()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options.headless = True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 = webdriver.Chrome(options=options)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b.get(????)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pw = b.find_element_by_id("pw")</a:t>
            </a:r>
          </a:p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pw.send_keys("fido")</a:t>
            </a:r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  <a:p>
            <a:pPr algn="l">
              <a:defRPr>
                <a:latin typeface="Courier New"/>
                <a:ea typeface="Courier New"/>
                <a:cs typeface="Courier New"/>
                <a:sym typeface="Courier New"/>
              </a:defRPr>
            </a:pPr>
            <a:r>
              <a:t>b.close()</a:t>
            </a:r>
          </a:p>
        </p:txBody>
      </p:sp>
      <p:pic>
        <p:nvPicPr>
          <p:cNvPr id="50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800" y="4521200"/>
            <a:ext cx="5207000" cy="3378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Example 4: Many Queri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57806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Example 4: Many Queries</a:t>
            </a:r>
          </a:p>
        </p:txBody>
      </p:sp>
      <p:pic>
        <p:nvPicPr>
          <p:cNvPr id="51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779" y="1441450"/>
            <a:ext cx="4584701" cy="3187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1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6031855"/>
            <a:ext cx="4927600" cy="3467101"/>
          </a:xfrm>
          <a:prstGeom prst="rect">
            <a:avLst/>
          </a:prstGeom>
          <a:ln w="12700">
            <a:miter lim="400000"/>
          </a:ln>
        </p:spPr>
      </p:pic>
      <p:sp>
        <p:nvSpPr>
          <p:cNvPr id="512" name="Arrow"/>
          <p:cNvSpPr/>
          <p:nvPr/>
        </p:nvSpPr>
        <p:spPr>
          <a:xfrm rot="5400000">
            <a:off x="3414129" y="4914255"/>
            <a:ext cx="1270001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age A"/>
          <p:cNvSpPr/>
          <p:nvPr/>
        </p:nvSpPr>
        <p:spPr>
          <a:xfrm>
            <a:off x="3746500" y="26797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A</a:t>
            </a:r>
          </a:p>
        </p:txBody>
      </p:sp>
      <p:sp>
        <p:nvSpPr>
          <p:cNvPr id="153" name="Page B"/>
          <p:cNvSpPr/>
          <p:nvPr/>
        </p:nvSpPr>
        <p:spPr>
          <a:xfrm>
            <a:off x="7035800" y="35560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B</a:t>
            </a:r>
          </a:p>
        </p:txBody>
      </p:sp>
      <p:sp>
        <p:nvSpPr>
          <p:cNvPr id="154" name="Page C"/>
          <p:cNvSpPr/>
          <p:nvPr/>
        </p:nvSpPr>
        <p:spPr>
          <a:xfrm>
            <a:off x="3530600" y="68453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C</a:t>
            </a:r>
          </a:p>
        </p:txBody>
      </p:sp>
      <p:sp>
        <p:nvSpPr>
          <p:cNvPr id="155" name="Page D"/>
          <p:cNvSpPr/>
          <p:nvPr/>
        </p:nvSpPr>
        <p:spPr>
          <a:xfrm>
            <a:off x="8013700" y="7378700"/>
            <a:ext cx="1270000" cy="1270000"/>
          </a:xfrm>
          <a:prstGeom prst="roundRect">
            <a:avLst>
              <a:gd name="adj" fmla="val 15000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Page D</a:t>
            </a:r>
          </a:p>
        </p:txBody>
      </p:sp>
      <p:sp>
        <p:nvSpPr>
          <p:cNvPr id="156" name="Line"/>
          <p:cNvSpPr/>
          <p:nvPr/>
        </p:nvSpPr>
        <p:spPr>
          <a:xfrm>
            <a:off x="5130800" y="3543299"/>
            <a:ext cx="1794684" cy="58564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 flipH="1">
            <a:off x="4513624" y="4889500"/>
            <a:ext cx="2738077" cy="191938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8" name="Line"/>
          <p:cNvSpPr/>
          <p:nvPr/>
        </p:nvSpPr>
        <p:spPr>
          <a:xfrm>
            <a:off x="7772399" y="4889500"/>
            <a:ext cx="681401" cy="242916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9" name="Line"/>
          <p:cNvSpPr/>
          <p:nvPr/>
        </p:nvSpPr>
        <p:spPr>
          <a:xfrm flipV="1">
            <a:off x="4127500" y="4051300"/>
            <a:ext cx="1" cy="269240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>
            <a:off x="4902199" y="7239000"/>
            <a:ext cx="3026287" cy="65697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1" name="how to scrape a webpage graph?"/>
          <p:cNvSpPr txBox="1"/>
          <p:nvPr/>
        </p:nvSpPr>
        <p:spPr>
          <a:xfrm>
            <a:off x="4383980" y="683499"/>
            <a:ext cx="406003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how to scrape a webpage graph?</a:t>
            </a:r>
          </a:p>
        </p:txBody>
      </p:sp>
      <p:sp>
        <p:nvSpPr>
          <p:cNvPr id="162" name="how to scrape a complicated page?"/>
          <p:cNvSpPr txBox="1"/>
          <p:nvPr/>
        </p:nvSpPr>
        <p:spPr>
          <a:xfrm>
            <a:off x="4253383" y="1491099"/>
            <a:ext cx="432122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how to scrape a complicated page?</a:t>
            </a:r>
          </a:p>
        </p:txBody>
      </p:sp>
      <p:sp>
        <p:nvSpPr>
          <p:cNvPr id="163" name="requests module (220)"/>
          <p:cNvSpPr txBox="1"/>
          <p:nvPr/>
        </p:nvSpPr>
        <p:spPr>
          <a:xfrm>
            <a:off x="9293820" y="1250949"/>
            <a:ext cx="28582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/>
          </a:lstStyle>
          <a:p>
            <a:r>
              <a:t>requests module (220)</a:t>
            </a:r>
          </a:p>
        </p:txBody>
      </p:sp>
      <p:sp>
        <p:nvSpPr>
          <p:cNvPr id="164" name="selenium module (320)"/>
          <p:cNvSpPr txBox="1"/>
          <p:nvPr/>
        </p:nvSpPr>
        <p:spPr>
          <a:xfrm>
            <a:off x="9293820" y="1758949"/>
            <a:ext cx="290051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selenium</a:t>
            </a:r>
            <a:r>
              <a:t> module (320)</a:t>
            </a:r>
          </a:p>
        </p:txBody>
      </p:sp>
      <p:sp>
        <p:nvSpPr>
          <p:cNvPr id="165" name="Line"/>
          <p:cNvSpPr/>
          <p:nvPr/>
        </p:nvSpPr>
        <p:spPr>
          <a:xfrm flipV="1">
            <a:off x="8610599" y="1522203"/>
            <a:ext cx="650741" cy="18851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6" name="Line"/>
          <p:cNvSpPr/>
          <p:nvPr/>
        </p:nvSpPr>
        <p:spPr>
          <a:xfrm>
            <a:off x="8610599" y="1837719"/>
            <a:ext cx="671576" cy="16361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Document Object Model:…"/>
          <p:cNvSpPr txBox="1">
            <a:spLocks noGrp="1"/>
          </p:cNvSpPr>
          <p:nvPr>
            <p:ph type="title"/>
          </p:nvPr>
        </p:nvSpPr>
        <p:spPr>
          <a:xfrm>
            <a:off x="713370" y="3752527"/>
            <a:ext cx="11578060" cy="1966697"/>
          </a:xfrm>
          <a:prstGeom prst="rect">
            <a:avLst/>
          </a:prstGeom>
        </p:spPr>
        <p:txBody>
          <a:bodyPr/>
          <a:lstStyle/>
          <a:p>
            <a:pPr>
              <a:defRPr sz="4700"/>
            </a:pPr>
            <a:r>
              <a:t>Document Object Model:</a:t>
            </a:r>
          </a:p>
          <a:p>
            <a:pPr>
              <a:defRPr sz="5100" i="1">
                <a:solidFill>
                  <a:srgbClr val="929292"/>
                </a:solidFill>
              </a:defRPr>
            </a:pPr>
            <a:r>
              <a:t>Every Webpage is a Tree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74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175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7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7" name="Browser"/>
          <p:cNvSpPr txBox="1"/>
          <p:nvPr/>
        </p:nvSpPr>
        <p:spPr>
          <a:xfrm>
            <a:off x="1821644" y="4000499"/>
            <a:ext cx="141044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solidFill>
                  <a:srgbClr val="92929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Browser</a:t>
            </a:r>
          </a:p>
        </p:txBody>
      </p:sp>
      <p:sp>
        <p:nvSpPr>
          <p:cNvPr id="178" name="What does a web browser do when it gets some HTML in an HTTP response?"/>
          <p:cNvSpPr txBox="1"/>
          <p:nvPr/>
        </p:nvSpPr>
        <p:spPr>
          <a:xfrm>
            <a:off x="872185" y="806450"/>
            <a:ext cx="11260430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700" i="1">
                <a:latin typeface="Gill Sans"/>
                <a:ea typeface="Gill Sans"/>
                <a:cs typeface="Gill Sans"/>
                <a:sym typeface="Gill Sans"/>
              </a:defRPr>
            </a:pPr>
            <a:r>
              <a:t>What does a web browser do when it gets some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HTML</a:t>
            </a:r>
            <a:r>
              <a:t> in an </a:t>
            </a:r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HTTP</a:t>
            </a:r>
            <a:r>
              <a:t> response?</a:t>
            </a:r>
          </a:p>
        </p:txBody>
      </p:sp>
      <p:sp>
        <p:nvSpPr>
          <p:cNvPr id="179" name="(hyper-text…"/>
          <p:cNvSpPr txBox="1"/>
          <p:nvPr/>
        </p:nvSpPr>
        <p:spPr>
          <a:xfrm>
            <a:off x="6336605" y="1346711"/>
            <a:ext cx="2236590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(hyper-text</a:t>
            </a:r>
          </a:p>
          <a:p>
            <a:r>
              <a:t>markup language)</a:t>
            </a:r>
          </a:p>
        </p:txBody>
      </p:sp>
      <p:sp>
        <p:nvSpPr>
          <p:cNvPr id="180" name="(hyper-text…"/>
          <p:cNvSpPr txBox="1"/>
          <p:nvPr/>
        </p:nvSpPr>
        <p:spPr>
          <a:xfrm>
            <a:off x="8965786" y="1346711"/>
            <a:ext cx="2233912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(hyper-text</a:t>
            </a:r>
          </a:p>
          <a:p>
            <a:r>
              <a:t>transfer protocol)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5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86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187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8" name="&lt;html&gt;…"/>
          <p:cNvSpPr txBox="1"/>
          <p:nvPr/>
        </p:nvSpPr>
        <p:spPr>
          <a:xfrm>
            <a:off x="834392" y="3687425"/>
            <a:ext cx="3310348" cy="1257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11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  <p:sp>
        <p:nvSpPr>
          <p:cNvPr id="189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2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4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195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19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before displaying a page, the browser uses HTML to generate a…"/>
          <p:cNvSpPr txBox="1"/>
          <p:nvPr/>
        </p:nvSpPr>
        <p:spPr>
          <a:xfrm>
            <a:off x="597662" y="6146799"/>
            <a:ext cx="511823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before displaying a page, the browser uses HTML to generate a</a:t>
            </a:r>
          </a:p>
          <a:p>
            <a:pPr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Document Object Model (DOM Tree)</a:t>
            </a:r>
          </a:p>
        </p:txBody>
      </p:sp>
      <p:sp>
        <p:nvSpPr>
          <p:cNvPr id="199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4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05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20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08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209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10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11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12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3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4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5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6" name="vocab: elements"/>
          <p:cNvSpPr txBox="1"/>
          <p:nvPr/>
        </p:nvSpPr>
        <p:spPr>
          <a:xfrm>
            <a:off x="1943546" y="8976542"/>
            <a:ext cx="2298205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1">
                <a:latin typeface="Gill Sans"/>
                <a:ea typeface="Gill Sans"/>
                <a:cs typeface="Gill Sans"/>
                <a:sym typeface="Gill Sans"/>
              </a:defRPr>
            </a:pPr>
            <a:r>
              <a:t>vocab: </a:t>
            </a:r>
            <a:r>
              <a:rPr b="0"/>
              <a:t>elements</a:t>
            </a:r>
          </a:p>
        </p:txBody>
      </p:sp>
      <p:pic>
        <p:nvPicPr>
          <p:cNvPr id="21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18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9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Notebook"/>
          <p:cNvSpPr/>
          <p:nvPr/>
        </p:nvSpPr>
        <p:spPr>
          <a:xfrm>
            <a:off x="333221" y="2863103"/>
            <a:ext cx="4387291" cy="2457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1952" y="0"/>
                </a:moveTo>
                <a:cubicBezTo>
                  <a:pt x="1421" y="0"/>
                  <a:pt x="1439" y="771"/>
                  <a:pt x="1439" y="1718"/>
                </a:cubicBezTo>
                <a:lnTo>
                  <a:pt x="1439" y="19328"/>
                </a:lnTo>
                <a:lnTo>
                  <a:pt x="0" y="19328"/>
                </a:lnTo>
                <a:cubicBezTo>
                  <a:pt x="0" y="19328"/>
                  <a:pt x="0" y="19890"/>
                  <a:pt x="0" y="20529"/>
                </a:cubicBezTo>
                <a:cubicBezTo>
                  <a:pt x="0" y="21600"/>
                  <a:pt x="190" y="21599"/>
                  <a:pt x="896" y="21599"/>
                </a:cubicBezTo>
                <a:lnTo>
                  <a:pt x="10332" y="21599"/>
                </a:lnTo>
                <a:lnTo>
                  <a:pt x="11268" y="21599"/>
                </a:lnTo>
                <a:lnTo>
                  <a:pt x="20704" y="21599"/>
                </a:lnTo>
                <a:cubicBezTo>
                  <a:pt x="21367" y="21599"/>
                  <a:pt x="21600" y="21600"/>
                  <a:pt x="21600" y="20529"/>
                </a:cubicBezTo>
                <a:cubicBezTo>
                  <a:pt x="21600" y="19890"/>
                  <a:pt x="21600" y="19328"/>
                  <a:pt x="21600" y="19328"/>
                </a:cubicBezTo>
                <a:lnTo>
                  <a:pt x="20161" y="19328"/>
                </a:lnTo>
                <a:lnTo>
                  <a:pt x="20161" y="1718"/>
                </a:lnTo>
                <a:cubicBezTo>
                  <a:pt x="20161" y="771"/>
                  <a:pt x="20196" y="0"/>
                  <a:pt x="19665" y="0"/>
                </a:cubicBezTo>
                <a:lnTo>
                  <a:pt x="1952" y="0"/>
                </a:lnTo>
                <a:close/>
                <a:moveTo>
                  <a:pt x="2475" y="1849"/>
                </a:moveTo>
                <a:lnTo>
                  <a:pt x="19125" y="1849"/>
                </a:lnTo>
                <a:lnTo>
                  <a:pt x="19125" y="19328"/>
                </a:lnTo>
                <a:lnTo>
                  <a:pt x="11268" y="19328"/>
                </a:lnTo>
                <a:lnTo>
                  <a:pt x="10332" y="19328"/>
                </a:lnTo>
                <a:lnTo>
                  <a:pt x="2475" y="19328"/>
                </a:lnTo>
                <a:lnTo>
                  <a:pt x="2475" y="1849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2" name="Rectangle"/>
          <p:cNvSpPr/>
          <p:nvPr/>
        </p:nvSpPr>
        <p:spPr>
          <a:xfrm>
            <a:off x="796725" y="3100460"/>
            <a:ext cx="3460283" cy="1982887"/>
          </a:xfrm>
          <a:prstGeom prst="rect">
            <a:avLst/>
          </a:prstGeom>
          <a:solidFill>
            <a:srgbClr val="FFFFFF"/>
          </a:solidFill>
          <a:ln w="508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804875" y="3595961"/>
            <a:ext cx="3443984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4" name="url: http://domain/rsrc.html"/>
          <p:cNvSpPr txBox="1"/>
          <p:nvPr/>
        </p:nvSpPr>
        <p:spPr>
          <a:xfrm>
            <a:off x="853541" y="3087933"/>
            <a:ext cx="3164422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rPr b="1"/>
              <a:t>url</a:t>
            </a:r>
            <a:r>
              <a:t>: </a:t>
            </a:r>
            <a:r>
              <a:rPr sz="2100"/>
              <a:t>http://domain/rsrc.html</a:t>
            </a:r>
          </a:p>
        </p:txBody>
      </p:sp>
      <p:sp>
        <p:nvSpPr>
          <p:cNvPr id="225" name="HTTP Response"/>
          <p:cNvSpPr txBox="1"/>
          <p:nvPr/>
        </p:nvSpPr>
        <p:spPr>
          <a:xfrm>
            <a:off x="4914577" y="3183394"/>
            <a:ext cx="26168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1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HTTP Response</a:t>
            </a:r>
          </a:p>
        </p:txBody>
      </p:sp>
      <p:sp>
        <p:nvSpPr>
          <p:cNvPr id="226" name="Line"/>
          <p:cNvSpPr/>
          <p:nvPr/>
        </p:nvSpPr>
        <p:spPr>
          <a:xfrm>
            <a:off x="3997299" y="3760665"/>
            <a:ext cx="3290645" cy="7358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8" extrusionOk="0">
                <a:moveTo>
                  <a:pt x="0" y="56"/>
                </a:moveTo>
                <a:cubicBezTo>
                  <a:pt x="2434" y="-72"/>
                  <a:pt x="4868" y="20"/>
                  <a:pt x="7299" y="331"/>
                </a:cubicBezTo>
                <a:cubicBezTo>
                  <a:pt x="11201" y="830"/>
                  <a:pt x="15234" y="2072"/>
                  <a:pt x="18313" y="8843"/>
                </a:cubicBezTo>
                <a:cubicBezTo>
                  <a:pt x="19808" y="12128"/>
                  <a:pt x="20946" y="16522"/>
                  <a:pt x="21600" y="21528"/>
                </a:cubicBezTo>
              </a:path>
            </a:pathLst>
          </a:custGeom>
          <a:ln w="381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html"/>
          <p:cNvSpPr/>
          <p:nvPr/>
        </p:nvSpPr>
        <p:spPr>
          <a:xfrm>
            <a:off x="2222500" y="5664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html</a:t>
            </a:r>
          </a:p>
        </p:txBody>
      </p:sp>
      <p:sp>
        <p:nvSpPr>
          <p:cNvPr id="228" name="body"/>
          <p:cNvSpPr/>
          <p:nvPr/>
        </p:nvSpPr>
        <p:spPr>
          <a:xfrm>
            <a:off x="2222500" y="6426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body</a:t>
            </a:r>
          </a:p>
        </p:txBody>
      </p:sp>
      <p:sp>
        <p:nvSpPr>
          <p:cNvPr id="229" name="a"/>
          <p:cNvSpPr/>
          <p:nvPr/>
        </p:nvSpPr>
        <p:spPr>
          <a:xfrm>
            <a:off x="2222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30" name="h1"/>
          <p:cNvSpPr/>
          <p:nvPr/>
        </p:nvSpPr>
        <p:spPr>
          <a:xfrm>
            <a:off x="825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h1</a:t>
            </a:r>
          </a:p>
        </p:txBody>
      </p:sp>
      <p:sp>
        <p:nvSpPr>
          <p:cNvPr id="231" name="a"/>
          <p:cNvSpPr/>
          <p:nvPr/>
        </p:nvSpPr>
        <p:spPr>
          <a:xfrm>
            <a:off x="3619500" y="7188200"/>
            <a:ext cx="892275" cy="462585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</a:t>
            </a:r>
          </a:p>
        </p:txBody>
      </p:sp>
      <p:sp>
        <p:nvSpPr>
          <p:cNvPr id="232" name="Line"/>
          <p:cNvSpPr/>
          <p:nvPr/>
        </p:nvSpPr>
        <p:spPr>
          <a:xfrm>
            <a:off x="2666999" y="6105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3" name="Line"/>
          <p:cNvSpPr/>
          <p:nvPr/>
        </p:nvSpPr>
        <p:spPr>
          <a:xfrm>
            <a:off x="2666999" y="6867103"/>
            <a:ext cx="1" cy="317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4" name="Line"/>
          <p:cNvSpPr/>
          <p:nvPr/>
        </p:nvSpPr>
        <p:spPr>
          <a:xfrm>
            <a:off x="2921000" y="6867103"/>
            <a:ext cx="745530" cy="30311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 flipH="1">
            <a:off x="1666081" y="6867103"/>
            <a:ext cx="746920" cy="3582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3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025" y="3740150"/>
            <a:ext cx="1797224" cy="1034586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Callout"/>
          <p:cNvSpPr/>
          <p:nvPr/>
        </p:nvSpPr>
        <p:spPr>
          <a:xfrm>
            <a:off x="419100" y="4368403"/>
            <a:ext cx="5347097" cy="52046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53" y="0"/>
                </a:moveTo>
                <a:lnTo>
                  <a:pt x="7213" y="4745"/>
                </a:lnTo>
                <a:lnTo>
                  <a:pt x="821" y="4745"/>
                </a:lnTo>
                <a:cubicBezTo>
                  <a:pt x="368" y="4745"/>
                  <a:pt x="0" y="5123"/>
                  <a:pt x="0" y="5589"/>
                </a:cubicBezTo>
                <a:lnTo>
                  <a:pt x="0" y="20758"/>
                </a:lnTo>
                <a:cubicBezTo>
                  <a:pt x="0" y="21224"/>
                  <a:pt x="368" y="21600"/>
                  <a:pt x="821" y="21600"/>
                </a:cubicBezTo>
                <a:lnTo>
                  <a:pt x="20779" y="21600"/>
                </a:lnTo>
                <a:cubicBezTo>
                  <a:pt x="21232" y="21600"/>
                  <a:pt x="21600" y="21224"/>
                  <a:pt x="21600" y="20758"/>
                </a:cubicBezTo>
                <a:lnTo>
                  <a:pt x="21600" y="5589"/>
                </a:lnTo>
                <a:cubicBezTo>
                  <a:pt x="21600" y="5123"/>
                  <a:pt x="21232" y="4745"/>
                  <a:pt x="20779" y="4745"/>
                </a:cubicBezTo>
                <a:lnTo>
                  <a:pt x="10493" y="4745"/>
                </a:lnTo>
                <a:lnTo>
                  <a:pt x="8853" y="0"/>
                </a:lnTo>
                <a:close/>
              </a:path>
            </a:pathLst>
          </a:cu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attr: href"/>
          <p:cNvSpPr/>
          <p:nvPr/>
        </p:nvSpPr>
        <p:spPr>
          <a:xfrm>
            <a:off x="4288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39" name="attr: href"/>
          <p:cNvSpPr/>
          <p:nvPr/>
        </p:nvSpPr>
        <p:spPr>
          <a:xfrm>
            <a:off x="2510135" y="7858321"/>
            <a:ext cx="1346399" cy="317000"/>
          </a:xfrm>
          <a:prstGeom prst="rect">
            <a:avLst/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attr: href</a:t>
            </a:r>
          </a:p>
        </p:txBody>
      </p:sp>
      <p:sp>
        <p:nvSpPr>
          <p:cNvPr id="244" name="Connection Line"/>
          <p:cNvSpPr/>
          <p:nvPr/>
        </p:nvSpPr>
        <p:spPr>
          <a:xfrm>
            <a:off x="2335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45" name="Connection Line"/>
          <p:cNvSpPr/>
          <p:nvPr/>
        </p:nvSpPr>
        <p:spPr>
          <a:xfrm>
            <a:off x="4113291" y="7649550"/>
            <a:ext cx="166891" cy="4389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881" h="21600" extrusionOk="0">
                <a:moveTo>
                  <a:pt x="18881" y="21600"/>
                </a:moveTo>
                <a:cubicBezTo>
                  <a:pt x="3193" y="20685"/>
                  <a:pt x="-2719" y="13485"/>
                  <a:pt x="1145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242" name="Elements may contain…"/>
          <p:cNvSpPr txBox="1"/>
          <p:nvPr/>
        </p:nvSpPr>
        <p:spPr>
          <a:xfrm>
            <a:off x="6374358" y="431800"/>
            <a:ext cx="3684985" cy="96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spcBef>
                <a:spcPts val="4200"/>
              </a:spcBef>
              <a:defRPr sz="3200">
                <a:latin typeface="Gill Sans"/>
                <a:ea typeface="Gill Sans"/>
                <a:cs typeface="Gill Sans"/>
                <a:sym typeface="Gill Sans"/>
              </a:defRPr>
            </a:pPr>
            <a:r>
              <a:t>Elements may contain</a:t>
            </a:r>
          </a:p>
          <a:p>
            <a:pPr marL="635000" indent="-444500" algn="l">
              <a:buSzPct val="145000"/>
              <a:buChar char="•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attributes</a:t>
            </a:r>
          </a:p>
        </p:txBody>
      </p:sp>
      <p:sp>
        <p:nvSpPr>
          <p:cNvPr id="243" name="HTTP/1.0 200 OK…"/>
          <p:cNvSpPr txBox="1"/>
          <p:nvPr/>
        </p:nvSpPr>
        <p:spPr>
          <a:xfrm>
            <a:off x="6174399" y="4551013"/>
            <a:ext cx="6064085" cy="411098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HTTP/1.0 200 OK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Content-Type: text/html; charset=utf-8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Content-Length: 74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endParaRPr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&lt;html&gt;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&lt;head&gt;&lt;script&gt;...&lt;/script&gt;&lt;/head&gt;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&lt;h1&gt;Welcome&lt;/h1&gt;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href="about.html"&gt;About&lt;/a&gt;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&lt;a href="contact.html"&gt;Contact&lt;/a&gt;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&lt;/body&gt;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&lt;/html&gt;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1760</Words>
  <Application>Microsoft Macintosh PowerPoint</Application>
  <PresentationFormat>Custom</PresentationFormat>
  <Paragraphs>364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Courier</vt:lpstr>
      <vt:lpstr>Courier New</vt:lpstr>
      <vt:lpstr>Gill Sans</vt:lpstr>
      <vt:lpstr>Gill Sans Light</vt:lpstr>
      <vt:lpstr>Gill Sans SemiBold</vt:lpstr>
      <vt:lpstr>Menlo Regular</vt:lpstr>
      <vt:lpstr>White</vt:lpstr>
      <vt:lpstr>[320] Web 1: Selenium</vt:lpstr>
      <vt:lpstr>PowerPoint Presentation</vt:lpstr>
      <vt:lpstr>PowerPoint Presentation</vt:lpstr>
      <vt:lpstr>Document Object Model: Every Webpage is a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 Scraping: Simple and Complicated</vt:lpstr>
      <vt:lpstr>requests vs. Selenium</vt:lpstr>
      <vt:lpstr>requests vs. Selenium</vt:lpstr>
      <vt:lpstr>Installing: Selenium, Chrome, Driver</vt:lpstr>
      <vt:lpstr>Selenium Install (Ubuntu 20.04)</vt:lpstr>
      <vt:lpstr>Why Drivers?</vt:lpstr>
      <vt:lpstr>Examples</vt:lpstr>
      <vt:lpstr>Example 1a: Late Loading Table (page1.html)</vt:lpstr>
      <vt:lpstr>Example 1b: Headless Mode and Screenshots</vt:lpstr>
      <vt:lpstr>Example 2: Auto-Clicking Buttons</vt:lpstr>
      <vt:lpstr>Example 3: Entering Passwords</vt:lpstr>
      <vt:lpstr>Example 4: Many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Web 1: Selenium</dc:title>
  <cp:lastModifiedBy>MEENA SYAMKUMAR</cp:lastModifiedBy>
  <cp:revision>3</cp:revision>
  <dcterms:modified xsi:type="dcterms:W3CDTF">2023-03-01T01:06:59Z</dcterms:modified>
</cp:coreProperties>
</file>