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85" d="100"/>
          <a:sy n="85" d="100"/>
        </p:scale>
        <p:origin x="19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444500" indent="-444500"/>
            <a:lvl2pPr marL="889000" indent="-444500"/>
            <a:lvl3pPr marL="1333500" indent="-4445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[320] Inheritance"/>
          <p:cNvSpPr txBox="1">
            <a:spLocks noGrp="1"/>
          </p:cNvSpPr>
          <p:nvPr>
            <p:ph type="ctrTitle"/>
          </p:nvPr>
        </p:nvSpPr>
        <p:spPr>
          <a:xfrm>
            <a:off x="210740" y="1638300"/>
            <a:ext cx="12583320" cy="3302000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defRPr sz="5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[320] Inheritance</a:t>
            </a:r>
          </a:p>
        </p:txBody>
      </p:sp>
      <p:sp>
        <p:nvSpPr>
          <p:cNvPr id="129" name="Tyler Caraza-Harter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5422900"/>
            <a:ext cx="10464800" cy="1130300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defRPr>
                <a:solidFill>
                  <a:srgbClr val="5E5E5E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lang="en-US" dirty="0"/>
              <a:t>Meenakshi </a:t>
            </a:r>
            <a:r>
              <a:rPr lang="en-US" dirty="0" err="1"/>
              <a:t>Syamkumar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Inheritance"/>
          <p:cNvSpPr txBox="1">
            <a:spLocks noGrp="1"/>
          </p:cNvSpPr>
          <p:nvPr>
            <p:ph type="title"/>
          </p:nvPr>
        </p:nvSpPr>
        <p:spPr>
          <a:xfrm>
            <a:off x="952500" y="3881611"/>
            <a:ext cx="11099800" cy="1990378"/>
          </a:xfrm>
          <a:prstGeom prst="rect">
            <a:avLst/>
          </a:prstGeom>
        </p:spPr>
        <p:txBody>
          <a:bodyPr/>
          <a:lstStyle>
            <a:lvl1pPr>
              <a:defRPr sz="96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Inheritance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ypes, Sub Types, and Objec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8383935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Types, Sub Types, and Objects</a:t>
            </a:r>
          </a:p>
        </p:txBody>
      </p:sp>
      <p:sp>
        <p:nvSpPr>
          <p:cNvPr id="175" name="Person"/>
          <p:cNvSpPr/>
          <p:nvPr/>
        </p:nvSpPr>
        <p:spPr>
          <a:xfrm>
            <a:off x="2926844" y="5045886"/>
            <a:ext cx="1328736" cy="471523"/>
          </a:xfrm>
          <a:prstGeom prst="roundRect">
            <a:avLst>
              <a:gd name="adj" fmla="val 21995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Person</a:t>
            </a:r>
          </a:p>
        </p:txBody>
      </p:sp>
      <p:sp>
        <p:nvSpPr>
          <p:cNvPr id="176" name="Hurricane"/>
          <p:cNvSpPr/>
          <p:nvPr/>
        </p:nvSpPr>
        <p:spPr>
          <a:xfrm>
            <a:off x="4620505" y="5045885"/>
            <a:ext cx="1560248" cy="471523"/>
          </a:xfrm>
          <a:prstGeom prst="roundRect">
            <a:avLst>
              <a:gd name="adj" fmla="val 21995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Hurricane</a:t>
            </a:r>
          </a:p>
        </p:txBody>
      </p:sp>
      <p:sp>
        <p:nvSpPr>
          <p:cNvPr id="177" name="????"/>
          <p:cNvSpPr/>
          <p:nvPr/>
        </p:nvSpPr>
        <p:spPr>
          <a:xfrm>
            <a:off x="6492580" y="5045886"/>
            <a:ext cx="943504" cy="471523"/>
          </a:xfrm>
          <a:prstGeom prst="roundRect">
            <a:avLst>
              <a:gd name="adj" fmla="val 21995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????</a:t>
            </a:r>
          </a:p>
        </p:txBody>
      </p:sp>
      <p:sp>
        <p:nvSpPr>
          <p:cNvPr id="178" name="Line"/>
          <p:cNvSpPr/>
          <p:nvPr/>
        </p:nvSpPr>
        <p:spPr>
          <a:xfrm>
            <a:off x="6256375" y="4512485"/>
            <a:ext cx="351533" cy="4692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9" name="Line"/>
          <p:cNvSpPr/>
          <p:nvPr/>
        </p:nvSpPr>
        <p:spPr>
          <a:xfrm flipH="1">
            <a:off x="4203042" y="4529908"/>
            <a:ext cx="351533" cy="4692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0" name="Line"/>
          <p:cNvSpPr/>
          <p:nvPr/>
        </p:nvSpPr>
        <p:spPr>
          <a:xfrm>
            <a:off x="5405475" y="4529908"/>
            <a:ext cx="1" cy="4700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1" name="namedtuple"/>
          <p:cNvSpPr/>
          <p:nvPr/>
        </p:nvSpPr>
        <p:spPr>
          <a:xfrm>
            <a:off x="4373178" y="4012463"/>
            <a:ext cx="2113348" cy="471523"/>
          </a:xfrm>
          <a:prstGeom prst="roundRect">
            <a:avLst>
              <a:gd name="adj" fmla="val 30015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namedtuple</a:t>
            </a:r>
          </a:p>
        </p:txBody>
      </p:sp>
      <p:sp>
        <p:nvSpPr>
          <p:cNvPr id="182" name="Rounded Rectangle"/>
          <p:cNvSpPr/>
          <p:nvPr/>
        </p:nvSpPr>
        <p:spPr>
          <a:xfrm>
            <a:off x="2666342" y="6257108"/>
            <a:ext cx="506368" cy="506368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3" name="Rounded Rectangle"/>
          <p:cNvSpPr/>
          <p:nvPr/>
        </p:nvSpPr>
        <p:spPr>
          <a:xfrm>
            <a:off x="3301342" y="6257108"/>
            <a:ext cx="506368" cy="506368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4" name="Rounded Rectangle"/>
          <p:cNvSpPr/>
          <p:nvPr/>
        </p:nvSpPr>
        <p:spPr>
          <a:xfrm>
            <a:off x="3936342" y="6257108"/>
            <a:ext cx="506368" cy="506368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5" name="Rounded Rectangle"/>
          <p:cNvSpPr/>
          <p:nvPr/>
        </p:nvSpPr>
        <p:spPr>
          <a:xfrm>
            <a:off x="4571342" y="6257108"/>
            <a:ext cx="506368" cy="506368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6" name="Line"/>
          <p:cNvSpPr/>
          <p:nvPr/>
        </p:nvSpPr>
        <p:spPr>
          <a:xfrm flipH="1">
            <a:off x="2916622" y="5562875"/>
            <a:ext cx="365923" cy="64978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7" name="Line"/>
          <p:cNvSpPr/>
          <p:nvPr/>
        </p:nvSpPr>
        <p:spPr>
          <a:xfrm flipH="1">
            <a:off x="3461048" y="5562875"/>
            <a:ext cx="75497" cy="64621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8" name="Line"/>
          <p:cNvSpPr/>
          <p:nvPr/>
        </p:nvSpPr>
        <p:spPr>
          <a:xfrm>
            <a:off x="3790544" y="5562874"/>
            <a:ext cx="377972" cy="65025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9" name="Line"/>
          <p:cNvSpPr/>
          <p:nvPr/>
        </p:nvSpPr>
        <p:spPr>
          <a:xfrm>
            <a:off x="4171544" y="5562874"/>
            <a:ext cx="510578" cy="64539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0" name="Callout"/>
          <p:cNvSpPr/>
          <p:nvPr/>
        </p:nvSpPr>
        <p:spPr>
          <a:xfrm>
            <a:off x="2423299" y="2729929"/>
            <a:ext cx="6226573" cy="30368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82" y="0"/>
                </a:moveTo>
                <a:cubicBezTo>
                  <a:pt x="215" y="0"/>
                  <a:pt x="0" y="442"/>
                  <a:pt x="0" y="988"/>
                </a:cubicBezTo>
                <a:lnTo>
                  <a:pt x="0" y="20609"/>
                </a:lnTo>
                <a:cubicBezTo>
                  <a:pt x="0" y="21155"/>
                  <a:pt x="215" y="21600"/>
                  <a:pt x="482" y="21600"/>
                </a:cubicBezTo>
                <a:lnTo>
                  <a:pt x="19264" y="21600"/>
                </a:lnTo>
                <a:cubicBezTo>
                  <a:pt x="19530" y="21600"/>
                  <a:pt x="19746" y="21155"/>
                  <a:pt x="19746" y="20609"/>
                </a:cubicBezTo>
                <a:lnTo>
                  <a:pt x="19746" y="14072"/>
                </a:lnTo>
                <a:lnTo>
                  <a:pt x="21600" y="12096"/>
                </a:lnTo>
                <a:lnTo>
                  <a:pt x="19746" y="10117"/>
                </a:lnTo>
                <a:lnTo>
                  <a:pt x="19746" y="988"/>
                </a:lnTo>
                <a:cubicBezTo>
                  <a:pt x="19746" y="442"/>
                  <a:pt x="19530" y="0"/>
                  <a:pt x="19264" y="0"/>
                </a:cubicBezTo>
                <a:lnTo>
                  <a:pt x="482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1" name="Callout"/>
          <p:cNvSpPr/>
          <p:nvPr/>
        </p:nvSpPr>
        <p:spPr>
          <a:xfrm>
            <a:off x="2423299" y="5906864"/>
            <a:ext cx="6238082" cy="11168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81" y="0"/>
                </a:moveTo>
                <a:cubicBezTo>
                  <a:pt x="215" y="0"/>
                  <a:pt x="0" y="1201"/>
                  <a:pt x="0" y="2687"/>
                </a:cubicBezTo>
                <a:lnTo>
                  <a:pt x="0" y="18913"/>
                </a:lnTo>
                <a:cubicBezTo>
                  <a:pt x="0" y="20399"/>
                  <a:pt x="215" y="21600"/>
                  <a:pt x="481" y="21600"/>
                </a:cubicBezTo>
                <a:lnTo>
                  <a:pt x="19228" y="21600"/>
                </a:lnTo>
                <a:cubicBezTo>
                  <a:pt x="19494" y="21600"/>
                  <a:pt x="19709" y="20399"/>
                  <a:pt x="19709" y="18913"/>
                </a:cubicBezTo>
                <a:lnTo>
                  <a:pt x="19709" y="14438"/>
                </a:lnTo>
                <a:lnTo>
                  <a:pt x="21600" y="10815"/>
                </a:lnTo>
                <a:lnTo>
                  <a:pt x="19709" y="7185"/>
                </a:lnTo>
                <a:lnTo>
                  <a:pt x="19709" y="2687"/>
                </a:lnTo>
                <a:cubicBezTo>
                  <a:pt x="19709" y="1201"/>
                  <a:pt x="19494" y="0"/>
                  <a:pt x="19228" y="0"/>
                </a:cubicBezTo>
                <a:lnTo>
                  <a:pt x="481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2" name="hierarchy of types"/>
          <p:cNvSpPr txBox="1"/>
          <p:nvPr/>
        </p:nvSpPr>
        <p:spPr>
          <a:xfrm>
            <a:off x="8940824" y="4147715"/>
            <a:ext cx="224284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hierarchy of types</a:t>
            </a:r>
          </a:p>
        </p:txBody>
      </p:sp>
      <p:sp>
        <p:nvSpPr>
          <p:cNvPr id="193" name="objects"/>
          <p:cNvSpPr txBox="1"/>
          <p:nvPr/>
        </p:nvSpPr>
        <p:spPr>
          <a:xfrm>
            <a:off x="8940824" y="6236667"/>
            <a:ext cx="9651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194" name="classes (and types in general) form a hierarchy"/>
          <p:cNvSpPr txBox="1"/>
          <p:nvPr/>
        </p:nvSpPr>
        <p:spPr>
          <a:xfrm>
            <a:off x="2765325" y="8268468"/>
            <a:ext cx="7474150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classes (and types in general) form a hierarchy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ypes, Sub Types, and Objects"/>
          <p:cNvSpPr txBox="1">
            <a:spLocks noGrp="1"/>
          </p:cNvSpPr>
          <p:nvPr>
            <p:ph type="title"/>
          </p:nvPr>
        </p:nvSpPr>
        <p:spPr>
          <a:xfrm>
            <a:off x="1039465" y="956799"/>
            <a:ext cx="8383935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dirty="0"/>
              <a:t>Types, Sub Types, and Objects</a:t>
            </a:r>
          </a:p>
        </p:txBody>
      </p:sp>
      <p:sp>
        <p:nvSpPr>
          <p:cNvPr id="197" name="Person"/>
          <p:cNvSpPr/>
          <p:nvPr/>
        </p:nvSpPr>
        <p:spPr>
          <a:xfrm>
            <a:off x="2926844" y="5045886"/>
            <a:ext cx="1328736" cy="471523"/>
          </a:xfrm>
          <a:prstGeom prst="roundRect">
            <a:avLst>
              <a:gd name="adj" fmla="val 21995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Person</a:t>
            </a:r>
          </a:p>
        </p:txBody>
      </p:sp>
      <p:sp>
        <p:nvSpPr>
          <p:cNvPr id="198" name="Hurricane"/>
          <p:cNvSpPr/>
          <p:nvPr/>
        </p:nvSpPr>
        <p:spPr>
          <a:xfrm>
            <a:off x="4620505" y="5045885"/>
            <a:ext cx="1560248" cy="471523"/>
          </a:xfrm>
          <a:prstGeom prst="roundRect">
            <a:avLst>
              <a:gd name="adj" fmla="val 21995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Hurricane</a:t>
            </a:r>
          </a:p>
        </p:txBody>
      </p:sp>
      <p:sp>
        <p:nvSpPr>
          <p:cNvPr id="199" name="????"/>
          <p:cNvSpPr/>
          <p:nvPr/>
        </p:nvSpPr>
        <p:spPr>
          <a:xfrm>
            <a:off x="6492580" y="5045886"/>
            <a:ext cx="943504" cy="471523"/>
          </a:xfrm>
          <a:prstGeom prst="roundRect">
            <a:avLst>
              <a:gd name="adj" fmla="val 21995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????</a:t>
            </a:r>
          </a:p>
        </p:txBody>
      </p:sp>
      <p:sp>
        <p:nvSpPr>
          <p:cNvPr id="200" name="Line"/>
          <p:cNvSpPr/>
          <p:nvPr/>
        </p:nvSpPr>
        <p:spPr>
          <a:xfrm>
            <a:off x="6256375" y="4512485"/>
            <a:ext cx="351533" cy="4692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1" name="Line"/>
          <p:cNvSpPr/>
          <p:nvPr/>
        </p:nvSpPr>
        <p:spPr>
          <a:xfrm flipH="1">
            <a:off x="4203042" y="4529908"/>
            <a:ext cx="351533" cy="4692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2" name="Line"/>
          <p:cNvSpPr/>
          <p:nvPr/>
        </p:nvSpPr>
        <p:spPr>
          <a:xfrm>
            <a:off x="5405475" y="4529908"/>
            <a:ext cx="1" cy="4700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3" name="namedtuple"/>
          <p:cNvSpPr/>
          <p:nvPr/>
        </p:nvSpPr>
        <p:spPr>
          <a:xfrm>
            <a:off x="4373178" y="4012463"/>
            <a:ext cx="2113348" cy="471523"/>
          </a:xfrm>
          <a:prstGeom prst="roundRect">
            <a:avLst>
              <a:gd name="adj" fmla="val 30015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namedtuple</a:t>
            </a:r>
          </a:p>
        </p:txBody>
      </p:sp>
      <p:sp>
        <p:nvSpPr>
          <p:cNvPr id="204" name="Rounded Rectangle"/>
          <p:cNvSpPr/>
          <p:nvPr/>
        </p:nvSpPr>
        <p:spPr>
          <a:xfrm>
            <a:off x="2666342" y="6257108"/>
            <a:ext cx="506368" cy="506368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5" name="Rounded Rectangle"/>
          <p:cNvSpPr/>
          <p:nvPr/>
        </p:nvSpPr>
        <p:spPr>
          <a:xfrm>
            <a:off x="3301342" y="6257108"/>
            <a:ext cx="506368" cy="506368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6" name="Rounded Rectangle"/>
          <p:cNvSpPr/>
          <p:nvPr/>
        </p:nvSpPr>
        <p:spPr>
          <a:xfrm>
            <a:off x="3936342" y="6257108"/>
            <a:ext cx="506368" cy="506368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7" name="Rounded Rectangle"/>
          <p:cNvSpPr/>
          <p:nvPr/>
        </p:nvSpPr>
        <p:spPr>
          <a:xfrm>
            <a:off x="4571342" y="6257108"/>
            <a:ext cx="506368" cy="506368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8" name="Line"/>
          <p:cNvSpPr/>
          <p:nvPr/>
        </p:nvSpPr>
        <p:spPr>
          <a:xfrm flipH="1">
            <a:off x="2916622" y="5562875"/>
            <a:ext cx="365923" cy="64978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9" name="Line"/>
          <p:cNvSpPr/>
          <p:nvPr/>
        </p:nvSpPr>
        <p:spPr>
          <a:xfrm flipH="1">
            <a:off x="3461048" y="5562875"/>
            <a:ext cx="75497" cy="64621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0" name="Line"/>
          <p:cNvSpPr/>
          <p:nvPr/>
        </p:nvSpPr>
        <p:spPr>
          <a:xfrm>
            <a:off x="3790544" y="5562874"/>
            <a:ext cx="377972" cy="65025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1" name="Line"/>
          <p:cNvSpPr/>
          <p:nvPr/>
        </p:nvSpPr>
        <p:spPr>
          <a:xfrm>
            <a:off x="4171544" y="5562874"/>
            <a:ext cx="510578" cy="64539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2" name="Callout"/>
          <p:cNvSpPr/>
          <p:nvPr/>
        </p:nvSpPr>
        <p:spPr>
          <a:xfrm>
            <a:off x="2423299" y="2729929"/>
            <a:ext cx="6226573" cy="30368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82" y="0"/>
                </a:moveTo>
                <a:cubicBezTo>
                  <a:pt x="215" y="0"/>
                  <a:pt x="0" y="442"/>
                  <a:pt x="0" y="988"/>
                </a:cubicBezTo>
                <a:lnTo>
                  <a:pt x="0" y="20609"/>
                </a:lnTo>
                <a:cubicBezTo>
                  <a:pt x="0" y="21155"/>
                  <a:pt x="215" y="21600"/>
                  <a:pt x="482" y="21600"/>
                </a:cubicBezTo>
                <a:lnTo>
                  <a:pt x="19264" y="21600"/>
                </a:lnTo>
                <a:cubicBezTo>
                  <a:pt x="19530" y="21600"/>
                  <a:pt x="19746" y="21155"/>
                  <a:pt x="19746" y="20609"/>
                </a:cubicBezTo>
                <a:lnTo>
                  <a:pt x="19746" y="14072"/>
                </a:lnTo>
                <a:lnTo>
                  <a:pt x="21600" y="12096"/>
                </a:lnTo>
                <a:lnTo>
                  <a:pt x="19746" y="10117"/>
                </a:lnTo>
                <a:lnTo>
                  <a:pt x="19746" y="988"/>
                </a:lnTo>
                <a:cubicBezTo>
                  <a:pt x="19746" y="442"/>
                  <a:pt x="19530" y="0"/>
                  <a:pt x="19264" y="0"/>
                </a:cubicBezTo>
                <a:lnTo>
                  <a:pt x="482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3" name="Callout"/>
          <p:cNvSpPr/>
          <p:nvPr/>
        </p:nvSpPr>
        <p:spPr>
          <a:xfrm>
            <a:off x="2423299" y="5906864"/>
            <a:ext cx="6238082" cy="11168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81" y="0"/>
                </a:moveTo>
                <a:cubicBezTo>
                  <a:pt x="215" y="0"/>
                  <a:pt x="0" y="1201"/>
                  <a:pt x="0" y="2687"/>
                </a:cubicBezTo>
                <a:lnTo>
                  <a:pt x="0" y="18913"/>
                </a:lnTo>
                <a:cubicBezTo>
                  <a:pt x="0" y="20399"/>
                  <a:pt x="215" y="21600"/>
                  <a:pt x="481" y="21600"/>
                </a:cubicBezTo>
                <a:lnTo>
                  <a:pt x="19228" y="21600"/>
                </a:lnTo>
                <a:cubicBezTo>
                  <a:pt x="19494" y="21600"/>
                  <a:pt x="19709" y="20399"/>
                  <a:pt x="19709" y="18913"/>
                </a:cubicBezTo>
                <a:lnTo>
                  <a:pt x="19709" y="14438"/>
                </a:lnTo>
                <a:lnTo>
                  <a:pt x="21600" y="10815"/>
                </a:lnTo>
                <a:lnTo>
                  <a:pt x="19709" y="7185"/>
                </a:lnTo>
                <a:lnTo>
                  <a:pt x="19709" y="2687"/>
                </a:lnTo>
                <a:cubicBezTo>
                  <a:pt x="19709" y="1201"/>
                  <a:pt x="19494" y="0"/>
                  <a:pt x="19228" y="0"/>
                </a:cubicBezTo>
                <a:lnTo>
                  <a:pt x="481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4" name="hierarchy of types"/>
          <p:cNvSpPr txBox="1"/>
          <p:nvPr/>
        </p:nvSpPr>
        <p:spPr>
          <a:xfrm>
            <a:off x="8940824" y="4147715"/>
            <a:ext cx="224284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hierarchy of types</a:t>
            </a:r>
          </a:p>
        </p:txBody>
      </p:sp>
      <p:sp>
        <p:nvSpPr>
          <p:cNvPr id="215" name="objects"/>
          <p:cNvSpPr txBox="1"/>
          <p:nvPr/>
        </p:nvSpPr>
        <p:spPr>
          <a:xfrm>
            <a:off x="8940824" y="6236667"/>
            <a:ext cx="9651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216" name="object"/>
          <p:cNvSpPr/>
          <p:nvPr/>
        </p:nvSpPr>
        <p:spPr>
          <a:xfrm>
            <a:off x="4373178" y="2894863"/>
            <a:ext cx="2113348" cy="471523"/>
          </a:xfrm>
          <a:prstGeom prst="roundRect">
            <a:avLst>
              <a:gd name="adj" fmla="val 30015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object</a:t>
            </a:r>
          </a:p>
        </p:txBody>
      </p:sp>
      <p:sp>
        <p:nvSpPr>
          <p:cNvPr id="217" name="Line"/>
          <p:cNvSpPr/>
          <p:nvPr/>
        </p:nvSpPr>
        <p:spPr>
          <a:xfrm>
            <a:off x="6256375" y="3407585"/>
            <a:ext cx="351533" cy="4692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8" name="Line"/>
          <p:cNvSpPr/>
          <p:nvPr/>
        </p:nvSpPr>
        <p:spPr>
          <a:xfrm flipH="1">
            <a:off x="4203042" y="3425008"/>
            <a:ext cx="351533" cy="4692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9" name="Line"/>
          <p:cNvSpPr/>
          <p:nvPr/>
        </p:nvSpPr>
        <p:spPr>
          <a:xfrm>
            <a:off x="5405475" y="3425008"/>
            <a:ext cx="1" cy="4700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0" name="weird naming: the top type is called &quot;object&quot;"/>
          <p:cNvSpPr txBox="1"/>
          <p:nvPr/>
        </p:nvSpPr>
        <p:spPr>
          <a:xfrm>
            <a:off x="2983408" y="8268468"/>
            <a:ext cx="7037984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weird naming: the top type is called </a:t>
            </a:r>
            <a:r>
              <a:rPr i="1" dirty="0">
                <a:latin typeface="Gill Sans"/>
                <a:ea typeface="Gill Sans"/>
                <a:cs typeface="Gill Sans"/>
                <a:sym typeface="Gill Sans"/>
              </a:rPr>
              <a:t>"object"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allout"/>
          <p:cNvSpPr/>
          <p:nvPr/>
        </p:nvSpPr>
        <p:spPr>
          <a:xfrm rot="10800000">
            <a:off x="1656918" y="1868112"/>
            <a:ext cx="10629504" cy="44346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13" y="0"/>
                </a:moveTo>
                <a:cubicBezTo>
                  <a:pt x="185" y="0"/>
                  <a:pt x="0" y="444"/>
                  <a:pt x="0" y="990"/>
                </a:cubicBezTo>
                <a:lnTo>
                  <a:pt x="0" y="20612"/>
                </a:lnTo>
                <a:cubicBezTo>
                  <a:pt x="0" y="21158"/>
                  <a:pt x="185" y="21600"/>
                  <a:pt x="413" y="21600"/>
                </a:cubicBezTo>
                <a:lnTo>
                  <a:pt x="20464" y="21600"/>
                </a:lnTo>
                <a:cubicBezTo>
                  <a:pt x="20692" y="21600"/>
                  <a:pt x="20877" y="21158"/>
                  <a:pt x="20877" y="20612"/>
                </a:cubicBezTo>
                <a:lnTo>
                  <a:pt x="20877" y="12105"/>
                </a:lnTo>
                <a:lnTo>
                  <a:pt x="21600" y="11552"/>
                </a:lnTo>
                <a:lnTo>
                  <a:pt x="20877" y="11001"/>
                </a:lnTo>
                <a:lnTo>
                  <a:pt x="20877" y="990"/>
                </a:lnTo>
                <a:cubicBezTo>
                  <a:pt x="20877" y="444"/>
                  <a:pt x="20692" y="0"/>
                  <a:pt x="20464" y="0"/>
                </a:cubicBezTo>
                <a:lnTo>
                  <a:pt x="413" y="0"/>
                </a:lnTo>
                <a:close/>
              </a:path>
            </a:pathLst>
          </a:custGeom>
          <a:ln w="127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3" name="Callout"/>
          <p:cNvSpPr/>
          <p:nvPr/>
        </p:nvSpPr>
        <p:spPr>
          <a:xfrm>
            <a:off x="1522432" y="6553368"/>
            <a:ext cx="3949701" cy="11168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0" y="0"/>
                </a:moveTo>
                <a:cubicBezTo>
                  <a:pt x="340" y="0"/>
                  <a:pt x="0" y="1201"/>
                  <a:pt x="0" y="2687"/>
                </a:cubicBezTo>
                <a:lnTo>
                  <a:pt x="0" y="18913"/>
                </a:lnTo>
                <a:cubicBezTo>
                  <a:pt x="0" y="20399"/>
                  <a:pt x="340" y="21600"/>
                  <a:pt x="760" y="21600"/>
                </a:cubicBezTo>
                <a:lnTo>
                  <a:pt x="17854" y="21600"/>
                </a:lnTo>
                <a:cubicBezTo>
                  <a:pt x="18274" y="21600"/>
                  <a:pt x="18614" y="20399"/>
                  <a:pt x="18614" y="18913"/>
                </a:cubicBezTo>
                <a:lnTo>
                  <a:pt x="18614" y="14438"/>
                </a:lnTo>
                <a:lnTo>
                  <a:pt x="21600" y="10815"/>
                </a:lnTo>
                <a:lnTo>
                  <a:pt x="18614" y="7185"/>
                </a:lnTo>
                <a:lnTo>
                  <a:pt x="18614" y="2687"/>
                </a:lnTo>
                <a:cubicBezTo>
                  <a:pt x="18614" y="1201"/>
                  <a:pt x="18274" y="0"/>
                  <a:pt x="17854" y="0"/>
                </a:cubicBezTo>
                <a:lnTo>
                  <a:pt x="760" y="0"/>
                </a:lnTo>
                <a:close/>
              </a:path>
            </a:pathLst>
          </a:custGeom>
          <a:ln w="127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4" name="Types, Sub Types, and Objects"/>
          <p:cNvSpPr txBox="1">
            <a:spLocks noGrp="1"/>
          </p:cNvSpPr>
          <p:nvPr>
            <p:ph type="title"/>
          </p:nvPr>
        </p:nvSpPr>
        <p:spPr>
          <a:xfrm>
            <a:off x="983940" y="488350"/>
            <a:ext cx="8383935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dirty="0"/>
              <a:t>Types, Sub Types, and Objects</a:t>
            </a:r>
          </a:p>
        </p:txBody>
      </p:sp>
      <p:sp>
        <p:nvSpPr>
          <p:cNvPr id="225" name="Student"/>
          <p:cNvSpPr/>
          <p:nvPr/>
        </p:nvSpPr>
        <p:spPr>
          <a:xfrm>
            <a:off x="2254577" y="5647366"/>
            <a:ext cx="1328736" cy="471523"/>
          </a:xfrm>
          <a:prstGeom prst="roundRect">
            <a:avLst>
              <a:gd name="adj" fmla="val 21995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Student</a:t>
            </a:r>
          </a:p>
        </p:txBody>
      </p:sp>
      <p:sp>
        <p:nvSpPr>
          <p:cNvPr id="226" name="TA"/>
          <p:cNvSpPr/>
          <p:nvPr/>
        </p:nvSpPr>
        <p:spPr>
          <a:xfrm>
            <a:off x="5820313" y="5647366"/>
            <a:ext cx="1855821" cy="471523"/>
          </a:xfrm>
          <a:prstGeom prst="roundRect">
            <a:avLst>
              <a:gd name="adj" fmla="val 21995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TA</a:t>
            </a:r>
          </a:p>
        </p:txBody>
      </p:sp>
      <p:sp>
        <p:nvSpPr>
          <p:cNvPr id="227" name="Line"/>
          <p:cNvSpPr/>
          <p:nvPr/>
        </p:nvSpPr>
        <p:spPr>
          <a:xfrm>
            <a:off x="5584108" y="5113965"/>
            <a:ext cx="351533" cy="4692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8" name="Line"/>
          <p:cNvSpPr/>
          <p:nvPr/>
        </p:nvSpPr>
        <p:spPr>
          <a:xfrm flipH="1">
            <a:off x="3530775" y="5131388"/>
            <a:ext cx="351533" cy="4692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9" name="Line"/>
          <p:cNvSpPr/>
          <p:nvPr/>
        </p:nvSpPr>
        <p:spPr>
          <a:xfrm>
            <a:off x="4733208" y="5131388"/>
            <a:ext cx="1" cy="4700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0" name="CoursePerson"/>
          <p:cNvSpPr/>
          <p:nvPr/>
        </p:nvSpPr>
        <p:spPr>
          <a:xfrm>
            <a:off x="3380410" y="4570619"/>
            <a:ext cx="2754350" cy="471523"/>
          </a:xfrm>
          <a:prstGeom prst="roundRect">
            <a:avLst>
              <a:gd name="adj" fmla="val 30015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CoursePerson</a:t>
            </a:r>
          </a:p>
        </p:txBody>
      </p:sp>
      <p:sp>
        <p:nvSpPr>
          <p:cNvPr id="231" name="Rounded Rectangle"/>
          <p:cNvSpPr/>
          <p:nvPr/>
        </p:nvSpPr>
        <p:spPr>
          <a:xfrm>
            <a:off x="1994075" y="6858588"/>
            <a:ext cx="506368" cy="506368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2" name="Rounded Rectangle"/>
          <p:cNvSpPr/>
          <p:nvPr/>
        </p:nvSpPr>
        <p:spPr>
          <a:xfrm>
            <a:off x="2629075" y="6858588"/>
            <a:ext cx="506368" cy="506368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3" name="Rounded Rectangle"/>
          <p:cNvSpPr/>
          <p:nvPr/>
        </p:nvSpPr>
        <p:spPr>
          <a:xfrm>
            <a:off x="3264075" y="6858588"/>
            <a:ext cx="506368" cy="506368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4" name="Rounded Rectangle"/>
          <p:cNvSpPr/>
          <p:nvPr/>
        </p:nvSpPr>
        <p:spPr>
          <a:xfrm>
            <a:off x="3899075" y="6858588"/>
            <a:ext cx="506368" cy="506368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5" name="Line"/>
          <p:cNvSpPr/>
          <p:nvPr/>
        </p:nvSpPr>
        <p:spPr>
          <a:xfrm flipH="1">
            <a:off x="2244355" y="6164355"/>
            <a:ext cx="365923" cy="64978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6" name="Line"/>
          <p:cNvSpPr/>
          <p:nvPr/>
        </p:nvSpPr>
        <p:spPr>
          <a:xfrm flipH="1">
            <a:off x="2788781" y="6164355"/>
            <a:ext cx="75497" cy="64621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7" name="Line"/>
          <p:cNvSpPr/>
          <p:nvPr/>
        </p:nvSpPr>
        <p:spPr>
          <a:xfrm>
            <a:off x="3118277" y="6164354"/>
            <a:ext cx="377972" cy="65025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8" name="Line"/>
          <p:cNvSpPr/>
          <p:nvPr/>
        </p:nvSpPr>
        <p:spPr>
          <a:xfrm>
            <a:off x="3499277" y="6164354"/>
            <a:ext cx="510578" cy="64539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9" name="object"/>
          <p:cNvSpPr/>
          <p:nvPr/>
        </p:nvSpPr>
        <p:spPr>
          <a:xfrm>
            <a:off x="4958211" y="2129756"/>
            <a:ext cx="2113348" cy="471523"/>
          </a:xfrm>
          <a:prstGeom prst="roundRect">
            <a:avLst>
              <a:gd name="adj" fmla="val 30015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object</a:t>
            </a:r>
          </a:p>
        </p:txBody>
      </p:sp>
      <p:sp>
        <p:nvSpPr>
          <p:cNvPr id="240" name="Line"/>
          <p:cNvSpPr/>
          <p:nvPr/>
        </p:nvSpPr>
        <p:spPr>
          <a:xfrm>
            <a:off x="6841408" y="2642479"/>
            <a:ext cx="351533" cy="4692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1" name="Line"/>
          <p:cNvSpPr/>
          <p:nvPr/>
        </p:nvSpPr>
        <p:spPr>
          <a:xfrm flipH="1">
            <a:off x="4788075" y="2659902"/>
            <a:ext cx="351533" cy="4692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2" name="Line"/>
          <p:cNvSpPr/>
          <p:nvPr/>
        </p:nvSpPr>
        <p:spPr>
          <a:xfrm>
            <a:off x="5990508" y="2659901"/>
            <a:ext cx="1" cy="4700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3" name="we can design the hierarchy with inheritance"/>
          <p:cNvSpPr txBox="1"/>
          <p:nvPr/>
        </p:nvSpPr>
        <p:spPr>
          <a:xfrm>
            <a:off x="2272148" y="8298448"/>
            <a:ext cx="7141370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we can design the hierarchy with </a:t>
            </a:r>
            <a:r>
              <a:rPr i="1">
                <a:latin typeface="Gill Sans"/>
                <a:ea typeface="Gill Sans"/>
                <a:cs typeface="Gill Sans"/>
                <a:sym typeface="Gill Sans"/>
              </a:rPr>
              <a:t>inheritance</a:t>
            </a:r>
          </a:p>
        </p:txBody>
      </p:sp>
      <p:sp>
        <p:nvSpPr>
          <p:cNvPr id="244" name="Instructor"/>
          <p:cNvSpPr/>
          <p:nvPr/>
        </p:nvSpPr>
        <p:spPr>
          <a:xfrm>
            <a:off x="3788313" y="5647366"/>
            <a:ext cx="1855821" cy="471523"/>
          </a:xfrm>
          <a:prstGeom prst="roundRect">
            <a:avLst>
              <a:gd name="adj" fmla="val 21995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Instructor</a:t>
            </a:r>
          </a:p>
        </p:txBody>
      </p:sp>
      <p:sp>
        <p:nvSpPr>
          <p:cNvPr id="245" name="Employee"/>
          <p:cNvSpPr/>
          <p:nvPr/>
        </p:nvSpPr>
        <p:spPr>
          <a:xfrm>
            <a:off x="7774609" y="4570619"/>
            <a:ext cx="2754351" cy="471523"/>
          </a:xfrm>
          <a:prstGeom prst="roundRect">
            <a:avLst>
              <a:gd name="adj" fmla="val 30015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Employee</a:t>
            </a:r>
          </a:p>
        </p:txBody>
      </p:sp>
      <p:sp>
        <p:nvSpPr>
          <p:cNvPr id="246" name="Person"/>
          <p:cNvSpPr/>
          <p:nvPr/>
        </p:nvSpPr>
        <p:spPr>
          <a:xfrm>
            <a:off x="6641048" y="3155665"/>
            <a:ext cx="1328736" cy="471523"/>
          </a:xfrm>
          <a:prstGeom prst="roundRect">
            <a:avLst>
              <a:gd name="adj" fmla="val 30015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Person</a:t>
            </a:r>
          </a:p>
        </p:txBody>
      </p:sp>
      <p:sp>
        <p:nvSpPr>
          <p:cNvPr id="247" name="Dog"/>
          <p:cNvSpPr/>
          <p:nvPr/>
        </p:nvSpPr>
        <p:spPr>
          <a:xfrm>
            <a:off x="4097491" y="3117624"/>
            <a:ext cx="1328736" cy="471523"/>
          </a:xfrm>
          <a:prstGeom prst="roundRect">
            <a:avLst>
              <a:gd name="adj" fmla="val 30015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Dog</a:t>
            </a:r>
          </a:p>
        </p:txBody>
      </p:sp>
      <p:sp>
        <p:nvSpPr>
          <p:cNvPr id="248" name="Janitor"/>
          <p:cNvSpPr/>
          <p:nvPr/>
        </p:nvSpPr>
        <p:spPr>
          <a:xfrm>
            <a:off x="9770014" y="5647366"/>
            <a:ext cx="1328736" cy="471523"/>
          </a:xfrm>
          <a:prstGeom prst="roundRect">
            <a:avLst>
              <a:gd name="adj" fmla="val 21995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Janitor</a:t>
            </a:r>
          </a:p>
        </p:txBody>
      </p:sp>
      <p:sp>
        <p:nvSpPr>
          <p:cNvPr id="249" name="Line"/>
          <p:cNvSpPr/>
          <p:nvPr/>
        </p:nvSpPr>
        <p:spPr>
          <a:xfrm>
            <a:off x="9902108" y="5113965"/>
            <a:ext cx="351533" cy="4692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0" name="Line"/>
          <p:cNvSpPr/>
          <p:nvPr/>
        </p:nvSpPr>
        <p:spPr>
          <a:xfrm flipH="1">
            <a:off x="8356775" y="5131388"/>
            <a:ext cx="351533" cy="4692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1" name="Admin"/>
          <p:cNvSpPr/>
          <p:nvPr/>
        </p:nvSpPr>
        <p:spPr>
          <a:xfrm>
            <a:off x="7852313" y="5647366"/>
            <a:ext cx="1370621" cy="471523"/>
          </a:xfrm>
          <a:prstGeom prst="roundRect">
            <a:avLst>
              <a:gd name="adj" fmla="val 21995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Admin</a:t>
            </a:r>
          </a:p>
        </p:txBody>
      </p:sp>
      <p:sp>
        <p:nvSpPr>
          <p:cNvPr id="252" name="Line"/>
          <p:cNvSpPr/>
          <p:nvPr/>
        </p:nvSpPr>
        <p:spPr>
          <a:xfrm>
            <a:off x="7819308" y="3679839"/>
            <a:ext cx="511226" cy="81796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3" name="Line"/>
          <p:cNvSpPr/>
          <p:nvPr/>
        </p:nvSpPr>
        <p:spPr>
          <a:xfrm flipH="1">
            <a:off x="5936334" y="3697262"/>
            <a:ext cx="943174" cy="77698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4" name="parent class"/>
          <p:cNvSpPr txBox="1"/>
          <p:nvPr/>
        </p:nvSpPr>
        <p:spPr>
          <a:xfrm>
            <a:off x="7996279" y="2973312"/>
            <a:ext cx="393697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i="1" dirty="0">
                <a:latin typeface="Gill Sans"/>
                <a:ea typeface="Gill Sans"/>
                <a:cs typeface="Gill Sans"/>
                <a:sym typeface="Gill Sans"/>
              </a:rPr>
              <a:t>parent</a:t>
            </a:r>
            <a:r>
              <a:rPr dirty="0"/>
              <a:t> class</a:t>
            </a:r>
            <a:r>
              <a:rPr lang="en-US" dirty="0"/>
              <a:t> / </a:t>
            </a:r>
            <a:r>
              <a:rPr lang="en-US" i="1" dirty="0">
                <a:latin typeface="Gill Sans"/>
                <a:ea typeface="Gill Sans"/>
                <a:cs typeface="Gill Sans"/>
                <a:sym typeface="Gill Sans"/>
              </a:rPr>
              <a:t>base</a:t>
            </a:r>
            <a:r>
              <a:rPr lang="en-US" dirty="0"/>
              <a:t> class </a:t>
            </a:r>
          </a:p>
        </p:txBody>
      </p:sp>
      <p:sp>
        <p:nvSpPr>
          <p:cNvPr id="255" name="child class"/>
          <p:cNvSpPr txBox="1"/>
          <p:nvPr/>
        </p:nvSpPr>
        <p:spPr>
          <a:xfrm>
            <a:off x="10405271" y="4187490"/>
            <a:ext cx="1897758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i="1" dirty="0">
                <a:latin typeface="Gill Sans"/>
                <a:ea typeface="Gill Sans"/>
                <a:cs typeface="Gill Sans"/>
                <a:sym typeface="Gill Sans"/>
              </a:rPr>
              <a:t>child</a:t>
            </a:r>
            <a:r>
              <a:rPr dirty="0"/>
              <a:t> class</a:t>
            </a:r>
            <a:r>
              <a:rPr lang="en-US" dirty="0"/>
              <a:t> / </a:t>
            </a:r>
            <a:r>
              <a:rPr lang="en-US" i="1" dirty="0">
                <a:latin typeface="Gill Sans"/>
                <a:ea typeface="Gill Sans"/>
                <a:cs typeface="Gill Sans"/>
                <a:sym typeface="Gill Sans"/>
              </a:rPr>
              <a:t>sub</a:t>
            </a:r>
            <a:r>
              <a:rPr lang="en-US" dirty="0"/>
              <a:t> class</a:t>
            </a:r>
            <a:endParaRPr dirty="0"/>
          </a:p>
        </p:txBody>
      </p:sp>
      <p:sp>
        <p:nvSpPr>
          <p:cNvPr id="256" name="hierarchy…"/>
          <p:cNvSpPr txBox="1"/>
          <p:nvPr/>
        </p:nvSpPr>
        <p:spPr>
          <a:xfrm>
            <a:off x="326046" y="3453921"/>
            <a:ext cx="120669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hierarchy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of types</a:t>
            </a:r>
          </a:p>
        </p:txBody>
      </p:sp>
      <p:sp>
        <p:nvSpPr>
          <p:cNvPr id="257" name="objects"/>
          <p:cNvSpPr txBox="1"/>
          <p:nvPr/>
        </p:nvSpPr>
        <p:spPr>
          <a:xfrm>
            <a:off x="5626957" y="6858588"/>
            <a:ext cx="9651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ypes, Sub Types, and Objec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8383935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Types, Sub Types, and Objects</a:t>
            </a:r>
          </a:p>
        </p:txBody>
      </p:sp>
      <p:sp>
        <p:nvSpPr>
          <p:cNvPr id="260" name="Student"/>
          <p:cNvSpPr/>
          <p:nvPr/>
        </p:nvSpPr>
        <p:spPr>
          <a:xfrm>
            <a:off x="2914144" y="5617386"/>
            <a:ext cx="1328736" cy="471523"/>
          </a:xfrm>
          <a:prstGeom prst="roundRect">
            <a:avLst>
              <a:gd name="adj" fmla="val 21995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Student</a:t>
            </a:r>
          </a:p>
        </p:txBody>
      </p:sp>
      <p:sp>
        <p:nvSpPr>
          <p:cNvPr id="261" name="TA"/>
          <p:cNvSpPr/>
          <p:nvPr/>
        </p:nvSpPr>
        <p:spPr>
          <a:xfrm>
            <a:off x="6479880" y="5617386"/>
            <a:ext cx="1855821" cy="471523"/>
          </a:xfrm>
          <a:prstGeom prst="roundRect">
            <a:avLst>
              <a:gd name="adj" fmla="val 21995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TA</a:t>
            </a:r>
          </a:p>
        </p:txBody>
      </p:sp>
      <p:sp>
        <p:nvSpPr>
          <p:cNvPr id="262" name="Line"/>
          <p:cNvSpPr/>
          <p:nvPr/>
        </p:nvSpPr>
        <p:spPr>
          <a:xfrm>
            <a:off x="6243675" y="5083985"/>
            <a:ext cx="351533" cy="4692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3" name="Line"/>
          <p:cNvSpPr/>
          <p:nvPr/>
        </p:nvSpPr>
        <p:spPr>
          <a:xfrm flipH="1">
            <a:off x="4190342" y="5101408"/>
            <a:ext cx="351533" cy="4692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4" name="Line"/>
          <p:cNvSpPr/>
          <p:nvPr/>
        </p:nvSpPr>
        <p:spPr>
          <a:xfrm>
            <a:off x="5392775" y="5101408"/>
            <a:ext cx="1" cy="470055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5" name="CoursePerson"/>
          <p:cNvSpPr/>
          <p:nvPr/>
        </p:nvSpPr>
        <p:spPr>
          <a:xfrm>
            <a:off x="4039977" y="4540639"/>
            <a:ext cx="2754350" cy="471523"/>
          </a:xfrm>
          <a:prstGeom prst="roundRect">
            <a:avLst>
              <a:gd name="adj" fmla="val 30015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CoursePerson</a:t>
            </a:r>
          </a:p>
        </p:txBody>
      </p:sp>
      <p:sp>
        <p:nvSpPr>
          <p:cNvPr id="266" name="Rounded Rectangle"/>
          <p:cNvSpPr/>
          <p:nvPr/>
        </p:nvSpPr>
        <p:spPr>
          <a:xfrm>
            <a:off x="2653642" y="6828608"/>
            <a:ext cx="506368" cy="506368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7" name="Rounded Rectangle"/>
          <p:cNvSpPr/>
          <p:nvPr/>
        </p:nvSpPr>
        <p:spPr>
          <a:xfrm>
            <a:off x="3288642" y="6828608"/>
            <a:ext cx="506368" cy="506368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8" name="Rounded Rectangle"/>
          <p:cNvSpPr/>
          <p:nvPr/>
        </p:nvSpPr>
        <p:spPr>
          <a:xfrm>
            <a:off x="3923642" y="6828608"/>
            <a:ext cx="506368" cy="506368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9" name="Rounded Rectangle"/>
          <p:cNvSpPr/>
          <p:nvPr/>
        </p:nvSpPr>
        <p:spPr>
          <a:xfrm>
            <a:off x="4558642" y="6828608"/>
            <a:ext cx="506368" cy="506368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0" name="Line"/>
          <p:cNvSpPr/>
          <p:nvPr/>
        </p:nvSpPr>
        <p:spPr>
          <a:xfrm flipH="1">
            <a:off x="2903922" y="6134375"/>
            <a:ext cx="365923" cy="64978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1" name="Line"/>
          <p:cNvSpPr/>
          <p:nvPr/>
        </p:nvSpPr>
        <p:spPr>
          <a:xfrm flipH="1">
            <a:off x="3448348" y="6134375"/>
            <a:ext cx="75497" cy="64621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2" name="Line"/>
          <p:cNvSpPr/>
          <p:nvPr/>
        </p:nvSpPr>
        <p:spPr>
          <a:xfrm>
            <a:off x="3777844" y="6134374"/>
            <a:ext cx="377972" cy="65025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3" name="Line"/>
          <p:cNvSpPr/>
          <p:nvPr/>
        </p:nvSpPr>
        <p:spPr>
          <a:xfrm>
            <a:off x="4158844" y="6134374"/>
            <a:ext cx="510578" cy="64539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4" name="object"/>
          <p:cNvSpPr/>
          <p:nvPr/>
        </p:nvSpPr>
        <p:spPr>
          <a:xfrm>
            <a:off x="5617778" y="2099776"/>
            <a:ext cx="2113348" cy="471523"/>
          </a:xfrm>
          <a:prstGeom prst="roundRect">
            <a:avLst>
              <a:gd name="adj" fmla="val 30015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object</a:t>
            </a:r>
          </a:p>
        </p:txBody>
      </p:sp>
      <p:sp>
        <p:nvSpPr>
          <p:cNvPr id="275" name="Line"/>
          <p:cNvSpPr/>
          <p:nvPr/>
        </p:nvSpPr>
        <p:spPr>
          <a:xfrm>
            <a:off x="7500975" y="2612499"/>
            <a:ext cx="351533" cy="4692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6" name="Line"/>
          <p:cNvSpPr/>
          <p:nvPr/>
        </p:nvSpPr>
        <p:spPr>
          <a:xfrm flipH="1">
            <a:off x="5447642" y="2629922"/>
            <a:ext cx="351533" cy="4692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7" name="Line"/>
          <p:cNvSpPr/>
          <p:nvPr/>
        </p:nvSpPr>
        <p:spPr>
          <a:xfrm>
            <a:off x="6650075" y="2629921"/>
            <a:ext cx="1" cy="4700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8" name="multiple inheritance"/>
          <p:cNvSpPr txBox="1"/>
          <p:nvPr/>
        </p:nvSpPr>
        <p:spPr>
          <a:xfrm>
            <a:off x="4946054" y="8274818"/>
            <a:ext cx="311269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multiple inheritance</a:t>
            </a:r>
          </a:p>
        </p:txBody>
      </p:sp>
      <p:sp>
        <p:nvSpPr>
          <p:cNvPr id="279" name="Instructor"/>
          <p:cNvSpPr/>
          <p:nvPr/>
        </p:nvSpPr>
        <p:spPr>
          <a:xfrm>
            <a:off x="4447880" y="5617386"/>
            <a:ext cx="1855821" cy="471523"/>
          </a:xfrm>
          <a:prstGeom prst="roundRect">
            <a:avLst>
              <a:gd name="adj" fmla="val 21995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Instructor</a:t>
            </a:r>
          </a:p>
        </p:txBody>
      </p:sp>
      <p:sp>
        <p:nvSpPr>
          <p:cNvPr id="280" name="Employee"/>
          <p:cNvSpPr/>
          <p:nvPr/>
        </p:nvSpPr>
        <p:spPr>
          <a:xfrm>
            <a:off x="8434176" y="4540639"/>
            <a:ext cx="2754351" cy="471523"/>
          </a:xfrm>
          <a:prstGeom prst="roundRect">
            <a:avLst>
              <a:gd name="adj" fmla="val 30015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Employee</a:t>
            </a:r>
          </a:p>
        </p:txBody>
      </p:sp>
      <p:sp>
        <p:nvSpPr>
          <p:cNvPr id="281" name="Person"/>
          <p:cNvSpPr/>
          <p:nvPr/>
        </p:nvSpPr>
        <p:spPr>
          <a:xfrm>
            <a:off x="7300615" y="3125685"/>
            <a:ext cx="1328736" cy="471523"/>
          </a:xfrm>
          <a:prstGeom prst="roundRect">
            <a:avLst>
              <a:gd name="adj" fmla="val 30015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Person</a:t>
            </a:r>
          </a:p>
        </p:txBody>
      </p:sp>
      <p:sp>
        <p:nvSpPr>
          <p:cNvPr id="282" name="Dog"/>
          <p:cNvSpPr/>
          <p:nvPr/>
        </p:nvSpPr>
        <p:spPr>
          <a:xfrm>
            <a:off x="4757058" y="3087644"/>
            <a:ext cx="1328736" cy="471523"/>
          </a:xfrm>
          <a:prstGeom prst="roundRect">
            <a:avLst>
              <a:gd name="adj" fmla="val 30015"/>
            </a:avLst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Dog</a:t>
            </a:r>
          </a:p>
        </p:txBody>
      </p:sp>
      <p:sp>
        <p:nvSpPr>
          <p:cNvPr id="283" name="Janitor"/>
          <p:cNvSpPr/>
          <p:nvPr/>
        </p:nvSpPr>
        <p:spPr>
          <a:xfrm>
            <a:off x="10429581" y="5617386"/>
            <a:ext cx="1328736" cy="471523"/>
          </a:xfrm>
          <a:prstGeom prst="roundRect">
            <a:avLst>
              <a:gd name="adj" fmla="val 21995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Janitor</a:t>
            </a:r>
          </a:p>
        </p:txBody>
      </p:sp>
      <p:sp>
        <p:nvSpPr>
          <p:cNvPr id="284" name="Line"/>
          <p:cNvSpPr/>
          <p:nvPr/>
        </p:nvSpPr>
        <p:spPr>
          <a:xfrm>
            <a:off x="10561675" y="5083985"/>
            <a:ext cx="351533" cy="4692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5" name="Line"/>
          <p:cNvSpPr/>
          <p:nvPr/>
        </p:nvSpPr>
        <p:spPr>
          <a:xfrm flipH="1">
            <a:off x="9016342" y="5101408"/>
            <a:ext cx="351533" cy="4692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6" name="Admin"/>
          <p:cNvSpPr/>
          <p:nvPr/>
        </p:nvSpPr>
        <p:spPr>
          <a:xfrm>
            <a:off x="8511880" y="5617386"/>
            <a:ext cx="1370621" cy="471523"/>
          </a:xfrm>
          <a:prstGeom prst="roundRect">
            <a:avLst>
              <a:gd name="adj" fmla="val 21995"/>
            </a:avLst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Admin</a:t>
            </a:r>
          </a:p>
        </p:txBody>
      </p:sp>
      <p:sp>
        <p:nvSpPr>
          <p:cNvPr id="287" name="Line"/>
          <p:cNvSpPr/>
          <p:nvPr/>
        </p:nvSpPr>
        <p:spPr>
          <a:xfrm>
            <a:off x="8478875" y="3649859"/>
            <a:ext cx="511226" cy="81796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8" name="Line"/>
          <p:cNvSpPr/>
          <p:nvPr/>
        </p:nvSpPr>
        <p:spPr>
          <a:xfrm flipH="1">
            <a:off x="6595901" y="3667282"/>
            <a:ext cx="943174" cy="77698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9" name="Line"/>
          <p:cNvSpPr/>
          <p:nvPr/>
        </p:nvSpPr>
        <p:spPr>
          <a:xfrm flipH="1">
            <a:off x="6167077" y="4789316"/>
            <a:ext cx="2156074" cy="736104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0" name="Line"/>
          <p:cNvSpPr/>
          <p:nvPr/>
        </p:nvSpPr>
        <p:spPr>
          <a:xfrm flipH="1">
            <a:off x="8116814" y="5088389"/>
            <a:ext cx="366962" cy="47401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oding Exampl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8383935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Coding Examples</a:t>
            </a:r>
          </a:p>
        </p:txBody>
      </p:sp>
      <p:sp>
        <p:nvSpPr>
          <p:cNvPr id="293" name="Principals…"/>
          <p:cNvSpPr txBox="1">
            <a:spLocks noGrp="1"/>
          </p:cNvSpPr>
          <p:nvPr>
            <p:ph type="body" idx="1"/>
          </p:nvPr>
        </p:nvSpPr>
        <p:spPr>
          <a:xfrm>
            <a:off x="952500" y="1968896"/>
            <a:ext cx="11099800" cy="6204827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3500"/>
            </a:pPr>
            <a:r>
              <a:t>Principals</a:t>
            </a:r>
          </a:p>
          <a:p>
            <a:pPr marL="495300" lvl="2" indent="-368300">
              <a:buSzPct val="80000"/>
              <a:buChar char="-"/>
              <a:defRPr sz="35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method inheritance</a:t>
            </a:r>
          </a:p>
          <a:p>
            <a:pPr marL="495300" lvl="2" indent="-368300">
              <a:buSzPct val="80000"/>
              <a:buChar char="-"/>
              <a:defRPr sz="35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method resolution order</a:t>
            </a:r>
          </a:p>
          <a:p>
            <a:pPr marL="495300" lvl="2" indent="-368300">
              <a:buSzPct val="80000"/>
              <a:buChar char="-"/>
              <a:defRPr sz="35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overriding methods, constructor</a:t>
            </a:r>
          </a:p>
          <a:p>
            <a:pPr marL="495300" lvl="2" indent="-368300">
              <a:buSzPct val="80000"/>
              <a:buChar char="-"/>
              <a:defRPr sz="35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calling overridden methods</a:t>
            </a:r>
          </a:p>
          <a:p>
            <a:pPr marL="495300" lvl="2" indent="-368300">
              <a:buSzPct val="80000"/>
              <a:buChar char="-"/>
              <a:defRPr sz="35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abc's (abstract base classes)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view"/>
          <p:cNvSpPr txBox="1">
            <a:spLocks noGrp="1"/>
          </p:cNvSpPr>
          <p:nvPr>
            <p:ph type="title"/>
          </p:nvPr>
        </p:nvSpPr>
        <p:spPr>
          <a:xfrm>
            <a:off x="952500" y="3881611"/>
            <a:ext cx="11099800" cy="1990378"/>
          </a:xfrm>
          <a:prstGeom prst="rect">
            <a:avLst/>
          </a:prstGeom>
        </p:spPr>
        <p:txBody>
          <a:bodyPr/>
          <a:lstStyle>
            <a:lvl1pPr>
              <a:defRPr sz="96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Review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view Classes + Special Method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Review Classes + Special Methods</a:t>
            </a:r>
          </a:p>
        </p:txBody>
      </p:sp>
      <p:pic>
        <p:nvPicPr>
          <p:cNvPr id="13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00" y="1496114"/>
            <a:ext cx="7614108" cy="6360681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Callout"/>
          <p:cNvSpPr/>
          <p:nvPr/>
        </p:nvSpPr>
        <p:spPr>
          <a:xfrm>
            <a:off x="952500" y="6578600"/>
            <a:ext cx="7715647" cy="188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3" y="0"/>
                </a:moveTo>
                <a:cubicBezTo>
                  <a:pt x="87" y="0"/>
                  <a:pt x="0" y="353"/>
                  <a:pt x="0" y="790"/>
                </a:cubicBezTo>
                <a:lnTo>
                  <a:pt x="0" y="14634"/>
                </a:lnTo>
                <a:cubicBezTo>
                  <a:pt x="0" y="15071"/>
                  <a:pt x="87" y="15424"/>
                  <a:pt x="193" y="15424"/>
                </a:cubicBezTo>
                <a:lnTo>
                  <a:pt x="6080" y="15424"/>
                </a:lnTo>
                <a:lnTo>
                  <a:pt x="6466" y="21600"/>
                </a:lnTo>
                <a:lnTo>
                  <a:pt x="6853" y="15424"/>
                </a:lnTo>
                <a:lnTo>
                  <a:pt x="21407" y="15424"/>
                </a:lnTo>
                <a:cubicBezTo>
                  <a:pt x="21513" y="15424"/>
                  <a:pt x="21600" y="15071"/>
                  <a:pt x="21600" y="14634"/>
                </a:cubicBezTo>
                <a:lnTo>
                  <a:pt x="21600" y="790"/>
                </a:lnTo>
                <a:cubicBezTo>
                  <a:pt x="21600" y="353"/>
                  <a:pt x="21513" y="0"/>
                  <a:pt x="21407" y="0"/>
                </a:cubicBezTo>
                <a:lnTo>
                  <a:pt x="193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6" name="TypeError: bark() takes 3 positional arguments but 4 were given"/>
          <p:cNvSpPr txBox="1"/>
          <p:nvPr/>
        </p:nvSpPr>
        <p:spPr>
          <a:xfrm>
            <a:off x="950683" y="9099549"/>
            <a:ext cx="101972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100"/>
              </a:lnSpc>
              <a:defRPr sz="21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lumOff val="-29866"/>
                  </a:schemeClr>
                </a:solidFill>
              </a:rPr>
              <a:t>TypeError</a:t>
            </a:r>
            <a:r>
              <a:t>: bark() takes 3 positional arguments but 4 were given</a:t>
            </a:r>
          </a:p>
        </p:txBody>
      </p:sp>
      <p:sp>
        <p:nvSpPr>
          <p:cNvPr id="137" name="which call produces the following error?"/>
          <p:cNvSpPr txBox="1"/>
          <p:nvPr/>
        </p:nvSpPr>
        <p:spPr>
          <a:xfrm>
            <a:off x="950683" y="8496853"/>
            <a:ext cx="566950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which call produces the following error?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view Classes + Special Method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Review Classes + Special Methods</a:t>
            </a:r>
          </a:p>
        </p:txBody>
      </p:sp>
      <p:pic>
        <p:nvPicPr>
          <p:cNvPr id="14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00" y="1496114"/>
            <a:ext cx="7614108" cy="6360681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Callout"/>
          <p:cNvSpPr/>
          <p:nvPr/>
        </p:nvSpPr>
        <p:spPr>
          <a:xfrm>
            <a:off x="952500" y="6578600"/>
            <a:ext cx="7715647" cy="1889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3" y="0"/>
                </a:moveTo>
                <a:cubicBezTo>
                  <a:pt x="87" y="0"/>
                  <a:pt x="0" y="353"/>
                  <a:pt x="0" y="790"/>
                </a:cubicBezTo>
                <a:lnTo>
                  <a:pt x="0" y="14634"/>
                </a:lnTo>
                <a:cubicBezTo>
                  <a:pt x="0" y="15071"/>
                  <a:pt x="87" y="15424"/>
                  <a:pt x="193" y="15424"/>
                </a:cubicBezTo>
                <a:lnTo>
                  <a:pt x="6080" y="15424"/>
                </a:lnTo>
                <a:lnTo>
                  <a:pt x="6466" y="21600"/>
                </a:lnTo>
                <a:lnTo>
                  <a:pt x="6853" y="15424"/>
                </a:lnTo>
                <a:lnTo>
                  <a:pt x="21407" y="15424"/>
                </a:lnTo>
                <a:cubicBezTo>
                  <a:pt x="21513" y="15424"/>
                  <a:pt x="21600" y="15071"/>
                  <a:pt x="21600" y="14634"/>
                </a:cubicBezTo>
                <a:lnTo>
                  <a:pt x="21600" y="790"/>
                </a:lnTo>
                <a:cubicBezTo>
                  <a:pt x="21600" y="353"/>
                  <a:pt x="21513" y="0"/>
                  <a:pt x="21407" y="0"/>
                </a:cubicBezTo>
                <a:lnTo>
                  <a:pt x="193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2" name="which call is correct?"/>
          <p:cNvSpPr txBox="1"/>
          <p:nvPr/>
        </p:nvSpPr>
        <p:spPr>
          <a:xfrm>
            <a:off x="1750783" y="8522253"/>
            <a:ext cx="296517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which call is correct?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view Classes + Special Method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Review Classes + Special Methods</a:t>
            </a:r>
          </a:p>
        </p:txBody>
      </p:sp>
      <p:pic>
        <p:nvPicPr>
          <p:cNvPr id="14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00" y="1496114"/>
            <a:ext cx="7614108" cy="6360681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Rectangle"/>
          <p:cNvSpPr/>
          <p:nvPr/>
        </p:nvSpPr>
        <p:spPr>
          <a:xfrm>
            <a:off x="965200" y="7053320"/>
            <a:ext cx="7766508" cy="8034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7" name="Callout"/>
          <p:cNvSpPr/>
          <p:nvPr/>
        </p:nvSpPr>
        <p:spPr>
          <a:xfrm>
            <a:off x="952500" y="6578600"/>
            <a:ext cx="7715647" cy="8131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3" y="0"/>
                </a:moveTo>
                <a:cubicBezTo>
                  <a:pt x="87" y="0"/>
                  <a:pt x="0" y="821"/>
                  <a:pt x="0" y="1834"/>
                </a:cubicBezTo>
                <a:lnTo>
                  <a:pt x="0" y="10647"/>
                </a:lnTo>
                <a:cubicBezTo>
                  <a:pt x="0" y="11660"/>
                  <a:pt x="87" y="12481"/>
                  <a:pt x="193" y="12481"/>
                </a:cubicBezTo>
                <a:lnTo>
                  <a:pt x="2850" y="12481"/>
                </a:lnTo>
                <a:lnTo>
                  <a:pt x="3237" y="21600"/>
                </a:lnTo>
                <a:lnTo>
                  <a:pt x="3623" y="12481"/>
                </a:lnTo>
                <a:lnTo>
                  <a:pt x="21407" y="12481"/>
                </a:lnTo>
                <a:cubicBezTo>
                  <a:pt x="21513" y="12481"/>
                  <a:pt x="21600" y="11660"/>
                  <a:pt x="21600" y="10647"/>
                </a:cubicBezTo>
                <a:lnTo>
                  <a:pt x="21600" y="1834"/>
                </a:lnTo>
                <a:cubicBezTo>
                  <a:pt x="21600" y="821"/>
                  <a:pt x="21513" y="0"/>
                  <a:pt x="21407" y="0"/>
                </a:cubicBezTo>
                <a:lnTo>
                  <a:pt x="193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8" name="Fido: bark bark bark bark bark…"/>
          <p:cNvSpPr txBox="1"/>
          <p:nvPr/>
        </p:nvSpPr>
        <p:spPr>
          <a:xfrm>
            <a:off x="1037338" y="7904463"/>
            <a:ext cx="7369721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555625" indent="-555625" algn="l" defTabSz="457200">
              <a:lnSpc>
                <a:spcPts val="4900"/>
              </a:lnSpc>
              <a:buSzPct val="100000"/>
              <a:buAutoNum type="arabicParenBoth"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 Fido: bark bark bark bark bark</a:t>
            </a:r>
          </a:p>
          <a:p>
            <a:pPr marL="555625" indent="-555625" algn="l" defTabSz="457200">
              <a:lnSpc>
                <a:spcPts val="4900"/>
              </a:lnSpc>
              <a:buSzPct val="100000"/>
              <a:buAutoNum type="arabicParenBoth"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 Fido: BARK BARK BARK BARK BARK</a:t>
            </a:r>
          </a:p>
          <a:p>
            <a:pPr marL="555625" indent="-555625" algn="l" defTabSz="457200">
              <a:lnSpc>
                <a:spcPts val="4900"/>
              </a:lnSpc>
              <a:buSzPct val="100000"/>
              <a:buAutoNum type="arabicParenBoth"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 Sam: bark bark bark bark bark </a:t>
            </a:r>
          </a:p>
        </p:txBody>
      </p:sp>
      <p:sp>
        <p:nvSpPr>
          <p:cNvPr id="149" name="what is printed?"/>
          <p:cNvSpPr txBox="1"/>
          <p:nvPr/>
        </p:nvSpPr>
        <p:spPr>
          <a:xfrm>
            <a:off x="1090383" y="7348794"/>
            <a:ext cx="229825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what is printed?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view Classes + Special Method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Review Classes + Special Methods</a:t>
            </a:r>
          </a:p>
        </p:txBody>
      </p:sp>
      <p:pic>
        <p:nvPicPr>
          <p:cNvPr id="15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00" y="1496114"/>
            <a:ext cx="7614108" cy="6360681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Rectangle"/>
          <p:cNvSpPr/>
          <p:nvPr/>
        </p:nvSpPr>
        <p:spPr>
          <a:xfrm>
            <a:off x="965200" y="7053320"/>
            <a:ext cx="7766508" cy="8034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4" name="Callout"/>
          <p:cNvSpPr/>
          <p:nvPr/>
        </p:nvSpPr>
        <p:spPr>
          <a:xfrm>
            <a:off x="952500" y="6578600"/>
            <a:ext cx="7715647" cy="8131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3" y="0"/>
                </a:moveTo>
                <a:cubicBezTo>
                  <a:pt x="87" y="0"/>
                  <a:pt x="0" y="821"/>
                  <a:pt x="0" y="1834"/>
                </a:cubicBezTo>
                <a:lnTo>
                  <a:pt x="0" y="10647"/>
                </a:lnTo>
                <a:cubicBezTo>
                  <a:pt x="0" y="11660"/>
                  <a:pt x="87" y="12481"/>
                  <a:pt x="193" y="12481"/>
                </a:cubicBezTo>
                <a:lnTo>
                  <a:pt x="2850" y="12481"/>
                </a:lnTo>
                <a:lnTo>
                  <a:pt x="3237" y="21600"/>
                </a:lnTo>
                <a:lnTo>
                  <a:pt x="3623" y="12481"/>
                </a:lnTo>
                <a:lnTo>
                  <a:pt x="21407" y="12481"/>
                </a:lnTo>
                <a:cubicBezTo>
                  <a:pt x="21513" y="12481"/>
                  <a:pt x="21600" y="11660"/>
                  <a:pt x="21600" y="10647"/>
                </a:cubicBezTo>
                <a:lnTo>
                  <a:pt x="21600" y="1834"/>
                </a:lnTo>
                <a:cubicBezTo>
                  <a:pt x="21600" y="821"/>
                  <a:pt x="21513" y="0"/>
                  <a:pt x="21407" y="0"/>
                </a:cubicBezTo>
                <a:lnTo>
                  <a:pt x="193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5" name="Fido: bark bark bark bark bark…"/>
          <p:cNvSpPr txBox="1"/>
          <p:nvPr/>
        </p:nvSpPr>
        <p:spPr>
          <a:xfrm>
            <a:off x="1037338" y="7904463"/>
            <a:ext cx="7369721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555625" indent="-555625" algn="l" defTabSz="457200">
              <a:lnSpc>
                <a:spcPts val="4900"/>
              </a:lnSpc>
              <a:buSzPct val="100000"/>
              <a:buAutoNum type="arabicParenBoth"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 Fido: bark bark bark bark bark</a:t>
            </a:r>
          </a:p>
          <a:p>
            <a:pPr marL="555625" indent="-555625" algn="l" defTabSz="457200">
              <a:lnSpc>
                <a:spcPts val="4900"/>
              </a:lnSpc>
              <a:buSzPct val="100000"/>
              <a:buAutoNum type="arabicParenBoth"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 Fido: BARK BARK BARK BARK BARK</a:t>
            </a:r>
          </a:p>
          <a:p>
            <a:pPr marL="555625" indent="-555625" algn="l" defTabSz="457200">
              <a:lnSpc>
                <a:spcPts val="4900"/>
              </a:lnSpc>
              <a:buSzPct val="100000"/>
              <a:buAutoNum type="arabicParenBoth"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 Sam: bark bark bark bark bark </a:t>
            </a:r>
          </a:p>
        </p:txBody>
      </p:sp>
      <p:sp>
        <p:nvSpPr>
          <p:cNvPr id="156" name="what is printed?"/>
          <p:cNvSpPr txBox="1"/>
          <p:nvPr/>
        </p:nvSpPr>
        <p:spPr>
          <a:xfrm>
            <a:off x="1090383" y="7348794"/>
            <a:ext cx="229825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what is printed?</a:t>
            </a:r>
          </a:p>
        </p:txBody>
      </p:sp>
      <p:pic>
        <p:nvPicPr>
          <p:cNvPr id="157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500" y="1322989"/>
            <a:ext cx="5986928" cy="5069917"/>
          </a:xfrm>
          <a:prstGeom prst="rect">
            <a:avLst/>
          </a:prstGeom>
          <a:ln w="12700">
            <a:solidFill>
              <a:srgbClr val="5E5E5E"/>
            </a:solidFill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view Classes + Special Method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Review Classes + Special Methods</a:t>
            </a:r>
          </a:p>
        </p:txBody>
      </p:sp>
      <p:sp>
        <p:nvSpPr>
          <p:cNvPr id="160" name="Special methods usually get called…"/>
          <p:cNvSpPr txBox="1"/>
          <p:nvPr/>
        </p:nvSpPr>
        <p:spPr>
          <a:xfrm>
            <a:off x="952500" y="1790700"/>
            <a:ext cx="9852497" cy="6178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000"/>
            </a:pPr>
            <a:r>
              <a:t>Special methods usually get called</a:t>
            </a:r>
          </a:p>
          <a:p>
            <a:pPr marL="609600" indent="-457200" algn="l">
              <a:buSzPct val="100000"/>
              <a:buAutoNum type="arabicPeriod"/>
              <a:defRPr sz="3000"/>
            </a:pPr>
            <a:r>
              <a:t>explicitly</a:t>
            </a:r>
          </a:p>
          <a:p>
            <a:pPr marL="609600" indent="-457200" algn="l">
              <a:buSzPct val="100000"/>
              <a:buAutoNum type="arabicPeriod"/>
              <a:defRPr sz="3000"/>
            </a:pPr>
            <a:r>
              <a:t>implicitly</a:t>
            </a:r>
          </a:p>
          <a:p>
            <a:pPr algn="l">
              <a:defRPr sz="3000"/>
            </a:pPr>
            <a:endParaRPr/>
          </a:p>
          <a:p>
            <a:pPr algn="l">
              <a:defRPr sz="3000"/>
            </a:pPr>
            <a:r>
              <a:t>What does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print(...)</a:t>
            </a:r>
            <a:r>
              <a:t> use to represent an object?</a:t>
            </a:r>
          </a:p>
          <a:p>
            <a:pPr marL="609600" indent="-457200" algn="l">
              <a:buSzPct val="100000"/>
              <a:buAutoNum type="arabicPeriod"/>
              <a:defRPr sz="3000"/>
            </a:pPr>
            <a:r>
              <a:t>__str__</a:t>
            </a:r>
          </a:p>
          <a:p>
            <a:pPr marL="609600" indent="-457200" algn="l">
              <a:buSzPct val="100000"/>
              <a:buAutoNum type="arabicPeriod"/>
              <a:defRPr sz="3000"/>
            </a:pPr>
            <a:r>
              <a:t>__repr__</a:t>
            </a:r>
          </a:p>
          <a:p>
            <a:pPr marL="609600" indent="-457200" algn="l">
              <a:buSzPct val="100000"/>
              <a:buAutoNum type="arabicPeriod"/>
              <a:defRPr sz="3000"/>
            </a:pPr>
            <a:r>
              <a:t>_repr_html_</a:t>
            </a:r>
          </a:p>
          <a:p>
            <a:pPr algn="l">
              <a:defRPr sz="3000"/>
            </a:pPr>
            <a:endParaRPr/>
          </a:p>
          <a:p>
            <a:pPr algn="l">
              <a:defRPr sz="3000"/>
            </a:pPr>
            <a:r>
              <a:t>What special method must be implemented for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sorting</a:t>
            </a:r>
            <a:r>
              <a:t> to work?</a:t>
            </a:r>
          </a:p>
          <a:p>
            <a:pPr marL="609600" indent="-457200" algn="l">
              <a:buSzPct val="100000"/>
              <a:buAutoNum type="arabicPeriod"/>
              <a:defRPr sz="3000"/>
            </a:pPr>
            <a:r>
              <a:t>__repr__</a:t>
            </a:r>
          </a:p>
          <a:p>
            <a:pPr marL="609600" indent="-457200" algn="l">
              <a:buSzPct val="100000"/>
              <a:buAutoNum type="arabicPeriod"/>
              <a:defRPr sz="3000"/>
            </a:pPr>
            <a:r>
              <a:t>__order__</a:t>
            </a:r>
          </a:p>
          <a:p>
            <a:pPr marL="609600" indent="-457200" algn="l">
              <a:buSzPct val="100000"/>
              <a:buAutoNum type="arabicPeriod"/>
              <a:defRPr sz="3000"/>
            </a:pPr>
            <a:r>
              <a:t>__lt__</a:t>
            </a:r>
          </a:p>
          <a:p>
            <a:pPr marL="609600" indent="-457200" algn="l">
              <a:buSzPct val="100000"/>
              <a:buAutoNum type="arabicPeriod"/>
              <a:defRPr sz="3000"/>
            </a:pPr>
            <a:r>
              <a:t>__gt__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view Classes + Special Method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dirty="0"/>
              <a:t>Review Classes + Special Methods</a:t>
            </a:r>
            <a:r>
              <a:rPr lang="en-US" dirty="0"/>
              <a:t>: Self study</a:t>
            </a:r>
            <a:endParaRPr dirty="0"/>
          </a:p>
        </p:txBody>
      </p:sp>
      <p:pic>
        <p:nvPicPr>
          <p:cNvPr id="16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327150"/>
            <a:ext cx="9385300" cy="7886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what will x be?  (there won't be an error)"/>
          <p:cNvSpPr txBox="1"/>
          <p:nvPr/>
        </p:nvSpPr>
        <p:spPr>
          <a:xfrm>
            <a:off x="5384800" y="8520062"/>
            <a:ext cx="7004485" cy="587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3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what will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x</a:t>
            </a:r>
            <a:r>
              <a:t> be?  (there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won't</a:t>
            </a:r>
            <a:r>
              <a:t> be an error)</a:t>
            </a:r>
          </a:p>
        </p:txBody>
      </p:sp>
      <p:sp>
        <p:nvSpPr>
          <p:cNvPr id="165" name="Line"/>
          <p:cNvSpPr/>
          <p:nvPr/>
        </p:nvSpPr>
        <p:spPr>
          <a:xfrm flipH="1" flipV="1">
            <a:off x="4216400" y="8483599"/>
            <a:ext cx="1035299" cy="349896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view Classes + Special Method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lang="en-US" dirty="0"/>
              <a:t>Review Classes + Special Methods: Self study</a:t>
            </a:r>
            <a:endParaRPr dirty="0"/>
          </a:p>
        </p:txBody>
      </p:sp>
      <p:pic>
        <p:nvPicPr>
          <p:cNvPr id="16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327150"/>
            <a:ext cx="9385300" cy="7886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what will pos be?  (there will be an error)"/>
          <p:cNvSpPr txBox="1"/>
          <p:nvPr/>
        </p:nvSpPr>
        <p:spPr>
          <a:xfrm>
            <a:off x="5384800" y="8520062"/>
            <a:ext cx="7021879" cy="587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3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what will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pos</a:t>
            </a:r>
            <a:r>
              <a:t> be?  (there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will</a:t>
            </a:r>
            <a:r>
              <a:t> be an error)</a:t>
            </a:r>
          </a:p>
        </p:txBody>
      </p:sp>
      <p:sp>
        <p:nvSpPr>
          <p:cNvPr id="170" name="Line"/>
          <p:cNvSpPr/>
          <p:nvPr/>
        </p:nvSpPr>
        <p:spPr>
          <a:xfrm flipH="1">
            <a:off x="4147790" y="8833494"/>
            <a:ext cx="1103909" cy="5090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Light"/>
            <a:ea typeface="Gill Sans Light"/>
            <a:cs typeface="Gill Sans Light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Light"/>
            <a:ea typeface="Gill Sans Light"/>
            <a:cs typeface="Gill Sans Light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334</Words>
  <Application>Microsoft Macintosh PowerPoint</Application>
  <PresentationFormat>Custom</PresentationFormat>
  <Paragraphs>91</Paragraphs>
  <Slides>15</Slides>
  <Notes>0</Notes>
  <HiddenSlides>8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Courier</vt:lpstr>
      <vt:lpstr>Gill Sans</vt:lpstr>
      <vt:lpstr>Gill Sans Light</vt:lpstr>
      <vt:lpstr>Gill Sans SemiBold</vt:lpstr>
      <vt:lpstr>White</vt:lpstr>
      <vt:lpstr>[320] Inheritance</vt:lpstr>
      <vt:lpstr>Review</vt:lpstr>
      <vt:lpstr>Review Classes + Special Methods</vt:lpstr>
      <vt:lpstr>Review Classes + Special Methods</vt:lpstr>
      <vt:lpstr>Review Classes + Special Methods</vt:lpstr>
      <vt:lpstr>Review Classes + Special Methods</vt:lpstr>
      <vt:lpstr>Review Classes + Special Methods</vt:lpstr>
      <vt:lpstr>Review Classes + Special Methods: Self study</vt:lpstr>
      <vt:lpstr>Review Classes + Special Methods: Self study</vt:lpstr>
      <vt:lpstr>Inheritance</vt:lpstr>
      <vt:lpstr>Types, Sub Types, and Objects</vt:lpstr>
      <vt:lpstr>Types, Sub Types, and Objects</vt:lpstr>
      <vt:lpstr>Types, Sub Types, and Objects</vt:lpstr>
      <vt:lpstr>Types, Sub Types, and Objects</vt:lpstr>
      <vt:lpstr>Coding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[320] Inheritance</dc:title>
  <cp:lastModifiedBy>MEENA SYAMKUMAR</cp:lastModifiedBy>
  <cp:revision>4</cp:revision>
  <dcterms:modified xsi:type="dcterms:W3CDTF">2023-02-13T16:26:28Z</dcterms:modified>
</cp:coreProperties>
</file>