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cluster.AgglomerativeClustering.htm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Hierarchical Clustering…"/>
          <p:cNvSpPr txBox="1">
            <a:spLocks noGrp="1"/>
          </p:cNvSpPr>
          <p:nvPr>
            <p:ph type="ctrTitle"/>
          </p:nvPr>
        </p:nvSpPr>
        <p:spPr>
          <a:xfrm>
            <a:off x="1228725" y="2273300"/>
            <a:ext cx="1054735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[320] Hierarchical Clustering</a:t>
            </a:r>
          </a:p>
          <a:p>
            <a:pPr>
              <a:spcBef>
                <a:spcPts val="1300"/>
              </a:spcBef>
              <a:defRPr sz="37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(AgglomerativeClustering and Dendrograms)</a:t>
            </a:r>
          </a:p>
        </p:txBody>
      </p:sp>
      <p:sp>
        <p:nvSpPr>
          <p:cNvPr id="2" name="Tyler Caraza-Harter">
            <a:extLst>
              <a:ext uri="{FF2B5EF4-FFF2-40B4-BE49-F238E27FC236}">
                <a16:creationId xmlns:a16="http://schemas.microsoft.com/office/drawing/2014/main" id="{40AEDBC0-0E7C-C96C-7B53-38858B61038E}"/>
              </a:ext>
            </a:extLst>
          </p:cNvPr>
          <p:cNvSpPr txBox="1">
            <a:spLocks/>
          </p:cNvSpPr>
          <p:nvPr/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5E5E5E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hangingPunct="1"/>
            <a:r>
              <a:rPr lang="en-US" dirty="0"/>
              <a:t>Meenakshi Syamkumar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224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5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6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8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Oval"/>
          <p:cNvSpPr/>
          <p:nvPr/>
        </p:nvSpPr>
        <p:spPr>
          <a:xfrm rot="313319">
            <a:off x="8092653" y="4688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Oval"/>
          <p:cNvSpPr/>
          <p:nvPr/>
        </p:nvSpPr>
        <p:spPr>
          <a:xfrm rot="313319">
            <a:off x="9300481" y="4751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Oval"/>
          <p:cNvSpPr/>
          <p:nvPr/>
        </p:nvSpPr>
        <p:spPr>
          <a:xfrm rot="313319">
            <a:off x="2670938" y="49004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Oval"/>
          <p:cNvSpPr/>
          <p:nvPr/>
        </p:nvSpPr>
        <p:spPr>
          <a:xfrm rot="36183">
            <a:off x="7642879" y="4404215"/>
            <a:ext cx="2742636" cy="183417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Oval"/>
          <p:cNvSpPr/>
          <p:nvPr/>
        </p:nvSpPr>
        <p:spPr>
          <a:xfrm rot="21395920">
            <a:off x="2010401" y="3807398"/>
            <a:ext cx="8983998" cy="3561204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239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0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2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3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6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Oval"/>
          <p:cNvSpPr/>
          <p:nvPr/>
        </p:nvSpPr>
        <p:spPr>
          <a:xfrm rot="313319">
            <a:off x="8092653" y="4688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Oval"/>
          <p:cNvSpPr/>
          <p:nvPr/>
        </p:nvSpPr>
        <p:spPr>
          <a:xfrm rot="313319">
            <a:off x="9300481" y="4751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Oval"/>
          <p:cNvSpPr/>
          <p:nvPr/>
        </p:nvSpPr>
        <p:spPr>
          <a:xfrm rot="313319">
            <a:off x="2670938" y="49004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Oval"/>
          <p:cNvSpPr/>
          <p:nvPr/>
        </p:nvSpPr>
        <p:spPr>
          <a:xfrm rot="36183">
            <a:off x="7642879" y="4404215"/>
            <a:ext cx="2742636" cy="183417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Oval"/>
          <p:cNvSpPr/>
          <p:nvPr/>
        </p:nvSpPr>
        <p:spPr>
          <a:xfrm rot="21395920">
            <a:off x="2010401" y="3807398"/>
            <a:ext cx="8983998" cy="3561204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A        B        C        D        E        F        G"/>
          <p:cNvSpPr txBox="1"/>
          <p:nvPr/>
        </p:nvSpPr>
        <p:spPr>
          <a:xfrm>
            <a:off x="7173267" y="8854814"/>
            <a:ext cx="54782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A        B        C        D        E        F        G</a:t>
            </a:r>
          </a:p>
        </p:txBody>
      </p:sp>
      <p:sp>
        <p:nvSpPr>
          <p:cNvPr id="253" name="A"/>
          <p:cNvSpPr txBox="1"/>
          <p:nvPr/>
        </p:nvSpPr>
        <p:spPr>
          <a:xfrm>
            <a:off x="3409491" y="5118099"/>
            <a:ext cx="3176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54" name="B"/>
          <p:cNvSpPr txBox="1"/>
          <p:nvPr/>
        </p:nvSpPr>
        <p:spPr>
          <a:xfrm>
            <a:off x="3244391" y="5600699"/>
            <a:ext cx="2760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55" name="C"/>
          <p:cNvSpPr txBox="1"/>
          <p:nvPr/>
        </p:nvSpPr>
        <p:spPr>
          <a:xfrm>
            <a:off x="4082591" y="6045199"/>
            <a:ext cx="320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56" name="D"/>
          <p:cNvSpPr txBox="1"/>
          <p:nvPr/>
        </p:nvSpPr>
        <p:spPr>
          <a:xfrm>
            <a:off x="8260381" y="4775199"/>
            <a:ext cx="3399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D</a:t>
            </a:r>
          </a:p>
        </p:txBody>
      </p:sp>
      <p:sp>
        <p:nvSpPr>
          <p:cNvPr id="257" name="E"/>
          <p:cNvSpPr txBox="1"/>
          <p:nvPr/>
        </p:nvSpPr>
        <p:spPr>
          <a:xfrm>
            <a:off x="8285781" y="5384799"/>
            <a:ext cx="263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58" name="F"/>
          <p:cNvSpPr txBox="1"/>
          <p:nvPr/>
        </p:nvSpPr>
        <p:spPr>
          <a:xfrm>
            <a:off x="9494738" y="4838699"/>
            <a:ext cx="2478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59" name="G"/>
          <p:cNvSpPr txBox="1"/>
          <p:nvPr/>
        </p:nvSpPr>
        <p:spPr>
          <a:xfrm>
            <a:off x="9456638" y="5435599"/>
            <a:ext cx="3335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60" name="Line"/>
          <p:cNvSpPr/>
          <p:nvPr/>
        </p:nvSpPr>
        <p:spPr>
          <a:xfrm flipV="1">
            <a:off x="7334249" y="8384232"/>
            <a:ext cx="408137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 flipH="1" flipV="1">
            <a:off x="7822256" y="83911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Line"/>
          <p:cNvSpPr/>
          <p:nvPr/>
        </p:nvSpPr>
        <p:spPr>
          <a:xfrm flipV="1">
            <a:off x="7854949" y="7825432"/>
            <a:ext cx="408137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Line"/>
          <p:cNvSpPr/>
          <p:nvPr/>
        </p:nvSpPr>
        <p:spPr>
          <a:xfrm flipH="1" flipV="1">
            <a:off x="8342956" y="7832328"/>
            <a:ext cx="592238" cy="94069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 flipV="1">
            <a:off x="9925049" y="8384232"/>
            <a:ext cx="408137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Line"/>
          <p:cNvSpPr/>
          <p:nvPr/>
        </p:nvSpPr>
        <p:spPr>
          <a:xfrm flipH="1" flipV="1">
            <a:off x="10413056" y="83911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Line"/>
          <p:cNvSpPr/>
          <p:nvPr/>
        </p:nvSpPr>
        <p:spPr>
          <a:xfrm flipV="1">
            <a:off x="11626849" y="8384232"/>
            <a:ext cx="408137" cy="51211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Line"/>
          <p:cNvSpPr/>
          <p:nvPr/>
        </p:nvSpPr>
        <p:spPr>
          <a:xfrm flipH="1" flipV="1">
            <a:off x="12114856" y="8391128"/>
            <a:ext cx="375594" cy="50522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10457705" y="7698432"/>
            <a:ext cx="802581" cy="61699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Line"/>
          <p:cNvSpPr/>
          <p:nvPr/>
        </p:nvSpPr>
        <p:spPr>
          <a:xfrm flipH="1" flipV="1">
            <a:off x="11340157" y="7705328"/>
            <a:ext cx="707629" cy="59134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 flipV="1">
            <a:off x="8360220" y="6897185"/>
            <a:ext cx="1655466" cy="85323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 flipH="1" flipV="1">
            <a:off x="10095557" y="6904081"/>
            <a:ext cx="1156643" cy="70499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onfiguration: what is &quot;nearest&quot;?"/>
          <p:cNvSpPr txBox="1">
            <a:spLocks noGrp="1"/>
          </p:cNvSpPr>
          <p:nvPr>
            <p:ph type="ctrTitle"/>
          </p:nvPr>
        </p:nvSpPr>
        <p:spPr>
          <a:xfrm>
            <a:off x="533945" y="3873822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what is "nearest"?</a:t>
            </a:r>
          </a:p>
        </p:txBody>
      </p:sp>
      <p:sp>
        <p:nvSpPr>
          <p:cNvPr id="274" name="option: linkage"/>
          <p:cNvSpPr txBox="1"/>
          <p:nvPr/>
        </p:nvSpPr>
        <p:spPr>
          <a:xfrm>
            <a:off x="5355753" y="6573862"/>
            <a:ext cx="2293294" cy="4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option: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linkage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onfiguration: what is &quot;nearest&quot;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what is "nearest"?</a:t>
            </a:r>
          </a:p>
        </p:txBody>
      </p:sp>
      <p:sp>
        <p:nvSpPr>
          <p:cNvPr id="277" name="Circle"/>
          <p:cNvSpPr/>
          <p:nvPr/>
        </p:nvSpPr>
        <p:spPr>
          <a:xfrm>
            <a:off x="4652964" y="40817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Circle"/>
          <p:cNvSpPr/>
          <p:nvPr/>
        </p:nvSpPr>
        <p:spPr>
          <a:xfrm>
            <a:off x="3921928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9" name="Circle"/>
          <p:cNvSpPr/>
          <p:nvPr/>
        </p:nvSpPr>
        <p:spPr>
          <a:xfrm>
            <a:off x="5763428" y="45008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0" name="Oval"/>
          <p:cNvSpPr/>
          <p:nvPr/>
        </p:nvSpPr>
        <p:spPr>
          <a:xfrm rot="313319">
            <a:off x="3358987" y="3760458"/>
            <a:ext cx="2930136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1" name="Circle"/>
          <p:cNvSpPr/>
          <p:nvPr/>
        </p:nvSpPr>
        <p:spPr>
          <a:xfrm>
            <a:off x="4856164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2" name="Circle"/>
          <p:cNvSpPr/>
          <p:nvPr/>
        </p:nvSpPr>
        <p:spPr>
          <a:xfrm>
            <a:off x="3421064" y="42976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Circle"/>
          <p:cNvSpPr/>
          <p:nvPr/>
        </p:nvSpPr>
        <p:spPr>
          <a:xfrm rot="10614901">
            <a:off x="8863872" y="418447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Circle"/>
          <p:cNvSpPr/>
          <p:nvPr/>
        </p:nvSpPr>
        <p:spPr>
          <a:xfrm rot="10614901">
            <a:off x="7051623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Circle"/>
          <p:cNvSpPr/>
          <p:nvPr/>
        </p:nvSpPr>
        <p:spPr>
          <a:xfrm rot="10614901">
            <a:off x="6576762" y="4308343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6" name="Oval"/>
          <p:cNvSpPr/>
          <p:nvPr/>
        </p:nvSpPr>
        <p:spPr>
          <a:xfrm rot="10841087">
            <a:off x="6394287" y="3606443"/>
            <a:ext cx="2930136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Circle"/>
          <p:cNvSpPr/>
          <p:nvPr/>
        </p:nvSpPr>
        <p:spPr>
          <a:xfrm rot="10614901">
            <a:off x="7688264" y="38785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Circle"/>
          <p:cNvSpPr/>
          <p:nvPr/>
        </p:nvSpPr>
        <p:spPr>
          <a:xfrm rot="10614901">
            <a:off x="8583202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OR..."/>
          <p:cNvSpPr txBox="1"/>
          <p:nvPr/>
        </p:nvSpPr>
        <p:spPr>
          <a:xfrm>
            <a:off x="6151612" y="6089649"/>
            <a:ext cx="701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OR...</a:t>
            </a:r>
          </a:p>
        </p:txBody>
      </p:sp>
      <p:sp>
        <p:nvSpPr>
          <p:cNvPr id="290" name="Circle"/>
          <p:cNvSpPr/>
          <p:nvPr/>
        </p:nvSpPr>
        <p:spPr>
          <a:xfrm>
            <a:off x="5095906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Circle"/>
          <p:cNvSpPr/>
          <p:nvPr/>
        </p:nvSpPr>
        <p:spPr>
          <a:xfrm>
            <a:off x="4802064" y="80540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Oval"/>
          <p:cNvSpPr/>
          <p:nvPr/>
        </p:nvSpPr>
        <p:spPr>
          <a:xfrm rot="313319">
            <a:off x="4013280" y="6969304"/>
            <a:ext cx="1919750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3" name="Circle"/>
          <p:cNvSpPr/>
          <p:nvPr/>
        </p:nvSpPr>
        <p:spPr>
          <a:xfrm>
            <a:off x="5489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4" name="Circle"/>
          <p:cNvSpPr/>
          <p:nvPr/>
        </p:nvSpPr>
        <p:spPr>
          <a:xfrm>
            <a:off x="4092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Circle"/>
          <p:cNvSpPr/>
          <p:nvPr/>
        </p:nvSpPr>
        <p:spPr>
          <a:xfrm>
            <a:off x="7987534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6" name="Circle"/>
          <p:cNvSpPr/>
          <p:nvPr/>
        </p:nvSpPr>
        <p:spPr>
          <a:xfrm>
            <a:off x="7050357" y="7876295"/>
            <a:ext cx="342181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7" name="Oval"/>
          <p:cNvSpPr/>
          <p:nvPr/>
        </p:nvSpPr>
        <p:spPr>
          <a:xfrm rot="313319">
            <a:off x="6904908" y="6969304"/>
            <a:ext cx="1919751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8" name="Circle"/>
          <p:cNvSpPr/>
          <p:nvPr/>
        </p:nvSpPr>
        <p:spPr>
          <a:xfrm>
            <a:off x="8310280" y="79651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Circle"/>
          <p:cNvSpPr/>
          <p:nvPr/>
        </p:nvSpPr>
        <p:spPr>
          <a:xfrm>
            <a:off x="7352534" y="74698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onfiguration: what is &quot;nearest&quot;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what is "nearest"?</a:t>
            </a:r>
          </a:p>
        </p:txBody>
      </p:sp>
      <p:sp>
        <p:nvSpPr>
          <p:cNvPr id="302" name="Circle"/>
          <p:cNvSpPr/>
          <p:nvPr/>
        </p:nvSpPr>
        <p:spPr>
          <a:xfrm>
            <a:off x="4652964" y="40817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3" name="Circle"/>
          <p:cNvSpPr/>
          <p:nvPr/>
        </p:nvSpPr>
        <p:spPr>
          <a:xfrm>
            <a:off x="3921928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4" name="Circle"/>
          <p:cNvSpPr/>
          <p:nvPr/>
        </p:nvSpPr>
        <p:spPr>
          <a:xfrm>
            <a:off x="5763428" y="45008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5" name="Oval"/>
          <p:cNvSpPr/>
          <p:nvPr/>
        </p:nvSpPr>
        <p:spPr>
          <a:xfrm rot="313319">
            <a:off x="3358987" y="3760458"/>
            <a:ext cx="2930136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Circle"/>
          <p:cNvSpPr/>
          <p:nvPr/>
        </p:nvSpPr>
        <p:spPr>
          <a:xfrm>
            <a:off x="4856164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7" name="Circle"/>
          <p:cNvSpPr/>
          <p:nvPr/>
        </p:nvSpPr>
        <p:spPr>
          <a:xfrm>
            <a:off x="3421064" y="42976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8" name="Circle"/>
          <p:cNvSpPr/>
          <p:nvPr/>
        </p:nvSpPr>
        <p:spPr>
          <a:xfrm rot="10614901">
            <a:off x="8863872" y="418447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9" name="Circle"/>
          <p:cNvSpPr/>
          <p:nvPr/>
        </p:nvSpPr>
        <p:spPr>
          <a:xfrm rot="10614901">
            <a:off x="7051623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Circle"/>
          <p:cNvSpPr/>
          <p:nvPr/>
        </p:nvSpPr>
        <p:spPr>
          <a:xfrm rot="10614901">
            <a:off x="6576762" y="4308343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1" name="Oval"/>
          <p:cNvSpPr/>
          <p:nvPr/>
        </p:nvSpPr>
        <p:spPr>
          <a:xfrm rot="10841087">
            <a:off x="6394287" y="3606443"/>
            <a:ext cx="2930136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2" name="Circle"/>
          <p:cNvSpPr/>
          <p:nvPr/>
        </p:nvSpPr>
        <p:spPr>
          <a:xfrm rot="10614901">
            <a:off x="7688264" y="38785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Circle"/>
          <p:cNvSpPr/>
          <p:nvPr/>
        </p:nvSpPr>
        <p:spPr>
          <a:xfrm rot="10614901">
            <a:off x="8583202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4" name="OR..."/>
          <p:cNvSpPr txBox="1"/>
          <p:nvPr/>
        </p:nvSpPr>
        <p:spPr>
          <a:xfrm>
            <a:off x="6151612" y="6089649"/>
            <a:ext cx="701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OR...</a:t>
            </a:r>
          </a:p>
        </p:txBody>
      </p:sp>
      <p:sp>
        <p:nvSpPr>
          <p:cNvPr id="315" name="Circle"/>
          <p:cNvSpPr/>
          <p:nvPr/>
        </p:nvSpPr>
        <p:spPr>
          <a:xfrm>
            <a:off x="5095906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Circle"/>
          <p:cNvSpPr/>
          <p:nvPr/>
        </p:nvSpPr>
        <p:spPr>
          <a:xfrm>
            <a:off x="4802064" y="80540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Oval"/>
          <p:cNvSpPr/>
          <p:nvPr/>
        </p:nvSpPr>
        <p:spPr>
          <a:xfrm rot="313319">
            <a:off x="4013280" y="6969304"/>
            <a:ext cx="1919750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8" name="Circle"/>
          <p:cNvSpPr/>
          <p:nvPr/>
        </p:nvSpPr>
        <p:spPr>
          <a:xfrm>
            <a:off x="5489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9" name="Circle"/>
          <p:cNvSpPr/>
          <p:nvPr/>
        </p:nvSpPr>
        <p:spPr>
          <a:xfrm>
            <a:off x="4092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Circle"/>
          <p:cNvSpPr/>
          <p:nvPr/>
        </p:nvSpPr>
        <p:spPr>
          <a:xfrm>
            <a:off x="7987534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1" name="Circle"/>
          <p:cNvSpPr/>
          <p:nvPr/>
        </p:nvSpPr>
        <p:spPr>
          <a:xfrm>
            <a:off x="7050357" y="7876295"/>
            <a:ext cx="342181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Oval"/>
          <p:cNvSpPr/>
          <p:nvPr/>
        </p:nvSpPr>
        <p:spPr>
          <a:xfrm rot="313319">
            <a:off x="6904908" y="6969304"/>
            <a:ext cx="1919751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3" name="Circle"/>
          <p:cNvSpPr/>
          <p:nvPr/>
        </p:nvSpPr>
        <p:spPr>
          <a:xfrm>
            <a:off x="8310280" y="79651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4" name="Circle"/>
          <p:cNvSpPr/>
          <p:nvPr/>
        </p:nvSpPr>
        <p:spPr>
          <a:xfrm>
            <a:off x="7352534" y="74698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 flipV="1">
            <a:off x="6108700" y="4525912"/>
            <a:ext cx="456953" cy="11593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5832226" y="7898161"/>
            <a:ext cx="1213348" cy="13345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linkage=&quot;single&quot;"/>
          <p:cNvSpPr txBox="1"/>
          <p:nvPr/>
        </p:nvSpPr>
        <p:spPr>
          <a:xfrm>
            <a:off x="5231035" y="2620912"/>
            <a:ext cx="19331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linkage="single"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onfiguration: what is &quot;nearest&quot;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what is "nearest"?</a:t>
            </a:r>
          </a:p>
        </p:txBody>
      </p:sp>
      <p:sp>
        <p:nvSpPr>
          <p:cNvPr id="330" name="Circle"/>
          <p:cNvSpPr/>
          <p:nvPr/>
        </p:nvSpPr>
        <p:spPr>
          <a:xfrm>
            <a:off x="4652964" y="40817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Circle"/>
          <p:cNvSpPr/>
          <p:nvPr/>
        </p:nvSpPr>
        <p:spPr>
          <a:xfrm>
            <a:off x="3921928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Circle"/>
          <p:cNvSpPr/>
          <p:nvPr/>
        </p:nvSpPr>
        <p:spPr>
          <a:xfrm>
            <a:off x="5763428" y="45008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Oval"/>
          <p:cNvSpPr/>
          <p:nvPr/>
        </p:nvSpPr>
        <p:spPr>
          <a:xfrm rot="313319">
            <a:off x="3358987" y="3760458"/>
            <a:ext cx="2930136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Circle"/>
          <p:cNvSpPr/>
          <p:nvPr/>
        </p:nvSpPr>
        <p:spPr>
          <a:xfrm>
            <a:off x="4856164" y="48310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5" name="Circle"/>
          <p:cNvSpPr/>
          <p:nvPr/>
        </p:nvSpPr>
        <p:spPr>
          <a:xfrm>
            <a:off x="3421064" y="42976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6" name="Circle"/>
          <p:cNvSpPr/>
          <p:nvPr/>
        </p:nvSpPr>
        <p:spPr>
          <a:xfrm rot="10614901">
            <a:off x="8863872" y="418447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Circle"/>
          <p:cNvSpPr/>
          <p:nvPr/>
        </p:nvSpPr>
        <p:spPr>
          <a:xfrm rot="10614901">
            <a:off x="7051623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8" name="Circle"/>
          <p:cNvSpPr/>
          <p:nvPr/>
        </p:nvSpPr>
        <p:spPr>
          <a:xfrm rot="10614901">
            <a:off x="6576762" y="4308343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9" name="Oval"/>
          <p:cNvSpPr/>
          <p:nvPr/>
        </p:nvSpPr>
        <p:spPr>
          <a:xfrm rot="10841087">
            <a:off x="6394287" y="3606443"/>
            <a:ext cx="2930136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0" name="Circle"/>
          <p:cNvSpPr/>
          <p:nvPr/>
        </p:nvSpPr>
        <p:spPr>
          <a:xfrm rot="10614901">
            <a:off x="7688264" y="3878594"/>
            <a:ext cx="342182" cy="342181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1" name="Circle"/>
          <p:cNvSpPr/>
          <p:nvPr/>
        </p:nvSpPr>
        <p:spPr>
          <a:xfrm rot="10614901">
            <a:off x="8583202" y="4619913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2" name="OR..."/>
          <p:cNvSpPr txBox="1"/>
          <p:nvPr/>
        </p:nvSpPr>
        <p:spPr>
          <a:xfrm>
            <a:off x="6151612" y="6089649"/>
            <a:ext cx="7015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OR...</a:t>
            </a:r>
          </a:p>
        </p:txBody>
      </p:sp>
      <p:sp>
        <p:nvSpPr>
          <p:cNvPr id="343" name="Circle"/>
          <p:cNvSpPr/>
          <p:nvPr/>
        </p:nvSpPr>
        <p:spPr>
          <a:xfrm>
            <a:off x="5095906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4" name="Circle"/>
          <p:cNvSpPr/>
          <p:nvPr/>
        </p:nvSpPr>
        <p:spPr>
          <a:xfrm>
            <a:off x="4802064" y="80540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Oval"/>
          <p:cNvSpPr/>
          <p:nvPr/>
        </p:nvSpPr>
        <p:spPr>
          <a:xfrm rot="313319">
            <a:off x="4013280" y="6969304"/>
            <a:ext cx="1919750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Circle"/>
          <p:cNvSpPr/>
          <p:nvPr/>
        </p:nvSpPr>
        <p:spPr>
          <a:xfrm>
            <a:off x="5489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Circle"/>
          <p:cNvSpPr/>
          <p:nvPr/>
        </p:nvSpPr>
        <p:spPr>
          <a:xfrm>
            <a:off x="4092606" y="766055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Circle"/>
          <p:cNvSpPr/>
          <p:nvPr/>
        </p:nvSpPr>
        <p:spPr>
          <a:xfrm>
            <a:off x="7987534" y="73174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9" name="Circle"/>
          <p:cNvSpPr/>
          <p:nvPr/>
        </p:nvSpPr>
        <p:spPr>
          <a:xfrm>
            <a:off x="7050357" y="7876295"/>
            <a:ext cx="342181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Oval"/>
          <p:cNvSpPr/>
          <p:nvPr/>
        </p:nvSpPr>
        <p:spPr>
          <a:xfrm rot="313319">
            <a:off x="6904908" y="6969304"/>
            <a:ext cx="1919751" cy="1724684"/>
          </a:xfrm>
          <a:prstGeom prst="ellipse">
            <a:avLst/>
          </a:prstGeom>
          <a:ln w="381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Circle"/>
          <p:cNvSpPr/>
          <p:nvPr/>
        </p:nvSpPr>
        <p:spPr>
          <a:xfrm>
            <a:off x="8310280" y="79651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Circle"/>
          <p:cNvSpPr/>
          <p:nvPr/>
        </p:nvSpPr>
        <p:spPr>
          <a:xfrm>
            <a:off x="7352534" y="7469895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Line"/>
          <p:cNvSpPr/>
          <p:nvPr/>
        </p:nvSpPr>
        <p:spPr>
          <a:xfrm flipV="1">
            <a:off x="3816548" y="4376687"/>
            <a:ext cx="5005686" cy="6265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>
            <a:off x="4463851" y="7826922"/>
            <a:ext cx="3826472" cy="29205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linkage=&quot;complete&quot;"/>
          <p:cNvSpPr txBox="1"/>
          <p:nvPr/>
        </p:nvSpPr>
        <p:spPr>
          <a:xfrm>
            <a:off x="4993059" y="2620912"/>
            <a:ext cx="240908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linkage="complete"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onfiguration: what is &quot;nearest&quot;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what is "nearest"?</a:t>
            </a:r>
          </a:p>
        </p:txBody>
      </p:sp>
      <p:sp>
        <p:nvSpPr>
          <p:cNvPr id="358" name="linkage=&quot;????&quot;"/>
          <p:cNvSpPr txBox="1"/>
          <p:nvPr/>
        </p:nvSpPr>
        <p:spPr>
          <a:xfrm>
            <a:off x="5383882" y="2620912"/>
            <a:ext cx="16274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linkage="????"</a:t>
            </a:r>
          </a:p>
        </p:txBody>
      </p:sp>
      <p:sp>
        <p:nvSpPr>
          <p:cNvPr id="359" name="From docs: https://scikit-learn.org/stable/modules/generated/sklearn.cluster.AgglomerativeClustering.html…"/>
          <p:cNvSpPr txBox="1"/>
          <p:nvPr/>
        </p:nvSpPr>
        <p:spPr>
          <a:xfrm>
            <a:off x="642094" y="3777059"/>
            <a:ext cx="12051376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From docs: </a:t>
            </a:r>
            <a:r>
              <a:rPr u="sng" dirty="0">
                <a:hlinkClick r:id="rId2"/>
              </a:rPr>
              <a:t>https://scikit-learn.org/stable/modules/generated/sklearn.cluster.AgglomerativeClustering.html</a:t>
            </a:r>
          </a:p>
          <a:p>
            <a:pPr marL="457200" indent="-317500" algn="l" defTabSz="457200">
              <a:buClr>
                <a:srgbClr val="212529"/>
              </a:buClr>
              <a:buSzPct val="145000"/>
              <a:buFont typeface="Times-Roman"/>
              <a:buChar char="•"/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u="sng" dirty="0">
              <a:hlinkClick r:id="rId2"/>
            </a:endParaRPr>
          </a:p>
          <a:p>
            <a:pPr marL="457200" indent="-317500" algn="l" defTabSz="457200">
              <a:buClr>
                <a:srgbClr val="212529"/>
              </a:buClr>
              <a:buSzPct val="145000"/>
              <a:buFont typeface="Times-Roman"/>
              <a:buChar char="•"/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ward</a:t>
            </a:r>
            <a:r>
              <a:rPr dirty="0"/>
              <a:t> minimizes the variance of the clusters being merged.</a:t>
            </a:r>
            <a:br>
              <a:rPr dirty="0"/>
            </a:br>
            <a:endParaRPr dirty="0"/>
          </a:p>
          <a:p>
            <a:pPr marL="457200" indent="-317500" algn="l" defTabSz="457200">
              <a:buClr>
                <a:srgbClr val="212529"/>
              </a:buClr>
              <a:buSzPct val="145000"/>
              <a:buFont typeface="Times-Roman"/>
              <a:buChar char="•"/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average</a:t>
            </a:r>
            <a:r>
              <a:rPr dirty="0"/>
              <a:t> uses the average of the distances of each observation of the two sets.</a:t>
            </a:r>
            <a:br>
              <a:rPr dirty="0"/>
            </a:br>
            <a:endParaRPr dirty="0"/>
          </a:p>
          <a:p>
            <a:pPr marL="457200" indent="-317500" algn="l" defTabSz="457200">
              <a:buClr>
                <a:srgbClr val="212529"/>
              </a:buClr>
              <a:buSzPct val="145000"/>
              <a:buFont typeface="Times-Roman"/>
              <a:buChar char="•"/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complete</a:t>
            </a:r>
            <a:r>
              <a:rPr dirty="0"/>
              <a:t> or maximum linkage uses the maximum distances between all observations of the two sets.</a:t>
            </a:r>
            <a:br>
              <a:rPr dirty="0"/>
            </a:br>
            <a:endParaRPr dirty="0"/>
          </a:p>
          <a:p>
            <a:pPr marL="457200" indent="-317500" algn="l" defTabSz="457200">
              <a:buClr>
                <a:srgbClr val="212529"/>
              </a:buClr>
              <a:buSzPct val="145000"/>
              <a:buFont typeface="Times-Roman"/>
              <a:buChar char="•"/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single</a:t>
            </a:r>
            <a:r>
              <a:rPr dirty="0"/>
              <a:t> uses the minimum of the distances between all observations of the two sets.</a:t>
            </a:r>
          </a:p>
        </p:txBody>
      </p:sp>
      <p:sp>
        <p:nvSpPr>
          <p:cNvPr id="2" name="From docs: https://scikit-learn.org/stable/modules/generated/sklearn.cluster.AgglomerativeClustering.html…">
            <a:extLst>
              <a:ext uri="{FF2B5EF4-FFF2-40B4-BE49-F238E27FC236}">
                <a16:creationId xmlns:a16="http://schemas.microsoft.com/office/drawing/2014/main" id="{CDD0D82B-C6D0-E74F-BE6E-B7040CF70ED0}"/>
              </a:ext>
            </a:extLst>
          </p:cNvPr>
          <p:cNvSpPr txBox="1"/>
          <p:nvPr/>
        </p:nvSpPr>
        <p:spPr>
          <a:xfrm>
            <a:off x="282748" y="7143401"/>
            <a:ext cx="12439303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0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dirty="0"/>
              <a:t>Linkage comparison plots</a:t>
            </a:r>
            <a:r>
              <a:rPr dirty="0"/>
              <a:t>: </a:t>
            </a:r>
            <a:r>
              <a:rPr lang="en-US" u="sng" dirty="0">
                <a:hlinkClick r:id="rId2"/>
              </a:rPr>
              <a:t>https://scikit-learn.org/stable/auto_examples/cluster/plot_linkage_comparison.html</a:t>
            </a:r>
            <a:endParaRPr u="sng" dirty="0">
              <a:hlinkClick r:id="rId2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onfiguration: when to stop?"/>
          <p:cNvSpPr txBox="1">
            <a:spLocks noGrp="1"/>
          </p:cNvSpPr>
          <p:nvPr>
            <p:ph type="ctrTitle"/>
          </p:nvPr>
        </p:nvSpPr>
        <p:spPr>
          <a:xfrm>
            <a:off x="533945" y="3873822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when to stop?</a:t>
            </a:r>
          </a:p>
        </p:txBody>
      </p:sp>
      <p:sp>
        <p:nvSpPr>
          <p:cNvPr id="362" name="option: n_clusters or distance_threshold"/>
          <p:cNvSpPr txBox="1"/>
          <p:nvPr/>
        </p:nvSpPr>
        <p:spPr>
          <a:xfrm>
            <a:off x="3118941" y="6573862"/>
            <a:ext cx="6766918" cy="47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option: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n_clusters </a:t>
            </a:r>
            <a:r>
              <a:t>or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 distance_threshold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ircle"/>
          <p:cNvSpPr/>
          <p:nvPr/>
        </p:nvSpPr>
        <p:spPr>
          <a:xfrm>
            <a:off x="2755460" y="70044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5" name="Circle"/>
          <p:cNvSpPr/>
          <p:nvPr/>
        </p:nvSpPr>
        <p:spPr>
          <a:xfrm>
            <a:off x="2577660" y="7474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6" name="Circle"/>
          <p:cNvSpPr/>
          <p:nvPr/>
        </p:nvSpPr>
        <p:spPr>
          <a:xfrm>
            <a:off x="3441260" y="79061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7" name="Circle"/>
          <p:cNvSpPr/>
          <p:nvPr/>
        </p:nvSpPr>
        <p:spPr>
          <a:xfrm>
            <a:off x="8249009" y="6356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8" name="Circle"/>
          <p:cNvSpPr/>
          <p:nvPr/>
        </p:nvSpPr>
        <p:spPr>
          <a:xfrm>
            <a:off x="8249009" y="6966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9" name="Circle"/>
          <p:cNvSpPr/>
          <p:nvPr/>
        </p:nvSpPr>
        <p:spPr>
          <a:xfrm>
            <a:off x="9455509" y="6420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0" name="Circle"/>
          <p:cNvSpPr/>
          <p:nvPr/>
        </p:nvSpPr>
        <p:spPr>
          <a:xfrm>
            <a:off x="9455509" y="7029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1" name="Oval"/>
          <p:cNvSpPr/>
          <p:nvPr/>
        </p:nvSpPr>
        <p:spPr>
          <a:xfrm rot="1183594">
            <a:off x="2522904" y="67582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2" name="Oval"/>
          <p:cNvSpPr/>
          <p:nvPr/>
        </p:nvSpPr>
        <p:spPr>
          <a:xfrm rot="313319">
            <a:off x="8092653" y="6212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Oval"/>
          <p:cNvSpPr/>
          <p:nvPr/>
        </p:nvSpPr>
        <p:spPr>
          <a:xfrm rot="313319">
            <a:off x="9300481" y="6275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Oval"/>
          <p:cNvSpPr/>
          <p:nvPr/>
        </p:nvSpPr>
        <p:spPr>
          <a:xfrm rot="313319">
            <a:off x="2041489" y="67038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5" name="Oval"/>
          <p:cNvSpPr/>
          <p:nvPr/>
        </p:nvSpPr>
        <p:spPr>
          <a:xfrm rot="36183">
            <a:off x="7642879" y="5928215"/>
            <a:ext cx="2742636" cy="183417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pSp>
        <p:nvGrpSpPr>
          <p:cNvPr id="381" name="Group"/>
          <p:cNvGrpSpPr/>
          <p:nvPr/>
        </p:nvGrpSpPr>
        <p:grpSpPr>
          <a:xfrm rot="7597527">
            <a:off x="5683263" y="4308436"/>
            <a:ext cx="2417538" cy="1924128"/>
            <a:chOff x="0" y="0"/>
            <a:chExt cx="2417536" cy="1924126"/>
          </a:xfrm>
        </p:grpSpPr>
        <p:sp>
          <p:nvSpPr>
            <p:cNvPr id="376" name="Circle"/>
            <p:cNvSpPr/>
            <p:nvPr/>
          </p:nvSpPr>
          <p:spPr>
            <a:xfrm>
              <a:off x="787746" y="400299"/>
              <a:ext cx="342181" cy="342182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7" name="Circle"/>
            <p:cNvSpPr/>
            <p:nvPr/>
          </p:nvSpPr>
          <p:spPr>
            <a:xfrm>
              <a:off x="609946" y="870199"/>
              <a:ext cx="342181" cy="342182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8" name="Circle"/>
            <p:cNvSpPr/>
            <p:nvPr/>
          </p:nvSpPr>
          <p:spPr>
            <a:xfrm>
              <a:off x="1473546" y="1301999"/>
              <a:ext cx="342181" cy="342181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9" name="Oval"/>
            <p:cNvSpPr/>
            <p:nvPr/>
          </p:nvSpPr>
          <p:spPr>
            <a:xfrm rot="1183594">
              <a:off x="555189" y="154174"/>
              <a:ext cx="654895" cy="1266231"/>
            </a:xfrm>
            <a:prstGeom prst="ellips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80" name="Oval"/>
            <p:cNvSpPr/>
            <p:nvPr/>
          </p:nvSpPr>
          <p:spPr>
            <a:xfrm rot="313319">
              <a:off x="73775" y="99721"/>
              <a:ext cx="2269987" cy="1724684"/>
            </a:xfrm>
            <a:prstGeom prst="ellipse">
              <a:avLst/>
            </a:prstGeom>
            <a:noFill/>
            <a:ln w="381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382" name="Configuration: when to stop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when to stop?</a:t>
            </a:r>
          </a:p>
        </p:txBody>
      </p:sp>
      <p:sp>
        <p:nvSpPr>
          <p:cNvPr id="383" name="n_clusters=3"/>
          <p:cNvSpPr txBox="1"/>
          <p:nvPr/>
        </p:nvSpPr>
        <p:spPr>
          <a:xfrm>
            <a:off x="5362078" y="2620912"/>
            <a:ext cx="16710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n_clusters=3</a:t>
            </a:r>
          </a:p>
        </p:txBody>
      </p:sp>
      <p:sp>
        <p:nvSpPr>
          <p:cNvPr id="384" name="each cluster is it's own tree!"/>
          <p:cNvSpPr txBox="1"/>
          <p:nvPr/>
        </p:nvSpPr>
        <p:spPr>
          <a:xfrm>
            <a:off x="5462116" y="8530666"/>
            <a:ext cx="342676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each cluster is it's own tree!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ircle"/>
          <p:cNvSpPr/>
          <p:nvPr/>
        </p:nvSpPr>
        <p:spPr>
          <a:xfrm>
            <a:off x="2755460" y="70044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7" name="Circle"/>
          <p:cNvSpPr/>
          <p:nvPr/>
        </p:nvSpPr>
        <p:spPr>
          <a:xfrm>
            <a:off x="2577660" y="7474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8" name="Circle"/>
          <p:cNvSpPr/>
          <p:nvPr/>
        </p:nvSpPr>
        <p:spPr>
          <a:xfrm>
            <a:off x="3441260" y="79061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9" name="Circle"/>
          <p:cNvSpPr/>
          <p:nvPr/>
        </p:nvSpPr>
        <p:spPr>
          <a:xfrm>
            <a:off x="8249009" y="6356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0" name="Circle"/>
          <p:cNvSpPr/>
          <p:nvPr/>
        </p:nvSpPr>
        <p:spPr>
          <a:xfrm>
            <a:off x="8249009" y="6966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1" name="Circle"/>
          <p:cNvSpPr/>
          <p:nvPr/>
        </p:nvSpPr>
        <p:spPr>
          <a:xfrm>
            <a:off x="9455509" y="6420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2" name="Circle"/>
          <p:cNvSpPr/>
          <p:nvPr/>
        </p:nvSpPr>
        <p:spPr>
          <a:xfrm>
            <a:off x="9455509" y="7029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Oval"/>
          <p:cNvSpPr/>
          <p:nvPr/>
        </p:nvSpPr>
        <p:spPr>
          <a:xfrm rot="1183594">
            <a:off x="2522904" y="67582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4" name="Oval"/>
          <p:cNvSpPr/>
          <p:nvPr/>
        </p:nvSpPr>
        <p:spPr>
          <a:xfrm rot="313319">
            <a:off x="8092653" y="6212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5" name="Oval"/>
          <p:cNvSpPr/>
          <p:nvPr/>
        </p:nvSpPr>
        <p:spPr>
          <a:xfrm rot="313319">
            <a:off x="9300481" y="6275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6" name="Oval"/>
          <p:cNvSpPr/>
          <p:nvPr/>
        </p:nvSpPr>
        <p:spPr>
          <a:xfrm rot="313319">
            <a:off x="2041489" y="67038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7" name="Oval"/>
          <p:cNvSpPr/>
          <p:nvPr/>
        </p:nvSpPr>
        <p:spPr>
          <a:xfrm rot="36183">
            <a:off x="7642879" y="5928215"/>
            <a:ext cx="2742636" cy="183417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Circle"/>
          <p:cNvSpPr/>
          <p:nvPr/>
        </p:nvSpPr>
        <p:spPr>
          <a:xfrm rot="7597527">
            <a:off x="7183582" y="5131894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Circle"/>
          <p:cNvSpPr/>
          <p:nvPr/>
        </p:nvSpPr>
        <p:spPr>
          <a:xfrm rot="7597527">
            <a:off x="6912535" y="4708867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Circle"/>
          <p:cNvSpPr/>
          <p:nvPr/>
        </p:nvSpPr>
        <p:spPr>
          <a:xfrm rot="7597527">
            <a:off x="6050785" y="5144348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1" name="Oval"/>
          <p:cNvSpPr/>
          <p:nvPr/>
        </p:nvSpPr>
        <p:spPr>
          <a:xfrm rot="8781120">
            <a:off x="6899414" y="4479913"/>
            <a:ext cx="654894" cy="1266231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Oval"/>
          <p:cNvSpPr/>
          <p:nvPr/>
        </p:nvSpPr>
        <p:spPr>
          <a:xfrm rot="7910846">
            <a:off x="5757038" y="4408158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3" name="Configuration: when to stop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when to stop?</a:t>
            </a:r>
          </a:p>
        </p:txBody>
      </p:sp>
      <p:sp>
        <p:nvSpPr>
          <p:cNvPr id="404" name="distance_threshold=10"/>
          <p:cNvSpPr txBox="1"/>
          <p:nvPr/>
        </p:nvSpPr>
        <p:spPr>
          <a:xfrm>
            <a:off x="4766617" y="2620912"/>
            <a:ext cx="28619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distance_threshold=10</a:t>
            </a:r>
          </a:p>
        </p:txBody>
      </p:sp>
      <p:sp>
        <p:nvSpPr>
          <p:cNvPr id="405" name="Oval"/>
          <p:cNvSpPr/>
          <p:nvPr/>
        </p:nvSpPr>
        <p:spPr>
          <a:xfrm rot="7910846">
            <a:off x="6029268" y="3242421"/>
            <a:ext cx="4066571" cy="5560391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Line"/>
          <p:cNvSpPr/>
          <p:nvPr/>
        </p:nvSpPr>
        <p:spPr>
          <a:xfrm flipV="1">
            <a:off x="3774945" y="5477668"/>
            <a:ext cx="2302025" cy="244991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14"/>
          <p:cNvSpPr txBox="1"/>
          <p:nvPr/>
        </p:nvSpPr>
        <p:spPr>
          <a:xfrm>
            <a:off x="4576707" y="6115049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14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Hierarchical clusters can contain other custers (example: AgglomerativeClustering)"/>
          <p:cNvSpPr txBox="1">
            <a:spLocks noGrp="1"/>
          </p:cNvSpPr>
          <p:nvPr>
            <p:ph type="ctrTitle"/>
          </p:nvPr>
        </p:nvSpPr>
        <p:spPr>
          <a:xfrm>
            <a:off x="1228725" y="3200400"/>
            <a:ext cx="1054735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1300"/>
              </a:spcBef>
              <a:defRPr sz="4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Hierarchical</a:t>
            </a:r>
            <a:r>
              <a:t> clusters can contain other custers (example: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AgglomerativeClustering</a:t>
            </a:r>
            <a:r>
              <a:t>)</a:t>
            </a:r>
          </a:p>
        </p:txBody>
      </p:sp>
      <p:sp>
        <p:nvSpPr>
          <p:cNvPr id="140" name="Non-hierarchical clusters cannot contain other custers (example: KMeans)"/>
          <p:cNvSpPr/>
          <p:nvPr/>
        </p:nvSpPr>
        <p:spPr>
          <a:xfrm>
            <a:off x="932631" y="2749723"/>
            <a:ext cx="11139538" cy="138395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pPr>
              <a:spcBef>
                <a:spcPts val="1300"/>
              </a:spcBef>
              <a:defRPr sz="4000"/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Non-hierarchical</a:t>
            </a:r>
            <a:r>
              <a:t> clusters cannot contain other custers (example: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KMeans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ircle"/>
          <p:cNvSpPr/>
          <p:nvPr/>
        </p:nvSpPr>
        <p:spPr>
          <a:xfrm>
            <a:off x="2755460" y="70044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0" name="Circle"/>
          <p:cNvSpPr/>
          <p:nvPr/>
        </p:nvSpPr>
        <p:spPr>
          <a:xfrm>
            <a:off x="2577660" y="7474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1" name="Circle"/>
          <p:cNvSpPr/>
          <p:nvPr/>
        </p:nvSpPr>
        <p:spPr>
          <a:xfrm>
            <a:off x="3441260" y="79061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2" name="Circle"/>
          <p:cNvSpPr/>
          <p:nvPr/>
        </p:nvSpPr>
        <p:spPr>
          <a:xfrm>
            <a:off x="8249009" y="6356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Circle"/>
          <p:cNvSpPr/>
          <p:nvPr/>
        </p:nvSpPr>
        <p:spPr>
          <a:xfrm>
            <a:off x="8249009" y="6966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Circle"/>
          <p:cNvSpPr/>
          <p:nvPr/>
        </p:nvSpPr>
        <p:spPr>
          <a:xfrm>
            <a:off x="9455509" y="6420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Circle"/>
          <p:cNvSpPr/>
          <p:nvPr/>
        </p:nvSpPr>
        <p:spPr>
          <a:xfrm>
            <a:off x="9455509" y="7029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6" name="Oval"/>
          <p:cNvSpPr/>
          <p:nvPr/>
        </p:nvSpPr>
        <p:spPr>
          <a:xfrm rot="1183594">
            <a:off x="2522904" y="67582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Oval"/>
          <p:cNvSpPr/>
          <p:nvPr/>
        </p:nvSpPr>
        <p:spPr>
          <a:xfrm rot="313319">
            <a:off x="8092653" y="6212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Oval"/>
          <p:cNvSpPr/>
          <p:nvPr/>
        </p:nvSpPr>
        <p:spPr>
          <a:xfrm rot="313319">
            <a:off x="9300481" y="6275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9" name="Oval"/>
          <p:cNvSpPr/>
          <p:nvPr/>
        </p:nvSpPr>
        <p:spPr>
          <a:xfrm rot="313319">
            <a:off x="2041489" y="67038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0" name="Oval"/>
          <p:cNvSpPr/>
          <p:nvPr/>
        </p:nvSpPr>
        <p:spPr>
          <a:xfrm rot="36183">
            <a:off x="7642879" y="5928215"/>
            <a:ext cx="2742636" cy="183417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1" name="Circle"/>
          <p:cNvSpPr/>
          <p:nvPr/>
        </p:nvSpPr>
        <p:spPr>
          <a:xfrm rot="7597527">
            <a:off x="7183582" y="5131894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2" name="Circle"/>
          <p:cNvSpPr/>
          <p:nvPr/>
        </p:nvSpPr>
        <p:spPr>
          <a:xfrm rot="7597527">
            <a:off x="6912535" y="4708867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3" name="Circle"/>
          <p:cNvSpPr/>
          <p:nvPr/>
        </p:nvSpPr>
        <p:spPr>
          <a:xfrm rot="7597527">
            <a:off x="6050785" y="5144348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4" name="Oval"/>
          <p:cNvSpPr/>
          <p:nvPr/>
        </p:nvSpPr>
        <p:spPr>
          <a:xfrm rot="8781120">
            <a:off x="6899414" y="4479913"/>
            <a:ext cx="654894" cy="1266231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5" name="Oval"/>
          <p:cNvSpPr/>
          <p:nvPr/>
        </p:nvSpPr>
        <p:spPr>
          <a:xfrm rot="7910846">
            <a:off x="5757038" y="4408158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6" name="Configuration: when to stop?"/>
          <p:cNvSpPr txBox="1">
            <a:spLocks noGrp="1"/>
          </p:cNvSpPr>
          <p:nvPr>
            <p:ph type="ctrTitle"/>
          </p:nvPr>
        </p:nvSpPr>
        <p:spPr>
          <a:xfrm>
            <a:off x="533945" y="245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Configuration: when to stop?</a:t>
            </a:r>
          </a:p>
        </p:txBody>
      </p:sp>
      <p:sp>
        <p:nvSpPr>
          <p:cNvPr id="427" name="distance_threshold=0"/>
          <p:cNvSpPr txBox="1"/>
          <p:nvPr/>
        </p:nvSpPr>
        <p:spPr>
          <a:xfrm>
            <a:off x="4842817" y="2620912"/>
            <a:ext cx="27095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distance_threshold=0</a:t>
            </a:r>
          </a:p>
        </p:txBody>
      </p:sp>
      <p:sp>
        <p:nvSpPr>
          <p:cNvPr id="428" name="Oval"/>
          <p:cNvSpPr/>
          <p:nvPr/>
        </p:nvSpPr>
        <p:spPr>
          <a:xfrm rot="7910846">
            <a:off x="6029268" y="3242421"/>
            <a:ext cx="4066571" cy="5560391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9" name="Oval"/>
          <p:cNvSpPr/>
          <p:nvPr/>
        </p:nvSpPr>
        <p:spPr>
          <a:xfrm rot="5400000">
            <a:off x="3097634" y="1116852"/>
            <a:ext cx="6199932" cy="10598433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Demos..."/>
          <p:cNvSpPr txBox="1">
            <a:spLocks noGrp="1"/>
          </p:cNvSpPr>
          <p:nvPr>
            <p:ph type="ctrTitle"/>
          </p:nvPr>
        </p:nvSpPr>
        <p:spPr>
          <a:xfrm>
            <a:off x="533945" y="3873822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Demos...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Node Representation"/>
          <p:cNvSpPr txBox="1">
            <a:spLocks noGrp="1"/>
          </p:cNvSpPr>
          <p:nvPr>
            <p:ph type="ctrTitle"/>
          </p:nvPr>
        </p:nvSpPr>
        <p:spPr>
          <a:xfrm>
            <a:off x="533945" y="421754"/>
            <a:ext cx="11936910" cy="94952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Node Representation</a:t>
            </a:r>
          </a:p>
        </p:txBody>
      </p:sp>
      <p:sp>
        <p:nvSpPr>
          <p:cNvPr id="434" name="array([[ 3,   1],…"/>
          <p:cNvSpPr txBox="1"/>
          <p:nvPr/>
        </p:nvSpPr>
        <p:spPr>
          <a:xfrm>
            <a:off x="4870450" y="4679950"/>
            <a:ext cx="2720765" cy="214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array([[ 3,   1],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[ 4,   72],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[ 11,  12],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[ 19,  73],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[ 31,  43],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 ...</a:t>
            </a:r>
          </a:p>
          <a:p>
            <a:pPr algn="l" defTabSz="457200">
              <a:defRPr sz="1900">
                <a:latin typeface="Courier"/>
                <a:ea typeface="Courier"/>
                <a:cs typeface="Courier"/>
                <a:sym typeface="Courier"/>
              </a:defRPr>
            </a:pPr>
            <a:r>
              <a:t>      ])</a:t>
            </a:r>
          </a:p>
        </p:txBody>
      </p:sp>
      <p:pic>
        <p:nvPicPr>
          <p:cNvPr id="4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0" y="1568450"/>
            <a:ext cx="4140200" cy="2728408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Line"/>
          <p:cNvSpPr/>
          <p:nvPr/>
        </p:nvSpPr>
        <p:spPr>
          <a:xfrm flipH="1">
            <a:off x="3841750" y="1809750"/>
            <a:ext cx="1" cy="45661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7" name="all…"/>
          <p:cNvSpPr txBox="1"/>
          <p:nvPr/>
        </p:nvSpPr>
        <p:spPr>
          <a:xfrm>
            <a:off x="2940049" y="4349750"/>
            <a:ext cx="83820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all</a:t>
            </a:r>
          </a:p>
          <a:p>
            <a:r>
              <a:t>nodes</a:t>
            </a:r>
          </a:p>
        </p:txBody>
      </p:sp>
      <p:sp>
        <p:nvSpPr>
          <p:cNvPr id="438" name="72"/>
          <p:cNvSpPr txBox="1"/>
          <p:nvPr/>
        </p:nvSpPr>
        <p:spPr>
          <a:xfrm>
            <a:off x="4466082" y="4733512"/>
            <a:ext cx="326137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72</a:t>
            </a:r>
          </a:p>
        </p:txBody>
      </p:sp>
      <p:sp>
        <p:nvSpPr>
          <p:cNvPr id="439" name="73"/>
          <p:cNvSpPr txBox="1"/>
          <p:nvPr/>
        </p:nvSpPr>
        <p:spPr>
          <a:xfrm>
            <a:off x="4466082" y="5057362"/>
            <a:ext cx="326137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73</a:t>
            </a:r>
          </a:p>
        </p:txBody>
      </p:sp>
      <p:sp>
        <p:nvSpPr>
          <p:cNvPr id="440" name="74"/>
          <p:cNvSpPr txBox="1"/>
          <p:nvPr/>
        </p:nvSpPr>
        <p:spPr>
          <a:xfrm>
            <a:off x="4466082" y="5343112"/>
            <a:ext cx="326137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74</a:t>
            </a:r>
          </a:p>
        </p:txBody>
      </p:sp>
      <p:sp>
        <p:nvSpPr>
          <p:cNvPr id="441" name="..."/>
          <p:cNvSpPr txBox="1"/>
          <p:nvPr/>
        </p:nvSpPr>
        <p:spPr>
          <a:xfrm>
            <a:off x="4492561" y="5889212"/>
            <a:ext cx="273178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...</a:t>
            </a:r>
          </a:p>
        </p:txBody>
      </p:sp>
      <p:sp>
        <p:nvSpPr>
          <p:cNvPr id="442" name="..."/>
          <p:cNvSpPr txBox="1"/>
          <p:nvPr/>
        </p:nvSpPr>
        <p:spPr>
          <a:xfrm>
            <a:off x="4492561" y="4352512"/>
            <a:ext cx="273178" cy="32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...</a:t>
            </a:r>
          </a:p>
        </p:txBody>
      </p:sp>
      <p:sp>
        <p:nvSpPr>
          <p:cNvPr id="443" name="Line"/>
          <p:cNvSpPr/>
          <p:nvPr/>
        </p:nvSpPr>
        <p:spPr>
          <a:xfrm flipH="1" flipV="1">
            <a:off x="4849713" y="3606303"/>
            <a:ext cx="1301056" cy="109369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Line"/>
          <p:cNvSpPr/>
          <p:nvPr/>
        </p:nvSpPr>
        <p:spPr>
          <a:xfrm flipH="1" flipV="1">
            <a:off x="4820890" y="2785665"/>
            <a:ext cx="2094608" cy="197921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5" name="Line"/>
          <p:cNvSpPr/>
          <p:nvPr/>
        </p:nvSpPr>
        <p:spPr>
          <a:xfrm flipH="1" flipV="1">
            <a:off x="4785915" y="4117677"/>
            <a:ext cx="1402954" cy="96331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6" name="Line"/>
          <p:cNvSpPr/>
          <p:nvPr/>
        </p:nvSpPr>
        <p:spPr>
          <a:xfrm rot="12868488">
            <a:off x="7185745" y="4731785"/>
            <a:ext cx="449085" cy="495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555" h="20183" extrusionOk="0">
                <a:moveTo>
                  <a:pt x="8321" y="0"/>
                </a:moveTo>
                <a:cubicBezTo>
                  <a:pt x="-1791" y="2025"/>
                  <a:pt x="-3045" y="15783"/>
                  <a:pt x="6538" y="19555"/>
                </a:cubicBezTo>
                <a:cubicBezTo>
                  <a:pt x="11733" y="21600"/>
                  <a:pt x="17528" y="18453"/>
                  <a:pt x="18555" y="13028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Agglomerative…"/>
          <p:cNvSpPr txBox="1"/>
          <p:nvPr/>
        </p:nvSpPr>
        <p:spPr>
          <a:xfrm>
            <a:off x="9570392" y="4019549"/>
            <a:ext cx="1903116" cy="7874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Agglomerative</a:t>
            </a:r>
          </a:p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Clustering</a:t>
            </a:r>
          </a:p>
        </p:txBody>
      </p:sp>
      <p:sp>
        <p:nvSpPr>
          <p:cNvPr id="452" name="Connection Line"/>
          <p:cNvSpPr/>
          <p:nvPr/>
        </p:nvSpPr>
        <p:spPr>
          <a:xfrm>
            <a:off x="8723841" y="3082395"/>
            <a:ext cx="1698219" cy="93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541" extrusionOk="0">
                <a:moveTo>
                  <a:pt x="0" y="585"/>
                </a:moveTo>
                <a:cubicBezTo>
                  <a:pt x="11161" y="-2059"/>
                  <a:pt x="18361" y="4260"/>
                  <a:pt x="21600" y="19541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3" name="Connection Line"/>
          <p:cNvSpPr/>
          <p:nvPr/>
        </p:nvSpPr>
        <p:spPr>
          <a:xfrm>
            <a:off x="7945784" y="4874419"/>
            <a:ext cx="2479858" cy="99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172" extrusionOk="0">
                <a:moveTo>
                  <a:pt x="21600" y="0"/>
                </a:moveTo>
                <a:cubicBezTo>
                  <a:pt x="20479" y="14961"/>
                  <a:pt x="13279" y="21600"/>
                  <a:pt x="0" y="19917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0" name=".fit"/>
          <p:cNvSpPr txBox="1"/>
          <p:nvPr/>
        </p:nvSpPr>
        <p:spPr>
          <a:xfrm>
            <a:off x="9654480" y="2799303"/>
            <a:ext cx="845940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.fit</a:t>
            </a:r>
          </a:p>
        </p:txBody>
      </p:sp>
      <p:sp>
        <p:nvSpPr>
          <p:cNvPr id="451" name=".children"/>
          <p:cNvSpPr txBox="1"/>
          <p:nvPr/>
        </p:nvSpPr>
        <p:spPr>
          <a:xfrm>
            <a:off x="8536806" y="5829300"/>
            <a:ext cx="1760488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.children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Linkage Matrix"/>
          <p:cNvSpPr txBox="1">
            <a:spLocks noGrp="1"/>
          </p:cNvSpPr>
          <p:nvPr>
            <p:ph type="ctrTitle"/>
          </p:nvPr>
        </p:nvSpPr>
        <p:spPr>
          <a:xfrm>
            <a:off x="533945" y="421754"/>
            <a:ext cx="11936910" cy="94952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Linkage Matrix</a:t>
            </a:r>
          </a:p>
        </p:txBody>
      </p:sp>
      <p:sp>
        <p:nvSpPr>
          <p:cNvPr id="456" name="Line"/>
          <p:cNvSpPr/>
          <p:nvPr/>
        </p:nvSpPr>
        <p:spPr>
          <a:xfrm>
            <a:off x="3558078" y="3289300"/>
            <a:ext cx="588864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Line"/>
          <p:cNvSpPr/>
          <p:nvPr/>
        </p:nvSpPr>
        <p:spPr>
          <a:xfrm flipH="1">
            <a:off x="3748578" y="3149599"/>
            <a:ext cx="1" cy="16582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8" name="Line"/>
          <p:cNvSpPr/>
          <p:nvPr/>
        </p:nvSpPr>
        <p:spPr>
          <a:xfrm>
            <a:off x="9209578" y="3149599"/>
            <a:ext cx="1" cy="16582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Line"/>
          <p:cNvSpPr/>
          <p:nvPr/>
        </p:nvSpPr>
        <p:spPr>
          <a:xfrm>
            <a:off x="6479078" y="3149599"/>
            <a:ext cx="1" cy="16582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0" name="Line"/>
          <p:cNvSpPr/>
          <p:nvPr/>
        </p:nvSpPr>
        <p:spPr>
          <a:xfrm>
            <a:off x="7844328" y="3149599"/>
            <a:ext cx="1" cy="16582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1" name="Line"/>
          <p:cNvSpPr/>
          <p:nvPr/>
        </p:nvSpPr>
        <p:spPr>
          <a:xfrm>
            <a:off x="5113828" y="3149599"/>
            <a:ext cx="1" cy="165827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2" name="Line"/>
          <p:cNvSpPr/>
          <p:nvPr/>
        </p:nvSpPr>
        <p:spPr>
          <a:xfrm>
            <a:off x="3558078" y="3670300"/>
            <a:ext cx="588864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Line"/>
          <p:cNvSpPr/>
          <p:nvPr/>
        </p:nvSpPr>
        <p:spPr>
          <a:xfrm>
            <a:off x="3558078" y="4051300"/>
            <a:ext cx="588864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Line"/>
          <p:cNvSpPr/>
          <p:nvPr/>
        </p:nvSpPr>
        <p:spPr>
          <a:xfrm>
            <a:off x="3558078" y="4432300"/>
            <a:ext cx="5888645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left child"/>
          <p:cNvSpPr txBox="1"/>
          <p:nvPr/>
        </p:nvSpPr>
        <p:spPr>
          <a:xfrm>
            <a:off x="3957520" y="2876549"/>
            <a:ext cx="947366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left child</a:t>
            </a:r>
          </a:p>
        </p:txBody>
      </p:sp>
      <p:sp>
        <p:nvSpPr>
          <p:cNvPr id="466" name="right child"/>
          <p:cNvSpPr txBox="1"/>
          <p:nvPr/>
        </p:nvSpPr>
        <p:spPr>
          <a:xfrm>
            <a:off x="5252201" y="2876549"/>
            <a:ext cx="108850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right child</a:t>
            </a:r>
          </a:p>
        </p:txBody>
      </p:sp>
      <p:sp>
        <p:nvSpPr>
          <p:cNvPr id="467" name="distances"/>
          <p:cNvSpPr txBox="1"/>
          <p:nvPr/>
        </p:nvSpPr>
        <p:spPr>
          <a:xfrm>
            <a:off x="6630622" y="2876549"/>
            <a:ext cx="100851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distances</a:t>
            </a:r>
          </a:p>
        </p:txBody>
      </p:sp>
      <p:sp>
        <p:nvSpPr>
          <p:cNvPr id="468" name="node count"/>
          <p:cNvSpPr txBox="1"/>
          <p:nvPr/>
        </p:nvSpPr>
        <p:spPr>
          <a:xfrm>
            <a:off x="7920044" y="2876549"/>
            <a:ext cx="1267471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r>
              <a:t>node count</a:t>
            </a:r>
          </a:p>
        </p:txBody>
      </p:sp>
      <p:sp>
        <p:nvSpPr>
          <p:cNvPr id="469" name="N"/>
          <p:cNvSpPr txBox="1"/>
          <p:nvPr/>
        </p:nvSpPr>
        <p:spPr>
          <a:xfrm>
            <a:off x="2752700" y="3206749"/>
            <a:ext cx="3493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</a:t>
            </a:r>
          </a:p>
        </p:txBody>
      </p:sp>
      <p:sp>
        <p:nvSpPr>
          <p:cNvPr id="470" name="N+1"/>
          <p:cNvSpPr txBox="1"/>
          <p:nvPr/>
        </p:nvSpPr>
        <p:spPr>
          <a:xfrm>
            <a:off x="2575892" y="3587749"/>
            <a:ext cx="7029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N+1</a:t>
            </a:r>
          </a:p>
        </p:txBody>
      </p:sp>
      <p:sp>
        <p:nvSpPr>
          <p:cNvPr id="471" name="N+2"/>
          <p:cNvSpPr txBox="1"/>
          <p:nvPr/>
        </p:nvSpPr>
        <p:spPr>
          <a:xfrm>
            <a:off x="2575892" y="3968749"/>
            <a:ext cx="7029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N+2</a:t>
            </a:r>
          </a:p>
        </p:txBody>
      </p:sp>
      <p:sp>
        <p:nvSpPr>
          <p:cNvPr id="472" name="..."/>
          <p:cNvSpPr txBox="1"/>
          <p:nvPr/>
        </p:nvSpPr>
        <p:spPr>
          <a:xfrm>
            <a:off x="2789386" y="4375149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Hierarchical Clusters with Dendrograms"/>
          <p:cNvSpPr txBox="1">
            <a:spLocks noGrp="1"/>
          </p:cNvSpPr>
          <p:nvPr>
            <p:ph type="ctrTitle"/>
          </p:nvPr>
        </p:nvSpPr>
        <p:spPr>
          <a:xfrm>
            <a:off x="533945" y="-478222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Hierarchical Clusters with Dendrograms</a:t>
            </a:r>
          </a:p>
        </p:txBody>
      </p:sp>
      <p:sp>
        <p:nvSpPr>
          <p:cNvPr id="143" name="https://www.researchgate.net/figure/A-Dendrogram-depicting-the-relationships-among-human-and-non-human-primate-EDNs-and_fig1_13459488"/>
          <p:cNvSpPr txBox="1"/>
          <p:nvPr/>
        </p:nvSpPr>
        <p:spPr>
          <a:xfrm>
            <a:off x="246189" y="7251699"/>
            <a:ext cx="1251242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https://www.researchgate.net/figure/A-Dendrogram-depicting-the-relationships-among-human-and-non-human-primate-EDNs-and_fig1_13459488</a:t>
            </a:r>
          </a:p>
        </p:txBody>
      </p:sp>
      <p:grpSp>
        <p:nvGrpSpPr>
          <p:cNvPr id="147" name="Group"/>
          <p:cNvGrpSpPr/>
          <p:nvPr/>
        </p:nvGrpSpPr>
        <p:grpSpPr>
          <a:xfrm>
            <a:off x="3848100" y="2579966"/>
            <a:ext cx="6781800" cy="4521201"/>
            <a:chOff x="0" y="0"/>
            <a:chExt cx="6781800" cy="4521200"/>
          </a:xfrm>
        </p:grpSpPr>
        <p:pic>
          <p:nvPicPr>
            <p:cNvPr id="14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477000" cy="452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5" name="Square"/>
            <p:cNvSpPr/>
            <p:nvPr/>
          </p:nvSpPr>
          <p:spPr>
            <a:xfrm>
              <a:off x="5359400" y="4483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6" name="Square"/>
            <p:cNvSpPr/>
            <p:nvPr/>
          </p:nvSpPr>
          <p:spPr>
            <a:xfrm>
              <a:off x="5511800" y="1337983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Hierarchical Clusters with Dendrograms"/>
          <p:cNvSpPr txBox="1">
            <a:spLocks noGrp="1"/>
          </p:cNvSpPr>
          <p:nvPr>
            <p:ph type="ctrTitle"/>
          </p:nvPr>
        </p:nvSpPr>
        <p:spPr>
          <a:xfrm>
            <a:off x="533945" y="-478222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Hierarchical Clusters with Dendrograms</a:t>
            </a:r>
          </a:p>
        </p:txBody>
      </p:sp>
      <p:sp>
        <p:nvSpPr>
          <p:cNvPr id="150" name="https://www.researchgate.net/figure/A-Dendrogram-depicting-the-relationships-among-human-and-non-human-primate-EDNs-and_fig1_13459488"/>
          <p:cNvSpPr txBox="1"/>
          <p:nvPr/>
        </p:nvSpPr>
        <p:spPr>
          <a:xfrm>
            <a:off x="246189" y="7251699"/>
            <a:ext cx="12512422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https://www.researchgate.net/figure/A-Dendrogram-depicting-the-relationships-among-human-and-non-human-primate-EDNs-and_fig1_13459488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3848100" y="2579966"/>
            <a:ext cx="6781800" cy="4521201"/>
            <a:chOff x="0" y="0"/>
            <a:chExt cx="6781800" cy="4521200"/>
          </a:xfrm>
        </p:grpSpPr>
        <p:pic>
          <p:nvPicPr>
            <p:cNvPr id="15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477000" cy="452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Square"/>
            <p:cNvSpPr/>
            <p:nvPr/>
          </p:nvSpPr>
          <p:spPr>
            <a:xfrm>
              <a:off x="5359400" y="4483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3" name="Square"/>
            <p:cNvSpPr/>
            <p:nvPr/>
          </p:nvSpPr>
          <p:spPr>
            <a:xfrm>
              <a:off x="5511800" y="1337983"/>
              <a:ext cx="1270000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55" name="every non-leaf has…"/>
          <p:cNvSpPr txBox="1"/>
          <p:nvPr/>
        </p:nvSpPr>
        <p:spPr>
          <a:xfrm>
            <a:off x="1763474" y="3390900"/>
            <a:ext cx="259794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every non-leaf has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EXACTLY 2 children</a:t>
            </a:r>
          </a:p>
        </p:txBody>
      </p:sp>
      <p:sp>
        <p:nvSpPr>
          <p:cNvPr id="156" name="Line"/>
          <p:cNvSpPr/>
          <p:nvPr/>
        </p:nvSpPr>
        <p:spPr>
          <a:xfrm>
            <a:off x="4446786" y="3925192"/>
            <a:ext cx="1640384" cy="45189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3023939" y="4235052"/>
            <a:ext cx="1064271" cy="109175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eaves correspond…"/>
          <p:cNvSpPr txBox="1"/>
          <p:nvPr/>
        </p:nvSpPr>
        <p:spPr>
          <a:xfrm>
            <a:off x="9780597" y="2857500"/>
            <a:ext cx="228629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leaves correspond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to original data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605291" y="3175892"/>
            <a:ext cx="1162796" cy="31720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flipH="1">
            <a:off x="9359602" y="3429892"/>
            <a:ext cx="535484" cy="65142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We'll represent hierarchies as special binary trees."/>
          <p:cNvSpPr txBox="1"/>
          <p:nvPr/>
        </p:nvSpPr>
        <p:spPr>
          <a:xfrm>
            <a:off x="3463032" y="8502649"/>
            <a:ext cx="607873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We'll represent hierarchies as special binary trees.</a:t>
            </a:r>
          </a:p>
        </p:txBody>
      </p:sp>
      <p:sp>
        <p:nvSpPr>
          <p:cNvPr id="162" name="Line"/>
          <p:cNvSpPr/>
          <p:nvPr/>
        </p:nvSpPr>
        <p:spPr>
          <a:xfrm>
            <a:off x="6331495" y="2591690"/>
            <a:ext cx="25897" cy="134466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3" name="this node's children have ~40 distance"/>
          <p:cNvSpPr txBox="1"/>
          <p:nvPr/>
        </p:nvSpPr>
        <p:spPr>
          <a:xfrm>
            <a:off x="4008099" y="2079249"/>
            <a:ext cx="469389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this node's children have ~40 distance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166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8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0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175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8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9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0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2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185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7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1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Oval"/>
          <p:cNvSpPr/>
          <p:nvPr/>
        </p:nvSpPr>
        <p:spPr>
          <a:xfrm rot="313319">
            <a:off x="8092653" y="4688185"/>
            <a:ext cx="654894" cy="126623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Oval"/>
          <p:cNvSpPr/>
          <p:nvPr/>
        </p:nvSpPr>
        <p:spPr>
          <a:xfrm rot="313319">
            <a:off x="9300481" y="4751685"/>
            <a:ext cx="654894" cy="126623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197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1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4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" name="Oval"/>
          <p:cNvSpPr/>
          <p:nvPr/>
        </p:nvSpPr>
        <p:spPr>
          <a:xfrm rot="313319">
            <a:off x="8092653" y="4688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Oval"/>
          <p:cNvSpPr/>
          <p:nvPr/>
        </p:nvSpPr>
        <p:spPr>
          <a:xfrm rot="313319">
            <a:off x="9300481" y="4751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Oval"/>
          <p:cNvSpPr/>
          <p:nvPr/>
        </p:nvSpPr>
        <p:spPr>
          <a:xfrm rot="313319">
            <a:off x="2670938" y="4900432"/>
            <a:ext cx="2269988" cy="1724684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trategy: Combine Nearby Points/Groups…"/>
          <p:cNvSpPr txBox="1">
            <a:spLocks noGrp="1"/>
          </p:cNvSpPr>
          <p:nvPr>
            <p:ph type="ctrTitle"/>
          </p:nvPr>
        </p:nvSpPr>
        <p:spPr>
          <a:xfrm>
            <a:off x="533945" y="626678"/>
            <a:ext cx="11936910" cy="200595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Strategy: Combine Nearby Points/Groups</a:t>
            </a:r>
          </a:p>
          <a:p>
            <a:pPr defTabSz="572516">
              <a:spcBef>
                <a:spcPts val="1200"/>
              </a:spcBef>
              <a:defRPr sz="5684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(and repeat!)</a:t>
            </a:r>
          </a:p>
        </p:txBody>
      </p:sp>
      <p:sp>
        <p:nvSpPr>
          <p:cNvPr id="210" name="Circle"/>
          <p:cNvSpPr/>
          <p:nvPr/>
        </p:nvSpPr>
        <p:spPr>
          <a:xfrm>
            <a:off x="3384909" y="52010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Circle"/>
          <p:cNvSpPr/>
          <p:nvPr/>
        </p:nvSpPr>
        <p:spPr>
          <a:xfrm>
            <a:off x="3207109" y="56709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2" name="Circle"/>
          <p:cNvSpPr/>
          <p:nvPr/>
        </p:nvSpPr>
        <p:spPr>
          <a:xfrm>
            <a:off x="4070709" y="610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" name="Circle"/>
          <p:cNvSpPr/>
          <p:nvPr/>
        </p:nvSpPr>
        <p:spPr>
          <a:xfrm>
            <a:off x="8249009" y="48327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Circle"/>
          <p:cNvSpPr/>
          <p:nvPr/>
        </p:nvSpPr>
        <p:spPr>
          <a:xfrm>
            <a:off x="8249009" y="54423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Circle"/>
          <p:cNvSpPr/>
          <p:nvPr/>
        </p:nvSpPr>
        <p:spPr>
          <a:xfrm>
            <a:off x="9455509" y="48962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Circle"/>
          <p:cNvSpPr/>
          <p:nvPr/>
        </p:nvSpPr>
        <p:spPr>
          <a:xfrm>
            <a:off x="9455509" y="5505809"/>
            <a:ext cx="342182" cy="342182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Oval"/>
          <p:cNvSpPr/>
          <p:nvPr/>
        </p:nvSpPr>
        <p:spPr>
          <a:xfrm rot="1183594">
            <a:off x="3152353" y="49548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Oval"/>
          <p:cNvSpPr/>
          <p:nvPr/>
        </p:nvSpPr>
        <p:spPr>
          <a:xfrm rot="313319">
            <a:off x="8092653" y="46881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Oval"/>
          <p:cNvSpPr/>
          <p:nvPr/>
        </p:nvSpPr>
        <p:spPr>
          <a:xfrm rot="313319">
            <a:off x="9300481" y="4751685"/>
            <a:ext cx="654894" cy="1266230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0" name="Oval"/>
          <p:cNvSpPr/>
          <p:nvPr/>
        </p:nvSpPr>
        <p:spPr>
          <a:xfrm rot="313319">
            <a:off x="2670938" y="4900432"/>
            <a:ext cx="2269988" cy="1724684"/>
          </a:xfrm>
          <a:prstGeom prst="ellipse">
            <a:avLst/>
          </a:prstGeom>
          <a:ln w="381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Oval"/>
          <p:cNvSpPr/>
          <p:nvPr/>
        </p:nvSpPr>
        <p:spPr>
          <a:xfrm rot="36183">
            <a:off x="7642879" y="4404215"/>
            <a:ext cx="2742636" cy="183417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469</Words>
  <Application>Microsoft Macintosh PowerPoint</Application>
  <PresentationFormat>Custom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Courier</vt:lpstr>
      <vt:lpstr>Courier New</vt:lpstr>
      <vt:lpstr>Gill Sans</vt:lpstr>
      <vt:lpstr>Gill Sans Light</vt:lpstr>
      <vt:lpstr>Gill Sans SemiBold</vt:lpstr>
      <vt:lpstr>Helvetica</vt:lpstr>
      <vt:lpstr>Helvetica Neue</vt:lpstr>
      <vt:lpstr>Times-Roman</vt:lpstr>
      <vt:lpstr>White</vt:lpstr>
      <vt:lpstr>[320] Hierarchical Clustering (AgglomerativeClustering and Dendrograms)</vt:lpstr>
      <vt:lpstr>Hierarchical clusters can contain other custers (example: AgglomerativeClustering)</vt:lpstr>
      <vt:lpstr>Hierarchical Clusters with Dendrograms</vt:lpstr>
      <vt:lpstr>Hierarchical Clusters with Dendrograms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Strategy: Combine Nearby Points/Groups (and repeat!)</vt:lpstr>
      <vt:lpstr>Configuration: what is "nearest"?</vt:lpstr>
      <vt:lpstr>Configuration: what is "nearest"?</vt:lpstr>
      <vt:lpstr>Configuration: what is "nearest"?</vt:lpstr>
      <vt:lpstr>Configuration: what is "nearest"?</vt:lpstr>
      <vt:lpstr>Configuration: what is "nearest"?</vt:lpstr>
      <vt:lpstr>Configuration: when to stop?</vt:lpstr>
      <vt:lpstr>Configuration: when to stop?</vt:lpstr>
      <vt:lpstr>Configuration: when to stop?</vt:lpstr>
      <vt:lpstr>Configuration: when to stop?</vt:lpstr>
      <vt:lpstr>Demos...</vt:lpstr>
      <vt:lpstr>Node Representation</vt:lpstr>
      <vt:lpstr>Linkage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Hierarchical Clustering (AgglomerativeClustering and Dendrograms)</dc:title>
  <cp:lastModifiedBy>MEENA SYAMKUMAR</cp:lastModifiedBy>
  <cp:revision>2</cp:revision>
  <dcterms:modified xsi:type="dcterms:W3CDTF">2023-04-28T14:57:59Z</dcterms:modified>
</cp:coreProperties>
</file>