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2"/>
    <p:restoredTop sz="94703"/>
  </p:normalViewPr>
  <p:slideViewPr>
    <p:cSldViewPr snapToGrid="0">
      <p:cViewPr varScale="1">
        <p:scale>
          <a:sx n="90" d="100"/>
          <a:sy n="90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scikit-learn.org/stable/modules/classe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Machine Learning: Intro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Machine Learning: Intro</a:t>
            </a:r>
          </a:p>
        </p:txBody>
      </p:sp>
      <p:sp>
        <p:nvSpPr>
          <p:cNvPr id="138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"/>
          <p:cNvGrpSpPr/>
          <p:nvPr/>
        </p:nvGrpSpPr>
        <p:grpSpPr>
          <a:xfrm>
            <a:off x="1739900" y="1334153"/>
            <a:ext cx="9546543" cy="1982030"/>
            <a:chOff x="0" y="0"/>
            <a:chExt cx="9546542" cy="1982028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1600" y="0"/>
              <a:ext cx="2051790" cy="1982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https://en.wikipedia.org/wiki/Reinforcement_learning"/>
            <p:cNvSpPr txBox="1"/>
            <p:nvPr/>
          </p:nvSpPr>
          <p:spPr>
            <a:xfrm>
              <a:off x="6150657" y="704519"/>
              <a:ext cx="339588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2800"/>
                </a:lnSpc>
                <a:defRPr sz="1200" u="sng">
                  <a:solidFill>
                    <a:srgbClr val="0000EE"/>
                  </a:solidFill>
                  <a:latin typeface="Times Roman"/>
                  <a:ea typeface="Times Roman"/>
                  <a:cs typeface="Times Roman"/>
                  <a:sym typeface="Times Roman"/>
                  <a:hlinkClick r:id="rId3"/>
                </a:defRPr>
              </a:lvl1pPr>
            </a:lstStyle>
            <a:p>
              <a:r>
                <a:rPr>
                  <a:hlinkClick r:id="rId3"/>
                </a:rPr>
                <a:t>https://en.wikipedia.org/wiki/Reinforcement_learning</a:t>
              </a:r>
            </a:p>
          </p:txBody>
        </p:sp>
        <p:sp>
          <p:nvSpPr>
            <p:cNvPr id="239" name="Reinforcement Learning"/>
            <p:cNvSpPr txBox="1"/>
            <p:nvPr/>
          </p:nvSpPr>
          <p:spPr>
            <a:xfrm>
              <a:off x="0" y="590219"/>
              <a:ext cx="344978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Reinforcement Learning</a:t>
              </a:r>
            </a:p>
          </p:txBody>
        </p:sp>
        <p:sp>
          <p:nvSpPr>
            <p:cNvPr id="240" name="not covered in CS 320"/>
            <p:cNvSpPr txBox="1"/>
            <p:nvPr/>
          </p:nvSpPr>
          <p:spPr>
            <a:xfrm>
              <a:off x="0" y="1142669"/>
              <a:ext cx="243053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200" i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not covered in CS 320</a:t>
              </a:r>
            </a:p>
          </p:txBody>
        </p:sp>
      </p:grpSp>
      <p:sp>
        <p:nvSpPr>
          <p:cNvPr id="242" name="Machine Learning"/>
          <p:cNvSpPr txBox="1"/>
          <p:nvPr/>
        </p:nvSpPr>
        <p:spPr>
          <a:xfrm>
            <a:off x="863600" y="660722"/>
            <a:ext cx="29094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Machine Learning</a:t>
            </a:r>
          </a:p>
        </p:txBody>
      </p:sp>
      <p:sp>
        <p:nvSpPr>
          <p:cNvPr id="243" name="Supervised Machine Learning"/>
          <p:cNvSpPr txBox="1"/>
          <p:nvPr/>
        </p:nvSpPr>
        <p:spPr>
          <a:xfrm>
            <a:off x="1668028" y="424096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Supervised Machine Learning</a:t>
            </a:r>
          </a:p>
        </p:txBody>
      </p:sp>
      <p:sp>
        <p:nvSpPr>
          <p:cNvPr id="244" name="Unsupervised Machine Learning"/>
          <p:cNvSpPr txBox="1"/>
          <p:nvPr/>
        </p:nvSpPr>
        <p:spPr>
          <a:xfrm>
            <a:off x="1765300" y="6411825"/>
            <a:ext cx="45726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Unsupervised Machine Learning</a:t>
            </a:r>
          </a:p>
        </p:txBody>
      </p:sp>
      <p:sp>
        <p:nvSpPr>
          <p:cNvPr id="245" name="data is labeled, we know what we want to predict"/>
          <p:cNvSpPr txBox="1"/>
          <p:nvPr/>
        </p:nvSpPr>
        <p:spPr>
          <a:xfrm>
            <a:off x="1668028" y="4805058"/>
            <a:ext cx="4803627" cy="39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labeled, we know what we want to predict</a:t>
            </a:r>
          </a:p>
        </p:txBody>
      </p:sp>
      <p:sp>
        <p:nvSpPr>
          <p:cNvPr id="246" name="data is unlabeled, we're just looking for patterns"/>
          <p:cNvSpPr txBox="1"/>
          <p:nvPr/>
        </p:nvSpPr>
        <p:spPr>
          <a:xfrm>
            <a:off x="1765300" y="6975921"/>
            <a:ext cx="4626769" cy="39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unlabeled, we're just looking for patterns</a:t>
            </a:r>
          </a:p>
        </p:txBody>
      </p:sp>
      <p:sp>
        <p:nvSpPr>
          <p:cNvPr id="263" name="Connection Line"/>
          <p:cNvSpPr/>
          <p:nvPr/>
        </p:nvSpPr>
        <p:spPr>
          <a:xfrm>
            <a:off x="1242705" y="1267651"/>
            <a:ext cx="421029" cy="91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1190138" y="1267651"/>
            <a:ext cx="441201" cy="310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Connection Line"/>
          <p:cNvSpPr/>
          <p:nvPr/>
        </p:nvSpPr>
        <p:spPr>
          <a:xfrm>
            <a:off x="876887" y="1267651"/>
            <a:ext cx="878029" cy="539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0" name="Regression"/>
          <p:cNvSpPr txBox="1"/>
          <p:nvPr/>
        </p:nvSpPr>
        <p:spPr>
          <a:xfrm>
            <a:off x="7573528" y="3837995"/>
            <a:ext cx="15074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Regression</a:t>
            </a:r>
          </a:p>
        </p:txBody>
      </p:sp>
      <p:sp>
        <p:nvSpPr>
          <p:cNvPr id="251" name="predict a quantity"/>
          <p:cNvSpPr txBox="1"/>
          <p:nvPr/>
        </p:nvSpPr>
        <p:spPr>
          <a:xfrm>
            <a:off x="7573528" y="4257095"/>
            <a:ext cx="177336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quantity</a:t>
            </a:r>
          </a:p>
        </p:txBody>
      </p:sp>
      <p:sp>
        <p:nvSpPr>
          <p:cNvPr id="252" name="Classification"/>
          <p:cNvSpPr txBox="1"/>
          <p:nvPr/>
        </p:nvSpPr>
        <p:spPr>
          <a:xfrm>
            <a:off x="7573528" y="4853995"/>
            <a:ext cx="17759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Classification</a:t>
            </a:r>
          </a:p>
        </p:txBody>
      </p:sp>
      <p:sp>
        <p:nvSpPr>
          <p:cNvPr id="253" name="predict a category"/>
          <p:cNvSpPr txBox="1"/>
          <p:nvPr/>
        </p:nvSpPr>
        <p:spPr>
          <a:xfrm>
            <a:off x="7573528" y="5273095"/>
            <a:ext cx="182743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category</a:t>
            </a:r>
          </a:p>
        </p:txBody>
      </p:sp>
      <p:sp>
        <p:nvSpPr>
          <p:cNvPr id="254" name="Clustering"/>
          <p:cNvSpPr txBox="1"/>
          <p:nvPr/>
        </p:nvSpPr>
        <p:spPr>
          <a:xfrm>
            <a:off x="7573528" y="6250995"/>
            <a:ext cx="14194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Clustering</a:t>
            </a:r>
          </a:p>
        </p:txBody>
      </p:sp>
      <p:sp>
        <p:nvSpPr>
          <p:cNvPr id="255" name="place rows in groups"/>
          <p:cNvSpPr txBox="1"/>
          <p:nvPr/>
        </p:nvSpPr>
        <p:spPr>
          <a:xfrm>
            <a:off x="7573528" y="6670095"/>
            <a:ext cx="204311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place rows in groups</a:t>
            </a:r>
          </a:p>
        </p:txBody>
      </p:sp>
      <p:sp>
        <p:nvSpPr>
          <p:cNvPr id="256" name="Decomposition"/>
          <p:cNvSpPr txBox="1"/>
          <p:nvPr/>
        </p:nvSpPr>
        <p:spPr>
          <a:xfrm>
            <a:off x="7573528" y="7266995"/>
            <a:ext cx="21169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Decomposition</a:t>
            </a:r>
          </a:p>
        </p:txBody>
      </p:sp>
      <p:sp>
        <p:nvSpPr>
          <p:cNvPr id="257" name="represent rows as combos of &quot;component&quot; rows"/>
          <p:cNvSpPr txBox="1"/>
          <p:nvPr/>
        </p:nvSpPr>
        <p:spPr>
          <a:xfrm>
            <a:off x="7573528" y="7686095"/>
            <a:ext cx="45852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represent rows as combos of "component" rows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6534733" y="4337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6534733" y="4972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 flipV="1">
            <a:off x="6534733" y="6496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6534733" y="7131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1683345" y="1224514"/>
            <a:ext cx="9846718" cy="2218669"/>
          </a:xfrm>
          <a:prstGeom prst="rect">
            <a:avLst/>
          </a:prstGeom>
          <a:solidFill>
            <a:srgbClr val="FFFFFF">
              <a:alpha val="8480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ounded Rectangle"/>
          <p:cNvSpPr/>
          <p:nvPr/>
        </p:nvSpPr>
        <p:spPr>
          <a:xfrm>
            <a:off x="7747000" y="5118100"/>
            <a:ext cx="1125786" cy="2995663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problem: can we predict an unknown quantity based on features?"/>
          <p:cNvSpPr txBox="1"/>
          <p:nvPr/>
        </p:nvSpPr>
        <p:spPr>
          <a:xfrm>
            <a:off x="2519536" y="8609409"/>
            <a:ext cx="7965729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problem: can we predict an unknown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quantity </a:t>
            </a:r>
            <a:r>
              <a:t>based on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features</a:t>
            </a:r>
            <a:r>
              <a:t>?</a:t>
            </a:r>
          </a:p>
        </p:txBody>
      </p:sp>
      <p:sp>
        <p:nvSpPr>
          <p:cNvPr id="271" name="features"/>
          <p:cNvSpPr txBox="1"/>
          <p:nvPr/>
        </p:nvSpPr>
        <p:spPr>
          <a:xfrm>
            <a:off x="5559152" y="1142999"/>
            <a:ext cx="10557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272" name="Rounded Rectangle"/>
          <p:cNvSpPr/>
          <p:nvPr/>
        </p:nvSpPr>
        <p:spPr>
          <a:xfrm>
            <a:off x="4610100" y="1651000"/>
            <a:ext cx="2953892" cy="533400"/>
          </a:xfrm>
          <a:prstGeom prst="roundRect">
            <a:avLst>
              <a:gd name="adj" fmla="val 3707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ounded Rectangle"/>
          <p:cNvSpPr/>
          <p:nvPr/>
        </p:nvSpPr>
        <p:spPr>
          <a:xfrm>
            <a:off x="4610100" y="2209800"/>
            <a:ext cx="2953892" cy="1809552"/>
          </a:xfrm>
          <a:prstGeom prst="roundRect">
            <a:avLst>
              <a:gd name="adj" fmla="val 10928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Rounded Rectangle"/>
          <p:cNvSpPr/>
          <p:nvPr/>
        </p:nvSpPr>
        <p:spPr>
          <a:xfrm>
            <a:off x="7747000" y="2197100"/>
            <a:ext cx="1125786" cy="1809552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model"/>
          <p:cNvSpPr/>
          <p:nvPr/>
        </p:nvSpPr>
        <p:spPr>
          <a:xfrm>
            <a:off x="6756400" y="22996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279" name="train: fit a model to the relationship between some label (y) and feature (x's) values"/>
          <p:cNvSpPr txBox="1"/>
          <p:nvPr/>
        </p:nvSpPr>
        <p:spPr>
          <a:xfrm>
            <a:off x="1436811" y="8482409"/>
            <a:ext cx="10131178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train</a:t>
            </a:r>
            <a:r>
              <a:t>: fit a model to the relationship between some label (y) and feature (x's)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ounded Rectangle"/>
          <p:cNvSpPr/>
          <p:nvPr/>
        </p:nvSpPr>
        <p:spPr>
          <a:xfrm>
            <a:off x="4610100" y="3987800"/>
            <a:ext cx="2953892" cy="1171873"/>
          </a:xfrm>
          <a:prstGeom prst="roundRect">
            <a:avLst>
              <a:gd name="adj" fmla="val 1687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Rounded Rectangle"/>
          <p:cNvSpPr/>
          <p:nvPr/>
        </p:nvSpPr>
        <p:spPr>
          <a:xfrm>
            <a:off x="7747000" y="3975100"/>
            <a:ext cx="1125786" cy="1171873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model"/>
          <p:cNvSpPr/>
          <p:nvPr/>
        </p:nvSpPr>
        <p:spPr>
          <a:xfrm>
            <a:off x="6756400" y="3733452"/>
            <a:ext cx="3530898" cy="1604368"/>
          </a:xfrm>
          <a:prstGeom prst="rightArrow">
            <a:avLst>
              <a:gd name="adj1" fmla="val 39285"/>
              <a:gd name="adj2" fmla="val 2863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                        model</a:t>
            </a:r>
          </a:p>
        </p:txBody>
      </p:sp>
      <p:sp>
        <p:nvSpPr>
          <p:cNvPr id="286" name="test: make some predictions for known rows -- how close are we?"/>
          <p:cNvSpPr txBox="1"/>
          <p:nvPr/>
        </p:nvSpPr>
        <p:spPr>
          <a:xfrm>
            <a:off x="2494012" y="8482409"/>
            <a:ext cx="8016776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t>: make some predictions for known rows -- how close are we?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7681242" y="3932386"/>
            <a:ext cx="1257301" cy="1282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70"/>
          <p:cNvSpPr txBox="1"/>
          <p:nvPr/>
        </p:nvSpPr>
        <p:spPr>
          <a:xfrm>
            <a:off x="10610849" y="403859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70</a:t>
            </a:r>
          </a:p>
        </p:txBody>
      </p:sp>
      <p:sp>
        <p:nvSpPr>
          <p:cNvPr id="289" name="60"/>
          <p:cNvSpPr txBox="1"/>
          <p:nvPr/>
        </p:nvSpPr>
        <p:spPr>
          <a:xfrm>
            <a:off x="10610849" y="454659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ounded Rectangle"/>
          <p:cNvSpPr/>
          <p:nvPr/>
        </p:nvSpPr>
        <p:spPr>
          <a:xfrm>
            <a:off x="4610100" y="5130800"/>
            <a:ext cx="2953892" cy="2938562"/>
          </a:xfrm>
          <a:prstGeom prst="roundRect">
            <a:avLst>
              <a:gd name="adj" fmla="val 6729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4" name="Rounded Rectangle"/>
          <p:cNvSpPr/>
          <p:nvPr/>
        </p:nvSpPr>
        <p:spPr>
          <a:xfrm>
            <a:off x="7747000" y="5118100"/>
            <a:ext cx="1125786" cy="2963962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model"/>
          <p:cNvSpPr/>
          <p:nvPr/>
        </p:nvSpPr>
        <p:spPr>
          <a:xfrm>
            <a:off x="6629400" y="57667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296" name="predict: estimate for actual unknowns"/>
          <p:cNvSpPr txBox="1"/>
          <p:nvPr/>
        </p:nvSpPr>
        <p:spPr>
          <a:xfrm>
            <a:off x="4205461" y="8482409"/>
            <a:ext cx="4593878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predict</a:t>
            </a:r>
            <a:r>
              <a:t>: estimate for actual unknowns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Rounded Rectangle"/>
          <p:cNvSpPr/>
          <p:nvPr/>
        </p:nvSpPr>
        <p:spPr>
          <a:xfrm>
            <a:off x="4610100" y="5130800"/>
            <a:ext cx="2953892" cy="2938562"/>
          </a:xfrm>
          <a:prstGeom prst="roundRect">
            <a:avLst>
              <a:gd name="adj" fmla="val 6729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1" name="Rounded Rectangle"/>
          <p:cNvSpPr/>
          <p:nvPr/>
        </p:nvSpPr>
        <p:spPr>
          <a:xfrm>
            <a:off x="7747000" y="5118100"/>
            <a:ext cx="1125786" cy="2963962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model"/>
          <p:cNvSpPr/>
          <p:nvPr/>
        </p:nvSpPr>
        <p:spPr>
          <a:xfrm>
            <a:off x="6629400" y="57667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303" name="predict: estimate for actual unknowns"/>
          <p:cNvSpPr txBox="1"/>
          <p:nvPr/>
        </p:nvSpPr>
        <p:spPr>
          <a:xfrm>
            <a:off x="4205461" y="8482409"/>
            <a:ext cx="4593878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predict</a:t>
            </a:r>
            <a:r>
              <a:t>: estimate for actual unknowns</a:t>
            </a:r>
          </a:p>
        </p:txBody>
      </p:sp>
      <p:sp>
        <p:nvSpPr>
          <p:cNvPr id="304" name="90"/>
          <p:cNvSpPr txBox="1"/>
          <p:nvPr/>
        </p:nvSpPr>
        <p:spPr>
          <a:xfrm>
            <a:off x="7942250" y="52133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90</a:t>
            </a:r>
          </a:p>
        </p:txBody>
      </p:sp>
      <p:sp>
        <p:nvSpPr>
          <p:cNvPr id="305" name="85"/>
          <p:cNvSpPr txBox="1"/>
          <p:nvPr/>
        </p:nvSpPr>
        <p:spPr>
          <a:xfrm>
            <a:off x="7942250" y="57848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85</a:t>
            </a:r>
          </a:p>
        </p:txBody>
      </p:sp>
      <p:sp>
        <p:nvSpPr>
          <p:cNvPr id="306" name="25"/>
          <p:cNvSpPr txBox="1"/>
          <p:nvPr/>
        </p:nvSpPr>
        <p:spPr>
          <a:xfrm>
            <a:off x="7942250" y="63436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25</a:t>
            </a:r>
          </a:p>
        </p:txBody>
      </p:sp>
      <p:sp>
        <p:nvSpPr>
          <p:cNvPr id="307" name="33"/>
          <p:cNvSpPr txBox="1"/>
          <p:nvPr/>
        </p:nvSpPr>
        <p:spPr>
          <a:xfrm>
            <a:off x="7942250" y="69532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33</a:t>
            </a:r>
          </a:p>
        </p:txBody>
      </p:sp>
      <p:sp>
        <p:nvSpPr>
          <p:cNvPr id="308" name="21"/>
          <p:cNvSpPr txBox="1"/>
          <p:nvPr/>
        </p:nvSpPr>
        <p:spPr>
          <a:xfrm>
            <a:off x="7942250" y="75374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model"/>
          <p:cNvSpPr/>
          <p:nvPr/>
        </p:nvSpPr>
        <p:spPr>
          <a:xfrm>
            <a:off x="10109200" y="62366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313" name="interpret: what can we learn by looking directly at the model?"/>
          <p:cNvSpPr txBox="1"/>
          <p:nvPr/>
        </p:nvSpPr>
        <p:spPr>
          <a:xfrm>
            <a:off x="2761158" y="8482409"/>
            <a:ext cx="7482484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interpret</a:t>
            </a:r>
            <a:r>
              <a:t>: what can we learn by looking directly at the model?</a:t>
            </a:r>
          </a:p>
        </p:txBody>
      </p:sp>
      <p:sp>
        <p:nvSpPr>
          <p:cNvPr id="314" name="90"/>
          <p:cNvSpPr txBox="1"/>
          <p:nvPr/>
        </p:nvSpPr>
        <p:spPr>
          <a:xfrm>
            <a:off x="7942250" y="52133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90</a:t>
            </a:r>
          </a:p>
        </p:txBody>
      </p:sp>
      <p:sp>
        <p:nvSpPr>
          <p:cNvPr id="315" name="85"/>
          <p:cNvSpPr txBox="1"/>
          <p:nvPr/>
        </p:nvSpPr>
        <p:spPr>
          <a:xfrm>
            <a:off x="7942250" y="57848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85</a:t>
            </a:r>
          </a:p>
        </p:txBody>
      </p:sp>
      <p:sp>
        <p:nvSpPr>
          <p:cNvPr id="316" name="25"/>
          <p:cNvSpPr txBox="1"/>
          <p:nvPr/>
        </p:nvSpPr>
        <p:spPr>
          <a:xfrm>
            <a:off x="7942250" y="63436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25</a:t>
            </a:r>
          </a:p>
        </p:txBody>
      </p:sp>
      <p:sp>
        <p:nvSpPr>
          <p:cNvPr id="317" name="33"/>
          <p:cNvSpPr txBox="1"/>
          <p:nvPr/>
        </p:nvSpPr>
        <p:spPr>
          <a:xfrm>
            <a:off x="7942250" y="69532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33</a:t>
            </a:r>
          </a:p>
        </p:txBody>
      </p:sp>
      <p:sp>
        <p:nvSpPr>
          <p:cNvPr id="318" name="21"/>
          <p:cNvSpPr txBox="1"/>
          <p:nvPr/>
        </p:nvSpPr>
        <p:spPr>
          <a:xfrm>
            <a:off x="7942250" y="75374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21</a:t>
            </a:r>
          </a:p>
        </p:txBody>
      </p:sp>
      <p:sp>
        <p:nvSpPr>
          <p:cNvPr id="319" name="Eye"/>
          <p:cNvSpPr/>
          <p:nvPr/>
        </p:nvSpPr>
        <p:spPr>
          <a:xfrm>
            <a:off x="10416412" y="5494392"/>
            <a:ext cx="803789" cy="41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400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Eye"/>
          <p:cNvSpPr/>
          <p:nvPr/>
        </p:nvSpPr>
        <p:spPr>
          <a:xfrm>
            <a:off x="9565512" y="5494392"/>
            <a:ext cx="803789" cy="41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400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3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1631950"/>
            <a:ext cx="5600700" cy="6489700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a problem with some categorical features is…"/>
          <p:cNvSpPr txBox="1"/>
          <p:nvPr/>
        </p:nvSpPr>
        <p:spPr>
          <a:xfrm>
            <a:off x="3456409" y="8557418"/>
            <a:ext cx="6091982" cy="817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problem with some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categorical</a:t>
            </a:r>
            <a:r>
              <a:t> features is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still a regression as long as the lable is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quantitative</a:t>
            </a:r>
          </a:p>
        </p:txBody>
      </p:sp>
      <p:sp>
        <p:nvSpPr>
          <p:cNvPr id="325" name="Rounded Rectangle"/>
          <p:cNvSpPr/>
          <p:nvPr/>
        </p:nvSpPr>
        <p:spPr>
          <a:xfrm>
            <a:off x="4803526" y="1676400"/>
            <a:ext cx="923430" cy="6451600"/>
          </a:xfrm>
          <a:prstGeom prst="roundRect">
            <a:avLst>
              <a:gd name="adj" fmla="val 2141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Rounded Rectangle"/>
          <p:cNvSpPr/>
          <p:nvPr/>
        </p:nvSpPr>
        <p:spPr>
          <a:xfrm>
            <a:off x="6302126" y="1676400"/>
            <a:ext cx="1134717" cy="6451600"/>
          </a:xfrm>
          <a:prstGeom prst="roundRect">
            <a:avLst>
              <a:gd name="adj" fmla="val 17427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Rounded Rectangle"/>
          <p:cNvSpPr/>
          <p:nvPr/>
        </p:nvSpPr>
        <p:spPr>
          <a:xfrm>
            <a:off x="7978526" y="1676400"/>
            <a:ext cx="1385988" cy="6451600"/>
          </a:xfrm>
          <a:prstGeom prst="roundRect">
            <a:avLst>
              <a:gd name="adj" fmla="val 14268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categorical…"/>
          <p:cNvSpPr txBox="1"/>
          <p:nvPr/>
        </p:nvSpPr>
        <p:spPr>
          <a:xfrm>
            <a:off x="6557689" y="292100"/>
            <a:ext cx="13855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categorical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features</a:t>
            </a:r>
          </a:p>
        </p:txBody>
      </p:sp>
      <p:sp>
        <p:nvSpPr>
          <p:cNvPr id="329" name="quantitative…"/>
          <p:cNvSpPr txBox="1"/>
          <p:nvPr/>
        </p:nvSpPr>
        <p:spPr>
          <a:xfrm>
            <a:off x="8714953" y="292100"/>
            <a:ext cx="149066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quantitative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label</a:t>
            </a:r>
          </a:p>
        </p:txBody>
      </p:sp>
      <p:sp>
        <p:nvSpPr>
          <p:cNvPr id="330" name="Line"/>
          <p:cNvSpPr/>
          <p:nvPr/>
        </p:nvSpPr>
        <p:spPr>
          <a:xfrm flipH="1">
            <a:off x="5669049" y="1079499"/>
            <a:ext cx="948681" cy="54635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 flipH="1">
            <a:off x="6972536" y="1079499"/>
            <a:ext cx="26194" cy="4771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 flipH="1">
            <a:off x="8750535" y="1071512"/>
            <a:ext cx="334418" cy="4851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2. Classification (Supervised)"/>
          <p:cNvSpPr txBox="1"/>
          <p:nvPr/>
        </p:nvSpPr>
        <p:spPr>
          <a:xfrm>
            <a:off x="863600" y="660722"/>
            <a:ext cx="46493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2. Classification (Supervised)</a:t>
            </a:r>
          </a:p>
        </p:txBody>
      </p:sp>
      <p:pic>
        <p:nvPicPr>
          <p:cNvPr id="3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1701800"/>
            <a:ext cx="55626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Rounded Rectangle"/>
          <p:cNvSpPr/>
          <p:nvPr/>
        </p:nvSpPr>
        <p:spPr>
          <a:xfrm>
            <a:off x="8216900" y="5118100"/>
            <a:ext cx="1125786" cy="2995663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problem: can we predict an unknown category?"/>
          <p:cNvSpPr txBox="1"/>
          <p:nvPr/>
        </p:nvSpPr>
        <p:spPr>
          <a:xfrm>
            <a:off x="3602260" y="8609409"/>
            <a:ext cx="580028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problem: can we predict an unknown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category</a:t>
            </a:r>
            <a:r>
              <a:t>?</a:t>
            </a:r>
          </a:p>
        </p:txBody>
      </p:sp>
      <p:sp>
        <p:nvSpPr>
          <p:cNvPr id="338" name="categorical…"/>
          <p:cNvSpPr txBox="1"/>
          <p:nvPr/>
        </p:nvSpPr>
        <p:spPr>
          <a:xfrm>
            <a:off x="8767489" y="292100"/>
            <a:ext cx="13855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categorical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label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8750535" y="1071512"/>
            <a:ext cx="334418" cy="4851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3. Clustering (Unsupervised)"/>
          <p:cNvSpPr txBox="1"/>
          <p:nvPr/>
        </p:nvSpPr>
        <p:spPr>
          <a:xfrm>
            <a:off x="863600" y="660722"/>
            <a:ext cx="464681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3. Clustering (Unsupervised)</a:t>
            </a:r>
          </a:p>
        </p:txBody>
      </p:sp>
      <p:pic>
        <p:nvPicPr>
          <p:cNvPr id="342" name="Image" descr="Image"/>
          <p:cNvPicPr>
            <a:picLocks noChangeAspect="1"/>
          </p:cNvPicPr>
          <p:nvPr/>
        </p:nvPicPr>
        <p:blipFill>
          <a:blip r:embed="rId2"/>
          <a:srcRect r="22093"/>
          <a:stretch>
            <a:fillRect/>
          </a:stretch>
        </p:blipFill>
        <p:spPr>
          <a:xfrm>
            <a:off x="4279900" y="1600200"/>
            <a:ext cx="3462933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no…"/>
          <p:cNvSpPr txBox="1"/>
          <p:nvPr/>
        </p:nvSpPr>
        <p:spPr>
          <a:xfrm>
            <a:off x="7922071" y="292100"/>
            <a:ext cx="71422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label!</a:t>
            </a:r>
          </a:p>
        </p:txBody>
      </p:sp>
      <p:sp>
        <p:nvSpPr>
          <p:cNvPr id="344" name="Line"/>
          <p:cNvSpPr/>
          <p:nvPr/>
        </p:nvSpPr>
        <p:spPr>
          <a:xfrm>
            <a:off x="8258113" y="1129853"/>
            <a:ext cx="1" cy="7120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problem: can we organize data into groups of similar rows?"/>
          <p:cNvSpPr txBox="1"/>
          <p:nvPr/>
        </p:nvSpPr>
        <p:spPr>
          <a:xfrm>
            <a:off x="2941836" y="8610599"/>
            <a:ext cx="7121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problem: can we organize data into groups of similar rows?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unctions/Models"/>
          <p:cNvSpPr txBox="1">
            <a:spLocks noGrp="1"/>
          </p:cNvSpPr>
          <p:nvPr>
            <p:ph type="ctrTitle"/>
          </p:nvPr>
        </p:nvSpPr>
        <p:spPr>
          <a:xfrm>
            <a:off x="299640" y="2273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Functions/Models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3. Clustering (Unsupervised)"/>
          <p:cNvSpPr txBox="1"/>
          <p:nvPr/>
        </p:nvSpPr>
        <p:spPr>
          <a:xfrm>
            <a:off x="863600" y="660722"/>
            <a:ext cx="464681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3. Clustering (Unsupervised)</a:t>
            </a:r>
          </a:p>
        </p:txBody>
      </p:sp>
      <p:pic>
        <p:nvPicPr>
          <p:cNvPr id="3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600200"/>
            <a:ext cx="4445000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group 1"/>
          <p:cNvSpPr/>
          <p:nvPr/>
        </p:nvSpPr>
        <p:spPr>
          <a:xfrm>
            <a:off x="10045700" y="42418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group 1</a:t>
            </a:r>
          </a:p>
        </p:txBody>
      </p:sp>
      <p:sp>
        <p:nvSpPr>
          <p:cNvPr id="350" name="group 0"/>
          <p:cNvSpPr/>
          <p:nvPr/>
        </p:nvSpPr>
        <p:spPr>
          <a:xfrm>
            <a:off x="10045700" y="23368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group 0</a:t>
            </a:r>
          </a:p>
        </p:txBody>
      </p:sp>
      <p:sp>
        <p:nvSpPr>
          <p:cNvPr id="351" name="group 2"/>
          <p:cNvSpPr/>
          <p:nvPr/>
        </p:nvSpPr>
        <p:spPr>
          <a:xfrm>
            <a:off x="10045700" y="61468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group 2</a:t>
            </a:r>
          </a:p>
        </p:txBody>
      </p:sp>
      <p:sp>
        <p:nvSpPr>
          <p:cNvPr id="352" name="Line"/>
          <p:cNvSpPr/>
          <p:nvPr/>
        </p:nvSpPr>
        <p:spPr>
          <a:xfrm>
            <a:off x="8754790" y="2552700"/>
            <a:ext cx="1215282" cy="190862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>
            <a:off x="8754790" y="4330700"/>
            <a:ext cx="1208556" cy="39325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 flipV="1">
            <a:off x="8754790" y="4996953"/>
            <a:ext cx="1214708" cy="104824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8754790" y="5376762"/>
            <a:ext cx="1190300" cy="13034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the algorithm…"/>
          <p:cNvSpPr txBox="1"/>
          <p:nvPr/>
        </p:nvSpPr>
        <p:spPr>
          <a:xfrm>
            <a:off x="7327428" y="292100"/>
            <a:ext cx="19035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algorithm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decides groups</a:t>
            </a:r>
          </a:p>
        </p:txBody>
      </p:sp>
      <p:sp>
        <p:nvSpPr>
          <p:cNvPr id="357" name="Line"/>
          <p:cNvSpPr/>
          <p:nvPr/>
        </p:nvSpPr>
        <p:spPr>
          <a:xfrm>
            <a:off x="8258112" y="1129853"/>
            <a:ext cx="1" cy="5715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there is no official grouping to check the model against,…"/>
          <p:cNvSpPr txBox="1"/>
          <p:nvPr/>
        </p:nvSpPr>
        <p:spPr>
          <a:xfrm>
            <a:off x="3142605" y="8432800"/>
            <a:ext cx="671959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official grouping to check the model against,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but a good grouping places similar rows together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000250"/>
            <a:ext cx="4241800" cy="2374900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components"/>
          <p:cNvSpPr txBox="1"/>
          <p:nvPr/>
        </p:nvSpPr>
        <p:spPr>
          <a:xfrm>
            <a:off x="8492951" y="1346199"/>
            <a:ext cx="1606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components</a:t>
            </a:r>
          </a:p>
        </p:txBody>
      </p:sp>
      <p:sp>
        <p:nvSpPr>
          <p:cNvPr id="374" name="Connection Line"/>
          <p:cNvSpPr/>
          <p:nvPr/>
        </p:nvSpPr>
        <p:spPr>
          <a:xfrm>
            <a:off x="5236848" y="2651053"/>
            <a:ext cx="1796455" cy="15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66" extrusionOk="0">
                <a:moveTo>
                  <a:pt x="0" y="6707"/>
                </a:moveTo>
                <a:cubicBezTo>
                  <a:pt x="6698" y="-4834"/>
                  <a:pt x="13898" y="-1481"/>
                  <a:pt x="21600" y="16766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ion Line"/>
          <p:cNvSpPr/>
          <p:nvPr/>
        </p:nvSpPr>
        <p:spPr>
          <a:xfrm>
            <a:off x="5288441" y="3109647"/>
            <a:ext cx="1790949" cy="917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4733" y="11769"/>
                  <a:pt x="11933" y="18969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6" name="Connection Line"/>
          <p:cNvSpPr/>
          <p:nvPr/>
        </p:nvSpPr>
        <p:spPr>
          <a:xfrm>
            <a:off x="5245827" y="2905902"/>
            <a:ext cx="1802409" cy="596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38" extrusionOk="0">
                <a:moveTo>
                  <a:pt x="0" y="0"/>
                </a:moveTo>
                <a:cubicBezTo>
                  <a:pt x="9631" y="14716"/>
                  <a:pt x="16831" y="21600"/>
                  <a:pt x="21600" y="20652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0" name="-11"/>
          <p:cNvSpPr txBox="1"/>
          <p:nvPr/>
        </p:nvSpPr>
        <p:spPr>
          <a:xfrm>
            <a:off x="5901347" y="2238817"/>
            <a:ext cx="56601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-11</a:t>
            </a:r>
          </a:p>
        </p:txBody>
      </p:sp>
      <p:sp>
        <p:nvSpPr>
          <p:cNvPr id="371" name="21"/>
          <p:cNvSpPr txBox="1"/>
          <p:nvPr/>
        </p:nvSpPr>
        <p:spPr>
          <a:xfrm>
            <a:off x="6101156" y="293177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21</a:t>
            </a:r>
          </a:p>
        </p:txBody>
      </p:sp>
      <p:sp>
        <p:nvSpPr>
          <p:cNvPr id="372" name="-8"/>
          <p:cNvSpPr txBox="1"/>
          <p:nvPr/>
        </p:nvSpPr>
        <p:spPr>
          <a:xfrm>
            <a:off x="5748502" y="3706470"/>
            <a:ext cx="396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-8</a:t>
            </a:r>
          </a:p>
        </p:txBody>
      </p:sp>
      <p:sp>
        <p:nvSpPr>
          <p:cNvPr id="373" name="original data"/>
          <p:cNvSpPr txBox="1"/>
          <p:nvPr/>
        </p:nvSpPr>
        <p:spPr>
          <a:xfrm>
            <a:off x="2495475" y="1409861"/>
            <a:ext cx="1562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data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000250"/>
            <a:ext cx="4241800" cy="237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" descr="Image"/>
          <p:cNvPicPr>
            <a:picLocks noChangeAspect="1"/>
          </p:cNvPicPr>
          <p:nvPr/>
        </p:nvPicPr>
        <p:blipFill>
          <a:blip r:embed="rId4"/>
          <a:srcRect b="50195"/>
          <a:stretch>
            <a:fillRect/>
          </a:stretch>
        </p:blipFill>
        <p:spPr>
          <a:xfrm>
            <a:off x="7620000" y="5486400"/>
            <a:ext cx="2870200" cy="3175249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Rectangle"/>
          <p:cNvSpPr/>
          <p:nvPr/>
        </p:nvSpPr>
        <p:spPr>
          <a:xfrm>
            <a:off x="7434039" y="8128000"/>
            <a:ext cx="3242122" cy="571500"/>
          </a:xfrm>
          <a:prstGeom prst="rect">
            <a:avLst/>
          </a:prstGeom>
          <a:gradFill>
            <a:gsLst>
              <a:gs pos="0">
                <a:srgbClr val="FFFFFF">
                  <a:alpha val="3055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..."/>
          <p:cNvSpPr txBox="1"/>
          <p:nvPr/>
        </p:nvSpPr>
        <p:spPr>
          <a:xfrm>
            <a:off x="9006036" y="8902699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384" name="components"/>
          <p:cNvSpPr txBox="1"/>
          <p:nvPr/>
        </p:nvSpPr>
        <p:spPr>
          <a:xfrm>
            <a:off x="8492951" y="1346199"/>
            <a:ext cx="1606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components</a:t>
            </a:r>
          </a:p>
        </p:txBody>
      </p:sp>
      <p:sp>
        <p:nvSpPr>
          <p:cNvPr id="385" name="weights"/>
          <p:cNvSpPr txBox="1"/>
          <p:nvPr/>
        </p:nvSpPr>
        <p:spPr>
          <a:xfrm>
            <a:off x="8639919" y="5003799"/>
            <a:ext cx="10081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weights</a:t>
            </a:r>
          </a:p>
        </p:txBody>
      </p:sp>
      <p:sp>
        <p:nvSpPr>
          <p:cNvPr id="394" name="Connection Line"/>
          <p:cNvSpPr/>
          <p:nvPr/>
        </p:nvSpPr>
        <p:spPr>
          <a:xfrm>
            <a:off x="5236848" y="2651053"/>
            <a:ext cx="1796455" cy="15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66" extrusionOk="0">
                <a:moveTo>
                  <a:pt x="0" y="6707"/>
                </a:moveTo>
                <a:cubicBezTo>
                  <a:pt x="6698" y="-4834"/>
                  <a:pt x="13898" y="-1481"/>
                  <a:pt x="21600" y="16766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5" name="Connection Line"/>
          <p:cNvSpPr/>
          <p:nvPr/>
        </p:nvSpPr>
        <p:spPr>
          <a:xfrm>
            <a:off x="5288441" y="3109647"/>
            <a:ext cx="1790949" cy="917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4733" y="11769"/>
                  <a:pt x="11933" y="18969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6" name="Connection Line"/>
          <p:cNvSpPr/>
          <p:nvPr/>
        </p:nvSpPr>
        <p:spPr>
          <a:xfrm>
            <a:off x="5245827" y="2905902"/>
            <a:ext cx="1802409" cy="596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38" extrusionOk="0">
                <a:moveTo>
                  <a:pt x="0" y="0"/>
                </a:moveTo>
                <a:cubicBezTo>
                  <a:pt x="9631" y="14716"/>
                  <a:pt x="16831" y="21600"/>
                  <a:pt x="21600" y="20652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-11"/>
          <p:cNvSpPr txBox="1"/>
          <p:nvPr/>
        </p:nvSpPr>
        <p:spPr>
          <a:xfrm>
            <a:off x="5901347" y="2238817"/>
            <a:ext cx="56601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-11</a:t>
            </a:r>
          </a:p>
        </p:txBody>
      </p:sp>
      <p:sp>
        <p:nvSpPr>
          <p:cNvPr id="390" name="21"/>
          <p:cNvSpPr txBox="1"/>
          <p:nvPr/>
        </p:nvSpPr>
        <p:spPr>
          <a:xfrm>
            <a:off x="6101156" y="293177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21</a:t>
            </a:r>
          </a:p>
        </p:txBody>
      </p:sp>
      <p:sp>
        <p:nvSpPr>
          <p:cNvPr id="391" name="-8"/>
          <p:cNvSpPr txBox="1"/>
          <p:nvPr/>
        </p:nvSpPr>
        <p:spPr>
          <a:xfrm>
            <a:off x="5748502" y="3706470"/>
            <a:ext cx="396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-8</a:t>
            </a:r>
          </a:p>
        </p:txBody>
      </p:sp>
      <p:sp>
        <p:nvSpPr>
          <p:cNvPr id="392" name="Rounded Rectangle"/>
          <p:cNvSpPr/>
          <p:nvPr/>
        </p:nvSpPr>
        <p:spPr>
          <a:xfrm>
            <a:off x="7620000" y="6032500"/>
            <a:ext cx="2803476" cy="673448"/>
          </a:xfrm>
          <a:prstGeom prst="roundRect">
            <a:avLst>
              <a:gd name="adj" fmla="val 2828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original data"/>
          <p:cNvSpPr txBox="1"/>
          <p:nvPr/>
        </p:nvSpPr>
        <p:spPr>
          <a:xfrm>
            <a:off x="2495475" y="1409861"/>
            <a:ext cx="1562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data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000250"/>
            <a:ext cx="4241800" cy="237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" descr="Image"/>
          <p:cNvPicPr>
            <a:picLocks noChangeAspect="1"/>
          </p:cNvPicPr>
          <p:nvPr/>
        </p:nvPicPr>
        <p:blipFill>
          <a:blip r:embed="rId4"/>
          <a:srcRect b="50195"/>
          <a:stretch>
            <a:fillRect/>
          </a:stretch>
        </p:blipFill>
        <p:spPr>
          <a:xfrm>
            <a:off x="7620000" y="5486400"/>
            <a:ext cx="2870200" cy="3175249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ctangle"/>
          <p:cNvSpPr/>
          <p:nvPr/>
        </p:nvSpPr>
        <p:spPr>
          <a:xfrm>
            <a:off x="7434039" y="8128000"/>
            <a:ext cx="3242122" cy="571500"/>
          </a:xfrm>
          <a:prstGeom prst="rect">
            <a:avLst/>
          </a:prstGeom>
          <a:gradFill>
            <a:gsLst>
              <a:gs pos="0">
                <a:srgbClr val="FFFFFF">
                  <a:alpha val="3055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3" name="..."/>
          <p:cNvSpPr txBox="1"/>
          <p:nvPr/>
        </p:nvSpPr>
        <p:spPr>
          <a:xfrm>
            <a:off x="9006036" y="8902699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04" name="components"/>
          <p:cNvSpPr txBox="1"/>
          <p:nvPr/>
        </p:nvSpPr>
        <p:spPr>
          <a:xfrm>
            <a:off x="8492951" y="1346199"/>
            <a:ext cx="1606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components</a:t>
            </a:r>
          </a:p>
        </p:txBody>
      </p:sp>
      <p:sp>
        <p:nvSpPr>
          <p:cNvPr id="405" name="weights"/>
          <p:cNvSpPr txBox="1"/>
          <p:nvPr/>
        </p:nvSpPr>
        <p:spPr>
          <a:xfrm>
            <a:off x="8639919" y="5003799"/>
            <a:ext cx="10081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weights</a:t>
            </a:r>
          </a:p>
        </p:txBody>
      </p:sp>
      <p:sp>
        <p:nvSpPr>
          <p:cNvPr id="414" name="Connection Line"/>
          <p:cNvSpPr/>
          <p:nvPr/>
        </p:nvSpPr>
        <p:spPr>
          <a:xfrm>
            <a:off x="5241313" y="2802615"/>
            <a:ext cx="1791990" cy="522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171" y="9730"/>
                  <a:pt x="13371" y="253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5" name="Connection Line"/>
          <p:cNvSpPr/>
          <p:nvPr/>
        </p:nvSpPr>
        <p:spPr>
          <a:xfrm>
            <a:off x="5241313" y="3579101"/>
            <a:ext cx="1838077" cy="472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35" extrusionOk="0">
                <a:moveTo>
                  <a:pt x="0" y="0"/>
                </a:moveTo>
                <a:cubicBezTo>
                  <a:pt x="5456" y="15585"/>
                  <a:pt x="12656" y="21600"/>
                  <a:pt x="21600" y="1804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6" name="Connection Line"/>
          <p:cNvSpPr/>
          <p:nvPr/>
        </p:nvSpPr>
        <p:spPr>
          <a:xfrm>
            <a:off x="5241313" y="3452101"/>
            <a:ext cx="1806923" cy="143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41" extrusionOk="0">
                <a:moveTo>
                  <a:pt x="0" y="0"/>
                </a:moveTo>
                <a:cubicBezTo>
                  <a:pt x="10148" y="19764"/>
                  <a:pt x="17348" y="21600"/>
                  <a:pt x="21600" y="5509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9" name="-43"/>
          <p:cNvSpPr txBox="1"/>
          <p:nvPr/>
        </p:nvSpPr>
        <p:spPr>
          <a:xfrm>
            <a:off x="5905068" y="2411070"/>
            <a:ext cx="5660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-43</a:t>
            </a:r>
          </a:p>
        </p:txBody>
      </p:sp>
      <p:sp>
        <p:nvSpPr>
          <p:cNvPr id="410" name="12"/>
          <p:cNvSpPr txBox="1"/>
          <p:nvPr/>
        </p:nvSpPr>
        <p:spPr>
          <a:xfrm>
            <a:off x="6164656" y="317307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12</a:t>
            </a:r>
          </a:p>
        </p:txBody>
      </p:sp>
      <p:sp>
        <p:nvSpPr>
          <p:cNvPr id="411" name="-6"/>
          <p:cNvSpPr txBox="1"/>
          <p:nvPr/>
        </p:nvSpPr>
        <p:spPr>
          <a:xfrm>
            <a:off x="6078702" y="3998570"/>
            <a:ext cx="396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-6</a:t>
            </a:r>
          </a:p>
        </p:txBody>
      </p:sp>
      <p:sp>
        <p:nvSpPr>
          <p:cNvPr id="412" name="Rounded Rectangle"/>
          <p:cNvSpPr/>
          <p:nvPr/>
        </p:nvSpPr>
        <p:spPr>
          <a:xfrm>
            <a:off x="7620000" y="6616700"/>
            <a:ext cx="2803476" cy="673448"/>
          </a:xfrm>
          <a:prstGeom prst="roundRect">
            <a:avLst>
              <a:gd name="adj" fmla="val 2828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original data"/>
          <p:cNvSpPr txBox="1"/>
          <p:nvPr/>
        </p:nvSpPr>
        <p:spPr>
          <a:xfrm>
            <a:off x="2495475" y="1409861"/>
            <a:ext cx="1562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data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"/>
          <p:cNvGrpSpPr/>
          <p:nvPr/>
        </p:nvGrpSpPr>
        <p:grpSpPr>
          <a:xfrm>
            <a:off x="1739900" y="1334153"/>
            <a:ext cx="9546543" cy="1982030"/>
            <a:chOff x="0" y="0"/>
            <a:chExt cx="9546542" cy="1982028"/>
          </a:xfrm>
        </p:grpSpPr>
        <p:pic>
          <p:nvPicPr>
            <p:cNvPr id="41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1600" y="0"/>
              <a:ext cx="2051790" cy="1982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9" name="https://en.wikipedia.org/wiki/Reinforcement_learning"/>
            <p:cNvSpPr txBox="1"/>
            <p:nvPr/>
          </p:nvSpPr>
          <p:spPr>
            <a:xfrm>
              <a:off x="6150657" y="704519"/>
              <a:ext cx="339588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2800"/>
                </a:lnSpc>
                <a:defRPr sz="1200" u="sng">
                  <a:solidFill>
                    <a:srgbClr val="0000EE"/>
                  </a:solidFill>
                  <a:latin typeface="Times Roman"/>
                  <a:ea typeface="Times Roman"/>
                  <a:cs typeface="Times Roman"/>
                  <a:sym typeface="Times Roman"/>
                  <a:hlinkClick r:id="rId3"/>
                </a:defRPr>
              </a:lvl1pPr>
            </a:lstStyle>
            <a:p>
              <a:r>
                <a:rPr>
                  <a:hlinkClick r:id="rId3"/>
                </a:rPr>
                <a:t>https://en.wikipedia.org/wiki/Reinforcement_learning</a:t>
              </a:r>
            </a:p>
          </p:txBody>
        </p:sp>
        <p:sp>
          <p:nvSpPr>
            <p:cNvPr id="420" name="Reinforcement Learning"/>
            <p:cNvSpPr txBox="1"/>
            <p:nvPr/>
          </p:nvSpPr>
          <p:spPr>
            <a:xfrm>
              <a:off x="0" y="590219"/>
              <a:ext cx="344978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Reinforcement Learning</a:t>
              </a:r>
            </a:p>
          </p:txBody>
        </p:sp>
        <p:sp>
          <p:nvSpPr>
            <p:cNvPr id="421" name="not covered in CS 320"/>
            <p:cNvSpPr txBox="1"/>
            <p:nvPr/>
          </p:nvSpPr>
          <p:spPr>
            <a:xfrm>
              <a:off x="0" y="1142669"/>
              <a:ext cx="243053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200" i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not covered in CS 320</a:t>
              </a:r>
            </a:p>
          </p:txBody>
        </p:sp>
      </p:grpSp>
      <p:sp>
        <p:nvSpPr>
          <p:cNvPr id="423" name="Machine Learning"/>
          <p:cNvSpPr txBox="1"/>
          <p:nvPr/>
        </p:nvSpPr>
        <p:spPr>
          <a:xfrm>
            <a:off x="863600" y="660722"/>
            <a:ext cx="29094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Machine Learning</a:t>
            </a:r>
          </a:p>
        </p:txBody>
      </p:sp>
      <p:sp>
        <p:nvSpPr>
          <p:cNvPr id="424" name="Supervised Machine Learning"/>
          <p:cNvSpPr txBox="1"/>
          <p:nvPr/>
        </p:nvSpPr>
        <p:spPr>
          <a:xfrm>
            <a:off x="1668028" y="424096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Supervised Machine Learning</a:t>
            </a:r>
          </a:p>
        </p:txBody>
      </p:sp>
      <p:sp>
        <p:nvSpPr>
          <p:cNvPr id="425" name="Unsupervised Machine Learning"/>
          <p:cNvSpPr txBox="1"/>
          <p:nvPr/>
        </p:nvSpPr>
        <p:spPr>
          <a:xfrm>
            <a:off x="1765300" y="6411825"/>
            <a:ext cx="45726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Unsupervised Machine Learning</a:t>
            </a:r>
          </a:p>
        </p:txBody>
      </p:sp>
      <p:sp>
        <p:nvSpPr>
          <p:cNvPr id="426" name="data is labeled, we know what we want to predict"/>
          <p:cNvSpPr txBox="1"/>
          <p:nvPr/>
        </p:nvSpPr>
        <p:spPr>
          <a:xfrm>
            <a:off x="1668028" y="4805058"/>
            <a:ext cx="4803627" cy="39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labeled, we know what we want to predict</a:t>
            </a:r>
          </a:p>
        </p:txBody>
      </p:sp>
      <p:sp>
        <p:nvSpPr>
          <p:cNvPr id="427" name="data is unlabeled, we're just looking for patterns"/>
          <p:cNvSpPr txBox="1"/>
          <p:nvPr/>
        </p:nvSpPr>
        <p:spPr>
          <a:xfrm>
            <a:off x="1765300" y="6975921"/>
            <a:ext cx="4626769" cy="39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unlabeled, we're just looking for patterns</a:t>
            </a:r>
          </a:p>
        </p:txBody>
      </p:sp>
      <p:sp>
        <p:nvSpPr>
          <p:cNvPr id="445" name="Connection Line"/>
          <p:cNvSpPr/>
          <p:nvPr/>
        </p:nvSpPr>
        <p:spPr>
          <a:xfrm>
            <a:off x="1242705" y="1267651"/>
            <a:ext cx="421029" cy="91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6" name="Connection Line"/>
          <p:cNvSpPr/>
          <p:nvPr/>
        </p:nvSpPr>
        <p:spPr>
          <a:xfrm>
            <a:off x="1190138" y="1267651"/>
            <a:ext cx="441201" cy="310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7" name="Connection Line"/>
          <p:cNvSpPr/>
          <p:nvPr/>
        </p:nvSpPr>
        <p:spPr>
          <a:xfrm>
            <a:off x="876887" y="1267651"/>
            <a:ext cx="878029" cy="539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Regression"/>
          <p:cNvSpPr txBox="1"/>
          <p:nvPr/>
        </p:nvSpPr>
        <p:spPr>
          <a:xfrm>
            <a:off x="7573528" y="3837995"/>
            <a:ext cx="15074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Regression</a:t>
            </a:r>
          </a:p>
        </p:txBody>
      </p:sp>
      <p:sp>
        <p:nvSpPr>
          <p:cNvPr id="432" name="predict a quantity"/>
          <p:cNvSpPr txBox="1"/>
          <p:nvPr/>
        </p:nvSpPr>
        <p:spPr>
          <a:xfrm>
            <a:off x="7573528" y="4257095"/>
            <a:ext cx="177336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quantity</a:t>
            </a:r>
          </a:p>
        </p:txBody>
      </p:sp>
      <p:sp>
        <p:nvSpPr>
          <p:cNvPr id="433" name="Classification"/>
          <p:cNvSpPr txBox="1"/>
          <p:nvPr/>
        </p:nvSpPr>
        <p:spPr>
          <a:xfrm>
            <a:off x="7573528" y="4853995"/>
            <a:ext cx="17759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Classification</a:t>
            </a:r>
          </a:p>
        </p:txBody>
      </p:sp>
      <p:sp>
        <p:nvSpPr>
          <p:cNvPr id="434" name="predict a category"/>
          <p:cNvSpPr txBox="1"/>
          <p:nvPr/>
        </p:nvSpPr>
        <p:spPr>
          <a:xfrm>
            <a:off x="7573528" y="5273095"/>
            <a:ext cx="182743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category</a:t>
            </a:r>
          </a:p>
        </p:txBody>
      </p:sp>
      <p:sp>
        <p:nvSpPr>
          <p:cNvPr id="435" name="Clustering"/>
          <p:cNvSpPr txBox="1"/>
          <p:nvPr/>
        </p:nvSpPr>
        <p:spPr>
          <a:xfrm>
            <a:off x="7573528" y="6250995"/>
            <a:ext cx="14194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Clustering</a:t>
            </a:r>
          </a:p>
        </p:txBody>
      </p:sp>
      <p:sp>
        <p:nvSpPr>
          <p:cNvPr id="436" name="place rows in groups"/>
          <p:cNvSpPr txBox="1"/>
          <p:nvPr/>
        </p:nvSpPr>
        <p:spPr>
          <a:xfrm>
            <a:off x="7573528" y="6670095"/>
            <a:ext cx="204311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place rows in groups</a:t>
            </a:r>
          </a:p>
        </p:txBody>
      </p:sp>
      <p:sp>
        <p:nvSpPr>
          <p:cNvPr id="437" name="Decomposition"/>
          <p:cNvSpPr txBox="1"/>
          <p:nvPr/>
        </p:nvSpPr>
        <p:spPr>
          <a:xfrm>
            <a:off x="7573528" y="7266995"/>
            <a:ext cx="21169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Decomposition</a:t>
            </a:r>
          </a:p>
        </p:txBody>
      </p:sp>
      <p:sp>
        <p:nvSpPr>
          <p:cNvPr id="438" name="represent rows as combos of &quot;component&quot; rows"/>
          <p:cNvSpPr txBox="1"/>
          <p:nvPr/>
        </p:nvSpPr>
        <p:spPr>
          <a:xfrm>
            <a:off x="7573528" y="7686095"/>
            <a:ext cx="45852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represent rows as combos of "component" rows</a:t>
            </a:r>
          </a:p>
        </p:txBody>
      </p:sp>
      <p:sp>
        <p:nvSpPr>
          <p:cNvPr id="439" name="Line"/>
          <p:cNvSpPr/>
          <p:nvPr/>
        </p:nvSpPr>
        <p:spPr>
          <a:xfrm flipV="1">
            <a:off x="6534733" y="4337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Line"/>
          <p:cNvSpPr/>
          <p:nvPr/>
        </p:nvSpPr>
        <p:spPr>
          <a:xfrm>
            <a:off x="6534733" y="4972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Line"/>
          <p:cNvSpPr/>
          <p:nvPr/>
        </p:nvSpPr>
        <p:spPr>
          <a:xfrm flipV="1">
            <a:off x="6534733" y="6496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Line"/>
          <p:cNvSpPr/>
          <p:nvPr/>
        </p:nvSpPr>
        <p:spPr>
          <a:xfrm>
            <a:off x="6534733" y="7131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1683345" y="1224514"/>
            <a:ext cx="9846718" cy="2218669"/>
          </a:xfrm>
          <a:prstGeom prst="rect">
            <a:avLst/>
          </a:prstGeom>
          <a:solidFill>
            <a:srgbClr val="FFFFFF">
              <a:alpha val="8480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this semester, we'll learn at least one technique in each of these four categories"/>
          <p:cNvSpPr txBox="1"/>
          <p:nvPr/>
        </p:nvSpPr>
        <p:spPr>
          <a:xfrm>
            <a:off x="1467594" y="8773703"/>
            <a:ext cx="95616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this semester, we'll learn at least one technique in each of these four categories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4. Decomposition (Unsupervised)"/>
          <p:cNvSpPr txBox="1"/>
          <p:nvPr/>
        </p:nvSpPr>
        <p:spPr>
          <a:xfrm>
            <a:off x="6400800" y="4591050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sp>
        <p:nvSpPr>
          <p:cNvPr id="450" name="3. Clustering (Unsupervised)"/>
          <p:cNvSpPr txBox="1"/>
          <p:nvPr/>
        </p:nvSpPr>
        <p:spPr>
          <a:xfrm>
            <a:off x="6388100" y="686122"/>
            <a:ext cx="464681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3. Clustering (Unsupervised)</a:t>
            </a:r>
          </a:p>
        </p:txBody>
      </p:sp>
      <p:sp>
        <p:nvSpPr>
          <p:cNvPr id="451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sp>
        <p:nvSpPr>
          <p:cNvPr id="452" name="2. Classification (Supervised)"/>
          <p:cNvSpPr txBox="1"/>
          <p:nvPr/>
        </p:nvSpPr>
        <p:spPr>
          <a:xfrm>
            <a:off x="850900" y="1708150"/>
            <a:ext cx="46493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2. Classification (Supervised)</a:t>
            </a: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0" y="5378450"/>
            <a:ext cx="4127500" cy="311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0" y="1479550"/>
            <a:ext cx="3848100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51" y="5886450"/>
            <a:ext cx="3721101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751" y="6591300"/>
            <a:ext cx="2603501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551" y="7880350"/>
            <a:ext cx="4127501" cy="48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251" y="2590477"/>
            <a:ext cx="3924301" cy="168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3751" y="4610100"/>
            <a:ext cx="3797301" cy="1117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+"/>
          <p:cNvSpPr txBox="1"/>
          <p:nvPr/>
        </p:nvSpPr>
        <p:spPr>
          <a:xfrm>
            <a:off x="2984301" y="1270322"/>
            <a:ext cx="38258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461" name="scikit-learn machine learning modules: https://scikit-learn.org/stable/modules/classes.html"/>
          <p:cNvSpPr txBox="1"/>
          <p:nvPr/>
        </p:nvSpPr>
        <p:spPr>
          <a:xfrm>
            <a:off x="910803" y="9003977"/>
            <a:ext cx="105481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scikit-learn machine learning modules: </a:t>
            </a:r>
            <a:r>
              <a:rPr u="sng">
                <a:hlinkClick r:id="rId9"/>
              </a:rPr>
              <a:t>https://scikit-learn.org/stable/modules/classes.html</a:t>
            </a:r>
          </a:p>
        </p:txBody>
      </p:sp>
      <p:sp>
        <p:nvSpPr>
          <p:cNvPr id="462" name="Rounded Rectangle"/>
          <p:cNvSpPr/>
          <p:nvPr/>
        </p:nvSpPr>
        <p:spPr>
          <a:xfrm>
            <a:off x="1181100" y="25654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Rounded Rectangle"/>
          <p:cNvSpPr/>
          <p:nvPr/>
        </p:nvSpPr>
        <p:spPr>
          <a:xfrm>
            <a:off x="1181100" y="46355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ounded Rectangle"/>
          <p:cNvSpPr/>
          <p:nvPr/>
        </p:nvSpPr>
        <p:spPr>
          <a:xfrm>
            <a:off x="6959600" y="17018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ounded Rectangle"/>
          <p:cNvSpPr/>
          <p:nvPr/>
        </p:nvSpPr>
        <p:spPr>
          <a:xfrm>
            <a:off x="6832600" y="7454900"/>
            <a:ext cx="4426645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Rounded Rectangle"/>
          <p:cNvSpPr/>
          <p:nvPr/>
        </p:nvSpPr>
        <p:spPr>
          <a:xfrm>
            <a:off x="6959600" y="26289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7" name="classification!"/>
          <p:cNvSpPr txBox="1"/>
          <p:nvPr/>
        </p:nvSpPr>
        <p:spPr>
          <a:xfrm>
            <a:off x="5193754" y="2568947"/>
            <a:ext cx="124569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classification!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undations: Modules and Math"/>
          <p:cNvSpPr txBox="1">
            <a:spLocks noGrp="1"/>
          </p:cNvSpPr>
          <p:nvPr>
            <p:ph type="ctrTitle"/>
          </p:nvPr>
        </p:nvSpPr>
        <p:spPr>
          <a:xfrm>
            <a:off x="299640" y="2273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Foundations: Modules and Math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Important Pack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Important Packages</a:t>
            </a:r>
          </a:p>
        </p:txBody>
      </p:sp>
      <p:sp>
        <p:nvSpPr>
          <p:cNvPr id="472" name="We'll be learning the following to do ML and related calculations efficiently:"/>
          <p:cNvSpPr txBox="1"/>
          <p:nvPr/>
        </p:nvSpPr>
        <p:spPr>
          <a:xfrm>
            <a:off x="952500" y="1778000"/>
            <a:ext cx="10873359" cy="185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600"/>
            </a:lvl1pPr>
          </a:lstStyle>
          <a:p>
            <a:r>
              <a:t>We'll be learning the following to do ML and related calculations efficiently:</a:t>
            </a:r>
          </a:p>
        </p:txBody>
      </p:sp>
      <p:sp>
        <p:nvSpPr>
          <p:cNvPr id="473" name="1"/>
          <p:cNvSpPr/>
          <p:nvPr/>
        </p:nvSpPr>
        <p:spPr>
          <a:xfrm>
            <a:off x="1435100" y="400050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474" name="2"/>
          <p:cNvSpPr/>
          <p:nvPr/>
        </p:nvSpPr>
        <p:spPr>
          <a:xfrm>
            <a:off x="1435100" y="552450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475" name="numpy"/>
          <p:cNvSpPr txBox="1"/>
          <p:nvPr/>
        </p:nvSpPr>
        <p:spPr>
          <a:xfrm>
            <a:off x="2794000" y="4070672"/>
            <a:ext cx="10560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numpy</a:t>
            </a:r>
          </a:p>
        </p:txBody>
      </p:sp>
      <p:sp>
        <p:nvSpPr>
          <p:cNvPr id="476" name="pytorch"/>
          <p:cNvSpPr txBox="1"/>
          <p:nvPr/>
        </p:nvSpPr>
        <p:spPr>
          <a:xfrm>
            <a:off x="2794000" y="5594672"/>
            <a:ext cx="1177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pytorch</a:t>
            </a:r>
          </a:p>
        </p:txBody>
      </p:sp>
      <p:sp>
        <p:nvSpPr>
          <p:cNvPr id="477" name="3"/>
          <p:cNvSpPr/>
          <p:nvPr/>
        </p:nvSpPr>
        <p:spPr>
          <a:xfrm>
            <a:off x="1435100" y="704850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478" name="scikit-learn"/>
          <p:cNvSpPr txBox="1"/>
          <p:nvPr/>
        </p:nvSpPr>
        <p:spPr>
          <a:xfrm>
            <a:off x="2794000" y="7245672"/>
            <a:ext cx="15830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scikit-learn</a:t>
            </a:r>
          </a:p>
        </p:txBody>
      </p:sp>
      <p:sp>
        <p:nvSpPr>
          <p:cNvPr id="479" name="pip3 install numpy scikit-learn…"/>
          <p:cNvSpPr txBox="1"/>
          <p:nvPr/>
        </p:nvSpPr>
        <p:spPr>
          <a:xfrm>
            <a:off x="658688" y="8452038"/>
            <a:ext cx="11687424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pip3 install </a:t>
            </a:r>
            <a:r>
              <a:rPr dirty="0" err="1"/>
              <a:t>numpy</a:t>
            </a:r>
            <a:r>
              <a:rPr dirty="0"/>
              <a:t> scikit-learn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pip3 install torch </a:t>
            </a:r>
            <a:r>
              <a:rPr lang="en-US" dirty="0" err="1"/>
              <a:t>torchvision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482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483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5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6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p:sp>
        <p:nvSpPr>
          <p:cNvPr id="492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43" name="Head with Shoulders"/>
          <p:cNvSpPr/>
          <p:nvPr/>
        </p:nvSpPr>
        <p:spPr>
          <a:xfrm>
            <a:off x="5825406" y="277896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" name="programmer"/>
          <p:cNvSpPr txBox="1"/>
          <p:nvPr/>
        </p:nvSpPr>
        <p:spPr>
          <a:xfrm>
            <a:off x="5753707" y="3892549"/>
            <a:ext cx="14973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programmer</a:t>
            </a:r>
          </a:p>
        </p:txBody>
      </p:sp>
      <p:sp>
        <p:nvSpPr>
          <p:cNvPr id="145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46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write code"/>
          <p:cNvSpPr txBox="1"/>
          <p:nvPr/>
        </p:nvSpPr>
        <p:spPr>
          <a:xfrm>
            <a:off x="6621487" y="4648199"/>
            <a:ext cx="1412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write code</a:t>
            </a:r>
          </a:p>
        </p:txBody>
      </p:sp>
      <p:sp>
        <p:nvSpPr>
          <p:cNvPr id="148" name="inputs"/>
          <p:cNvSpPr txBox="1"/>
          <p:nvPr/>
        </p:nvSpPr>
        <p:spPr>
          <a:xfrm>
            <a:off x="4108350" y="5964980"/>
            <a:ext cx="8257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inputs</a:t>
            </a:r>
          </a:p>
        </p:txBody>
      </p:sp>
      <p:sp>
        <p:nvSpPr>
          <p:cNvPr id="149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output(s)"/>
          <p:cNvSpPr txBox="1"/>
          <p:nvPr/>
        </p:nvSpPr>
        <p:spPr>
          <a:xfrm>
            <a:off x="8136011" y="5964980"/>
            <a:ext cx="12285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output(s)</a:t>
            </a:r>
          </a:p>
        </p:txBody>
      </p:sp>
      <p:sp>
        <p:nvSpPr>
          <p:cNvPr id="151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495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496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98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9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10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11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14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521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524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5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6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8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36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37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40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543" name="2 * 41.46 + 1 * 10.36 + 1985 * 1.7 - 3277.31"/>
          <p:cNvSpPr txBox="1"/>
          <p:nvPr/>
        </p:nvSpPr>
        <p:spPr>
          <a:xfrm>
            <a:off x="6452036" y="7755693"/>
            <a:ext cx="60119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 * 41.46 + 1 * 10.36 + 1985 * 1.7 - 3277.31</a:t>
            </a:r>
          </a:p>
        </p:txBody>
      </p:sp>
      <p:sp>
        <p:nvSpPr>
          <p:cNvPr id="544" name="= 190000"/>
          <p:cNvSpPr txBox="1"/>
          <p:nvPr/>
        </p:nvSpPr>
        <p:spPr>
          <a:xfrm>
            <a:off x="11034255" y="8365293"/>
            <a:ext cx="13940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 190000</a:t>
            </a:r>
          </a:p>
        </p:txBody>
      </p:sp>
      <p:sp>
        <p:nvSpPr>
          <p:cNvPr id="545" name="x"/>
          <p:cNvSpPr txBox="1"/>
          <p:nvPr/>
        </p:nvSpPr>
        <p:spPr>
          <a:xfrm>
            <a:off x="64865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6" name="x"/>
          <p:cNvSpPr txBox="1"/>
          <p:nvPr/>
        </p:nvSpPr>
        <p:spPr>
          <a:xfrm>
            <a:off x="80359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7" name="x"/>
          <p:cNvSpPr txBox="1"/>
          <p:nvPr/>
        </p:nvSpPr>
        <p:spPr>
          <a:xfrm>
            <a:off x="98774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8" name="c"/>
          <p:cNvSpPr txBox="1"/>
          <p:nvPr/>
        </p:nvSpPr>
        <p:spPr>
          <a:xfrm>
            <a:off x="72580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49" name="c"/>
          <p:cNvSpPr txBox="1"/>
          <p:nvPr/>
        </p:nvSpPr>
        <p:spPr>
          <a:xfrm>
            <a:off x="8820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50" name="c"/>
          <p:cNvSpPr txBox="1"/>
          <p:nvPr/>
        </p:nvSpPr>
        <p:spPr>
          <a:xfrm>
            <a:off x="10725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51" name="b"/>
          <p:cNvSpPr txBox="1"/>
          <p:nvPr/>
        </p:nvSpPr>
        <p:spPr>
          <a:xfrm>
            <a:off x="11638061" y="7276220"/>
            <a:ext cx="269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52" name="Rounded Rectangle"/>
          <p:cNvSpPr/>
          <p:nvPr/>
        </p:nvSpPr>
        <p:spPr>
          <a:xfrm>
            <a:off x="1346200" y="7593720"/>
            <a:ext cx="1931340" cy="352709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ounded Rectangle"/>
          <p:cNvSpPr/>
          <p:nvPr/>
        </p:nvSpPr>
        <p:spPr>
          <a:xfrm>
            <a:off x="3352800" y="7759700"/>
            <a:ext cx="776090" cy="1169938"/>
          </a:xfrm>
          <a:prstGeom prst="roundRect">
            <a:avLst>
              <a:gd name="adj" fmla="val 2454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y"/>
          <p:cNvSpPr txBox="1"/>
          <p:nvPr/>
        </p:nvSpPr>
        <p:spPr>
          <a:xfrm>
            <a:off x="11652200" y="8800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558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559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561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2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5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7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5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2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73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74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77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580" name="3 * 41.46 + 1 * 10.36 + 1998 * 1.7 - 3277.31"/>
          <p:cNvSpPr txBox="1"/>
          <p:nvPr/>
        </p:nvSpPr>
        <p:spPr>
          <a:xfrm>
            <a:off x="6452036" y="7755693"/>
            <a:ext cx="60119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 * 41.46 + 1 * 10.36 + 1998 * 1.7 - 3277.31</a:t>
            </a:r>
          </a:p>
        </p:txBody>
      </p:sp>
      <p:sp>
        <p:nvSpPr>
          <p:cNvPr id="581" name="= 254000"/>
          <p:cNvSpPr txBox="1"/>
          <p:nvPr/>
        </p:nvSpPr>
        <p:spPr>
          <a:xfrm>
            <a:off x="11034255" y="8365293"/>
            <a:ext cx="13940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 254000</a:t>
            </a:r>
          </a:p>
        </p:txBody>
      </p:sp>
      <p:sp>
        <p:nvSpPr>
          <p:cNvPr id="582" name="x"/>
          <p:cNvSpPr txBox="1"/>
          <p:nvPr/>
        </p:nvSpPr>
        <p:spPr>
          <a:xfrm>
            <a:off x="64865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83" name="x"/>
          <p:cNvSpPr txBox="1"/>
          <p:nvPr/>
        </p:nvSpPr>
        <p:spPr>
          <a:xfrm>
            <a:off x="80359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84" name="x"/>
          <p:cNvSpPr txBox="1"/>
          <p:nvPr/>
        </p:nvSpPr>
        <p:spPr>
          <a:xfrm>
            <a:off x="98774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85" name="c"/>
          <p:cNvSpPr txBox="1"/>
          <p:nvPr/>
        </p:nvSpPr>
        <p:spPr>
          <a:xfrm>
            <a:off x="72580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86" name="c"/>
          <p:cNvSpPr txBox="1"/>
          <p:nvPr/>
        </p:nvSpPr>
        <p:spPr>
          <a:xfrm>
            <a:off x="8820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87" name="c"/>
          <p:cNvSpPr txBox="1"/>
          <p:nvPr/>
        </p:nvSpPr>
        <p:spPr>
          <a:xfrm>
            <a:off x="10725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88" name="b"/>
          <p:cNvSpPr txBox="1"/>
          <p:nvPr/>
        </p:nvSpPr>
        <p:spPr>
          <a:xfrm>
            <a:off x="11638061" y="7276220"/>
            <a:ext cx="269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89" name="Rounded Rectangle"/>
          <p:cNvSpPr/>
          <p:nvPr/>
        </p:nvSpPr>
        <p:spPr>
          <a:xfrm>
            <a:off x="1346199" y="7868963"/>
            <a:ext cx="1925391" cy="458467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Rounded Rectangle"/>
          <p:cNvSpPr/>
          <p:nvPr/>
        </p:nvSpPr>
        <p:spPr>
          <a:xfrm>
            <a:off x="3352800" y="7759700"/>
            <a:ext cx="776090" cy="1169938"/>
          </a:xfrm>
          <a:prstGeom prst="roundRect">
            <a:avLst>
              <a:gd name="adj" fmla="val 2454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y"/>
          <p:cNvSpPr txBox="1"/>
          <p:nvPr/>
        </p:nvSpPr>
        <p:spPr>
          <a:xfrm>
            <a:off x="11652200" y="8800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595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596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598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99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2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p:sp>
        <p:nvSpPr>
          <p:cNvPr id="605" name="Rectangle"/>
          <p:cNvSpPr/>
          <p:nvPr/>
        </p:nvSpPr>
        <p:spPr>
          <a:xfrm>
            <a:off x="7044406" y="7435502"/>
            <a:ext cx="5123459" cy="17058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import numpy as np…"/>
          <p:cNvSpPr txBox="1"/>
          <p:nvPr/>
        </p:nvSpPr>
        <p:spPr>
          <a:xfrm>
            <a:off x="7533245" y="7498452"/>
            <a:ext cx="434253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import </a:t>
            </a:r>
            <a:r>
              <a:rPr dirty="0" err="1"/>
              <a:t>numpy</a:t>
            </a:r>
            <a:r>
              <a:rPr dirty="0"/>
              <a:t> as np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</a:t>
            </a:r>
            <a:r>
              <a:rPr dirty="0" err="1"/>
              <a:t>df.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y = </a:t>
            </a:r>
            <a:r>
              <a:rPr dirty="0" err="1"/>
              <a:t>np.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matmul</a:t>
            </a:r>
            <a:r>
              <a:rPr dirty="0"/>
              <a:t>(X, c) + b</a:t>
            </a:r>
            <a:endParaRPr lang="en-US" dirty="0"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		or X @ c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0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611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612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615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7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618" name="note! Some resources will use A instead of X and x instead of c"/>
          <p:cNvSpPr txBox="1"/>
          <p:nvPr/>
        </p:nvSpPr>
        <p:spPr>
          <a:xfrm>
            <a:off x="-70421" y="5920173"/>
            <a:ext cx="2647590" cy="981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1"/>
                </a:solidFill>
              </a:defRPr>
            </a:pPr>
            <a:r>
              <a:t>note! Some resources will use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t> instead of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t> and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t> instead of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5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p:sp>
        <p:nvSpPr>
          <p:cNvPr id="628" name="Rectangle"/>
          <p:cNvSpPr/>
          <p:nvPr/>
        </p:nvSpPr>
        <p:spPr>
          <a:xfrm>
            <a:off x="7044406" y="7435502"/>
            <a:ext cx="5123459" cy="17058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import numpy as np…"/>
          <p:cNvSpPr txBox="1"/>
          <p:nvPr/>
        </p:nvSpPr>
        <p:spPr>
          <a:xfrm>
            <a:off x="7533245" y="7498452"/>
            <a:ext cx="434253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import </a:t>
            </a:r>
            <a:r>
              <a:rPr dirty="0" err="1"/>
              <a:t>numpy</a:t>
            </a:r>
            <a:r>
              <a:rPr dirty="0"/>
              <a:t> as np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X = </a:t>
            </a:r>
            <a:r>
              <a:rPr dirty="0" err="1"/>
              <a:t>df.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y = </a:t>
            </a:r>
            <a:r>
              <a:rPr dirty="0" err="1"/>
              <a:t>np.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matmul</a:t>
            </a:r>
            <a:r>
              <a:rPr dirty="0"/>
              <a:t>(X, c) + b</a:t>
            </a:r>
            <a:endParaRPr lang="en-US" dirty="0"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		or X @ c</a:t>
            </a:r>
            <a:endParaRPr dirty="0"/>
          </a:p>
        </p:txBody>
      </p:sp>
      <p:sp>
        <p:nvSpPr>
          <p:cNvPr id="630" name="y = x ** 2…"/>
          <p:cNvSpPr txBox="1"/>
          <p:nvPr/>
        </p:nvSpPr>
        <p:spPr>
          <a:xfrm>
            <a:off x="1611672" y="2046712"/>
            <a:ext cx="7613602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x ** 2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x0*4 + x1*(-1) + x2*0.5 + ... + x10*3</a:t>
            </a:r>
          </a:p>
        </p:txBody>
      </p:sp>
      <p:sp>
        <p:nvSpPr>
          <p:cNvPr id="631" name="not linear"/>
          <p:cNvSpPr txBox="1"/>
          <p:nvPr/>
        </p:nvSpPr>
        <p:spPr>
          <a:xfrm>
            <a:off x="4172075" y="1962149"/>
            <a:ext cx="12471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not linear</a:t>
            </a:r>
          </a:p>
        </p:txBody>
      </p:sp>
      <p:sp>
        <p:nvSpPr>
          <p:cNvPr id="632" name="linear"/>
          <p:cNvSpPr txBox="1"/>
          <p:nvPr/>
        </p:nvSpPr>
        <p:spPr>
          <a:xfrm>
            <a:off x="9586616" y="2740093"/>
            <a:ext cx="7558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3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4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6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637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638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641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6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alculus: Minimizing Some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Calculus: Minimizing Something</a:t>
            </a:r>
          </a:p>
        </p:txBody>
      </p:sp>
      <p:sp>
        <p:nvSpPr>
          <p:cNvPr id="648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649" name="y = Xc + b"/>
          <p:cNvSpPr/>
          <p:nvPr/>
        </p:nvSpPr>
        <p:spPr>
          <a:xfrm>
            <a:off x="5647656" y="5575300"/>
            <a:ext cx="1709488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650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1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652" name="Line"/>
          <p:cNvSpPr/>
          <p:nvPr/>
        </p:nvSpPr>
        <p:spPr>
          <a:xfrm>
            <a:off x="7414890" y="6197600"/>
            <a:ext cx="652166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53" name="Table 1-1"/>
          <p:cNvGraphicFramePr/>
          <p:nvPr/>
        </p:nvGraphicFramePr>
        <p:xfrm>
          <a:off x="8278638" y="5205760"/>
          <a:ext cx="1824509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4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55" name="Table 1-2"/>
          <p:cNvGraphicFramePr/>
          <p:nvPr/>
        </p:nvGraphicFramePr>
        <p:xfrm>
          <a:off x="1141238" y="2522656"/>
          <a:ext cx="3181448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6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alculus: Minimizing Some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Calculus: Minimizing Something</a:t>
            </a:r>
          </a:p>
        </p:txBody>
      </p:sp>
      <p:sp>
        <p:nvSpPr>
          <p:cNvPr id="660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661" name="y = Xc + b"/>
          <p:cNvSpPr/>
          <p:nvPr/>
        </p:nvSpPr>
        <p:spPr>
          <a:xfrm>
            <a:off x="5647656" y="5575300"/>
            <a:ext cx="1709488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662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664" name="Line"/>
          <p:cNvSpPr/>
          <p:nvPr/>
        </p:nvSpPr>
        <p:spPr>
          <a:xfrm>
            <a:off x="7414890" y="6197600"/>
            <a:ext cx="652166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65" name="Table 1-1"/>
          <p:cNvGraphicFramePr/>
          <p:nvPr/>
        </p:nvGraphicFramePr>
        <p:xfrm>
          <a:off x="8278638" y="5205760"/>
          <a:ext cx="1824509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67" name="Table 1-2"/>
          <p:cNvGraphicFramePr/>
          <p:nvPr/>
        </p:nvGraphicFramePr>
        <p:xfrm>
          <a:off x="1141238" y="2522656"/>
          <a:ext cx="3181448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8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670" name="loss function"/>
          <p:cNvSpPr/>
          <p:nvPr/>
        </p:nvSpPr>
        <p:spPr>
          <a:xfrm>
            <a:off x="8441656" y="1270000"/>
            <a:ext cx="1260057" cy="9779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loss function</a:t>
            </a:r>
          </a:p>
        </p:txBody>
      </p:sp>
      <p:sp>
        <p:nvSpPr>
          <p:cNvPr id="671" name="Rounded Rectangle"/>
          <p:cNvSpPr/>
          <p:nvPr/>
        </p:nvSpPr>
        <p:spPr>
          <a:xfrm>
            <a:off x="3479800" y="2521272"/>
            <a:ext cx="830188" cy="1834048"/>
          </a:xfrm>
          <a:prstGeom prst="roundRect">
            <a:avLst>
              <a:gd name="adj" fmla="val 2294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Rounded Rectangle"/>
          <p:cNvSpPr/>
          <p:nvPr/>
        </p:nvSpPr>
        <p:spPr>
          <a:xfrm>
            <a:off x="8407400" y="5204376"/>
            <a:ext cx="1609601" cy="1822241"/>
          </a:xfrm>
          <a:prstGeom prst="roundRect">
            <a:avLst>
              <a:gd name="adj" fmla="val 11835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Connection Line"/>
          <p:cNvSpPr/>
          <p:nvPr/>
        </p:nvSpPr>
        <p:spPr>
          <a:xfrm>
            <a:off x="4247091" y="1400219"/>
            <a:ext cx="4097686" cy="110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53" extrusionOk="0">
                <a:moveTo>
                  <a:pt x="0" y="19653"/>
                </a:moveTo>
                <a:cubicBezTo>
                  <a:pt x="5222" y="4433"/>
                  <a:pt x="12422" y="-1947"/>
                  <a:pt x="21600" y="51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80" name="Connection Line"/>
          <p:cNvSpPr/>
          <p:nvPr/>
        </p:nvSpPr>
        <p:spPr>
          <a:xfrm>
            <a:off x="7900168" y="1921305"/>
            <a:ext cx="715724" cy="328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16401" y="21600"/>
                </a:moveTo>
                <a:cubicBezTo>
                  <a:pt x="-3045" y="9195"/>
                  <a:pt x="-5199" y="1995"/>
                  <a:pt x="993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81" name="Connection Line"/>
          <p:cNvSpPr/>
          <p:nvPr/>
        </p:nvSpPr>
        <p:spPr>
          <a:xfrm>
            <a:off x="9771591" y="1706522"/>
            <a:ext cx="1428403" cy="72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29" extrusionOk="0">
                <a:moveTo>
                  <a:pt x="0" y="362"/>
                </a:moveTo>
                <a:cubicBezTo>
                  <a:pt x="8902" y="-1671"/>
                  <a:pt x="16102" y="4851"/>
                  <a:pt x="21600" y="1992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6" name="loss"/>
          <p:cNvSpPr txBox="1"/>
          <p:nvPr/>
        </p:nvSpPr>
        <p:spPr>
          <a:xfrm>
            <a:off x="10912400" y="2482849"/>
            <a:ext cx="5526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loss</a:t>
            </a:r>
          </a:p>
        </p:txBody>
      </p:sp>
      <p:sp>
        <p:nvSpPr>
          <p:cNvPr id="677" name="Oval"/>
          <p:cNvSpPr/>
          <p:nvPr/>
        </p:nvSpPr>
        <p:spPr>
          <a:xfrm>
            <a:off x="10553700" y="2413000"/>
            <a:ext cx="1270000" cy="596900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how bad are…"/>
          <p:cNvSpPr txBox="1"/>
          <p:nvPr/>
        </p:nvSpPr>
        <p:spPr>
          <a:xfrm>
            <a:off x="10351504" y="3095395"/>
            <a:ext cx="167439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how bad are</a:t>
            </a:r>
          </a:p>
          <a:p>
            <a:pPr>
              <a:defRPr sz="2000"/>
            </a:pPr>
            <a:r>
              <a:t>the predictions?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alculus: Minimizing Some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Calculus: Minimizing Something</a:t>
            </a:r>
          </a:p>
        </p:txBody>
      </p:sp>
      <p:sp>
        <p:nvSpPr>
          <p:cNvPr id="684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685" name="y = Xc + b"/>
          <p:cNvSpPr/>
          <p:nvPr/>
        </p:nvSpPr>
        <p:spPr>
          <a:xfrm>
            <a:off x="5647656" y="5575300"/>
            <a:ext cx="1709488" cy="1160361"/>
          </a:xfrm>
          <a:prstGeom prst="rect">
            <a:avLst/>
          </a:prstGeom>
          <a:solidFill>
            <a:srgbClr val="EBEBEB"/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r>
              <a:t>y =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 + b</a:t>
            </a:r>
          </a:p>
        </p:txBody>
      </p:sp>
      <p:sp>
        <p:nvSpPr>
          <p:cNvPr id="686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688" name="Line"/>
          <p:cNvSpPr/>
          <p:nvPr/>
        </p:nvSpPr>
        <p:spPr>
          <a:xfrm>
            <a:off x="7414890" y="6197600"/>
            <a:ext cx="652166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89" name="Table 1-1"/>
          <p:cNvGraphicFramePr/>
          <p:nvPr/>
        </p:nvGraphicFramePr>
        <p:xfrm>
          <a:off x="8278638" y="5205760"/>
          <a:ext cx="1824509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0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91" name="Table 1-2"/>
          <p:cNvGraphicFramePr/>
          <p:nvPr/>
        </p:nvGraphicFramePr>
        <p:xfrm>
          <a:off x="1141238" y="2522656"/>
          <a:ext cx="3181448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2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3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694" name="loss function"/>
          <p:cNvSpPr/>
          <p:nvPr/>
        </p:nvSpPr>
        <p:spPr>
          <a:xfrm>
            <a:off x="8441656" y="1270000"/>
            <a:ext cx="1260057" cy="9779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loss function</a:t>
            </a:r>
          </a:p>
        </p:txBody>
      </p:sp>
      <p:sp>
        <p:nvSpPr>
          <p:cNvPr id="695" name="Rounded Rectangle"/>
          <p:cNvSpPr/>
          <p:nvPr/>
        </p:nvSpPr>
        <p:spPr>
          <a:xfrm>
            <a:off x="3479800" y="2521272"/>
            <a:ext cx="830188" cy="1834048"/>
          </a:xfrm>
          <a:prstGeom prst="roundRect">
            <a:avLst>
              <a:gd name="adj" fmla="val 2294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Rounded Rectangle"/>
          <p:cNvSpPr/>
          <p:nvPr/>
        </p:nvSpPr>
        <p:spPr>
          <a:xfrm>
            <a:off x="8407400" y="5204376"/>
            <a:ext cx="1609601" cy="1822241"/>
          </a:xfrm>
          <a:prstGeom prst="roundRect">
            <a:avLst>
              <a:gd name="adj" fmla="val 11835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Connection Line"/>
          <p:cNvSpPr/>
          <p:nvPr/>
        </p:nvSpPr>
        <p:spPr>
          <a:xfrm>
            <a:off x="4247091" y="1400219"/>
            <a:ext cx="4097686" cy="110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53" extrusionOk="0">
                <a:moveTo>
                  <a:pt x="0" y="19653"/>
                </a:moveTo>
                <a:cubicBezTo>
                  <a:pt x="5222" y="4433"/>
                  <a:pt x="12422" y="-1947"/>
                  <a:pt x="21600" y="51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7900168" y="1921305"/>
            <a:ext cx="715724" cy="328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16401" y="21600"/>
                </a:moveTo>
                <a:cubicBezTo>
                  <a:pt x="-3045" y="9195"/>
                  <a:pt x="-5199" y="1995"/>
                  <a:pt x="993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9771591" y="1706522"/>
            <a:ext cx="1428403" cy="72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29" extrusionOk="0">
                <a:moveTo>
                  <a:pt x="0" y="362"/>
                </a:moveTo>
                <a:cubicBezTo>
                  <a:pt x="8902" y="-1671"/>
                  <a:pt x="16102" y="4851"/>
                  <a:pt x="21600" y="1992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0" name="loss"/>
          <p:cNvSpPr txBox="1"/>
          <p:nvPr/>
        </p:nvSpPr>
        <p:spPr>
          <a:xfrm>
            <a:off x="10912400" y="2482849"/>
            <a:ext cx="5526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loss</a:t>
            </a:r>
          </a:p>
        </p:txBody>
      </p:sp>
      <p:sp>
        <p:nvSpPr>
          <p:cNvPr id="701" name="Oval"/>
          <p:cNvSpPr/>
          <p:nvPr/>
        </p:nvSpPr>
        <p:spPr>
          <a:xfrm>
            <a:off x="10553700" y="2413000"/>
            <a:ext cx="1270000" cy="596900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2" name="Oval"/>
          <p:cNvSpPr/>
          <p:nvPr/>
        </p:nvSpPr>
        <p:spPr>
          <a:xfrm>
            <a:off x="6426200" y="5999060"/>
            <a:ext cx="327422" cy="393701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how do we optimize c to minimize loss?…"/>
          <p:cNvSpPr txBox="1"/>
          <p:nvPr/>
        </p:nvSpPr>
        <p:spPr>
          <a:xfrm>
            <a:off x="4035350" y="7464719"/>
            <a:ext cx="4934100" cy="152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do we optimize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t> to minimize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loss</a:t>
            </a:r>
            <a:r>
              <a:t>?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Important concepts: derivative, gradient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(pytorch can do this)</a:t>
            </a:r>
          </a:p>
        </p:txBody>
      </p:sp>
      <p:sp>
        <p:nvSpPr>
          <p:cNvPr id="704" name="Line"/>
          <p:cNvSpPr/>
          <p:nvPr/>
        </p:nvSpPr>
        <p:spPr>
          <a:xfrm flipV="1">
            <a:off x="6680200" y="2975917"/>
            <a:ext cx="4016673" cy="306293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onclusion: Developers vs. Users"/>
          <p:cNvSpPr txBox="1">
            <a:spLocks noGrp="1"/>
          </p:cNvSpPr>
          <p:nvPr>
            <p:ph type="ctrTitle"/>
          </p:nvPr>
        </p:nvSpPr>
        <p:spPr>
          <a:xfrm>
            <a:off x="299640" y="2273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Conclusion: Developers vs. Users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onclusion: Our Foc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Conclusion: Our Focus</a:t>
            </a:r>
          </a:p>
        </p:txBody>
      </p:sp>
      <p:sp>
        <p:nvSpPr>
          <p:cNvPr id="712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713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714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716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7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18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9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0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21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2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724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  <p:sp>
        <p:nvSpPr>
          <p:cNvPr id="725" name="Head with Shoulders"/>
          <p:cNvSpPr/>
          <p:nvPr/>
        </p:nvSpPr>
        <p:spPr>
          <a:xfrm>
            <a:off x="7383028" y="89449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6" name="Line"/>
          <p:cNvSpPr/>
          <p:nvPr/>
        </p:nvSpPr>
        <p:spPr>
          <a:xfrm flipH="1">
            <a:off x="6886541" y="2129275"/>
            <a:ext cx="799324" cy="79932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7" name="writing new algorithms…"/>
          <p:cNvSpPr txBox="1"/>
          <p:nvPr/>
        </p:nvSpPr>
        <p:spPr>
          <a:xfrm>
            <a:off x="7622623" y="2257747"/>
            <a:ext cx="28391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writing new algorithms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(not our focus)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54" name="Head with Shoulders"/>
          <p:cNvSpPr/>
          <p:nvPr/>
        </p:nvSpPr>
        <p:spPr>
          <a:xfrm>
            <a:off x="5825406" y="277896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programmer"/>
          <p:cNvSpPr txBox="1"/>
          <p:nvPr/>
        </p:nvSpPr>
        <p:spPr>
          <a:xfrm>
            <a:off x="5753707" y="3892549"/>
            <a:ext cx="14973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programmer</a:t>
            </a:r>
          </a:p>
        </p:txBody>
      </p:sp>
      <p:sp>
        <p:nvSpPr>
          <p:cNvPr id="156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57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write code"/>
          <p:cNvSpPr txBox="1"/>
          <p:nvPr/>
        </p:nvSpPr>
        <p:spPr>
          <a:xfrm>
            <a:off x="6621487" y="4648199"/>
            <a:ext cx="1412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write code</a:t>
            </a:r>
          </a:p>
        </p:txBody>
      </p:sp>
      <p:sp>
        <p:nvSpPr>
          <p:cNvPr id="159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61" name="Table 1"/>
          <p:cNvGraphicFramePr/>
          <p:nvPr/>
        </p:nvGraphicFramePr>
        <p:xfrm>
          <a:off x="1674638" y="5764560"/>
          <a:ext cx="3181449" cy="902344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17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Table 1-1"/>
          <p:cNvGraphicFramePr/>
          <p:nvPr/>
        </p:nvGraphicFramePr>
        <p:xfrm>
          <a:off x="8278638" y="5713760"/>
          <a:ext cx="1824509" cy="902344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17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predicted 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onclusion: Our Foc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Conclusion: Our Focus</a:t>
            </a:r>
          </a:p>
        </p:txBody>
      </p:sp>
      <p:sp>
        <p:nvSpPr>
          <p:cNvPr id="730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731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732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734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5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36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37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8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39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0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1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742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  <p:sp>
        <p:nvSpPr>
          <p:cNvPr id="743" name="Callout"/>
          <p:cNvSpPr/>
          <p:nvPr/>
        </p:nvSpPr>
        <p:spPr>
          <a:xfrm>
            <a:off x="850900" y="1507713"/>
            <a:ext cx="3669904" cy="2952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92" y="0"/>
                </a:moveTo>
                <a:lnTo>
                  <a:pt x="17944" y="1777"/>
                </a:lnTo>
                <a:lnTo>
                  <a:pt x="797" y="1777"/>
                </a:lnTo>
                <a:cubicBezTo>
                  <a:pt x="356" y="1777"/>
                  <a:pt x="0" y="2220"/>
                  <a:pt x="0" y="2767"/>
                </a:cubicBezTo>
                <a:lnTo>
                  <a:pt x="0" y="20610"/>
                </a:lnTo>
                <a:cubicBezTo>
                  <a:pt x="0" y="21157"/>
                  <a:pt x="356" y="21600"/>
                  <a:pt x="797" y="21600"/>
                </a:cubicBezTo>
                <a:lnTo>
                  <a:pt x="20803" y="21600"/>
                </a:lnTo>
                <a:cubicBezTo>
                  <a:pt x="21244" y="21600"/>
                  <a:pt x="21600" y="21157"/>
                  <a:pt x="21600" y="20610"/>
                </a:cubicBezTo>
                <a:lnTo>
                  <a:pt x="21600" y="2767"/>
                </a:lnTo>
                <a:cubicBezTo>
                  <a:pt x="21600" y="2220"/>
                  <a:pt x="21244" y="1777"/>
                  <a:pt x="20803" y="1777"/>
                </a:cubicBezTo>
                <a:lnTo>
                  <a:pt x="19640" y="1777"/>
                </a:lnTo>
                <a:lnTo>
                  <a:pt x="18792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how can we clean this up?"/>
          <p:cNvSpPr txBox="1"/>
          <p:nvPr/>
        </p:nvSpPr>
        <p:spPr>
          <a:xfrm>
            <a:off x="3628008" y="991839"/>
            <a:ext cx="32341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how can we clean this up?</a:t>
            </a:r>
          </a:p>
        </p:txBody>
      </p:sp>
      <p:sp>
        <p:nvSpPr>
          <p:cNvPr id="745" name="Callout"/>
          <p:cNvSpPr/>
          <p:nvPr/>
        </p:nvSpPr>
        <p:spPr>
          <a:xfrm>
            <a:off x="5702300" y="2385997"/>
            <a:ext cx="1854597" cy="1489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9" y="0"/>
                </a:moveTo>
                <a:cubicBezTo>
                  <a:pt x="390" y="0"/>
                  <a:pt x="0" y="485"/>
                  <a:pt x="0" y="1082"/>
                </a:cubicBezTo>
                <a:lnTo>
                  <a:pt x="0" y="20518"/>
                </a:lnTo>
                <a:cubicBezTo>
                  <a:pt x="0" y="21115"/>
                  <a:pt x="390" y="21600"/>
                  <a:pt x="869" y="21600"/>
                </a:cubicBezTo>
                <a:lnTo>
                  <a:pt x="17643" y="21600"/>
                </a:lnTo>
                <a:cubicBezTo>
                  <a:pt x="18122" y="21600"/>
                  <a:pt x="18508" y="21115"/>
                  <a:pt x="18508" y="20518"/>
                </a:cubicBezTo>
                <a:lnTo>
                  <a:pt x="18508" y="4540"/>
                </a:lnTo>
                <a:lnTo>
                  <a:pt x="21600" y="3389"/>
                </a:lnTo>
                <a:lnTo>
                  <a:pt x="18508" y="2238"/>
                </a:lnTo>
                <a:lnTo>
                  <a:pt x="18508" y="1082"/>
                </a:lnTo>
                <a:cubicBezTo>
                  <a:pt x="18508" y="485"/>
                  <a:pt x="18122" y="0"/>
                  <a:pt x="17643" y="0"/>
                </a:cubicBezTo>
                <a:lnTo>
                  <a:pt x="869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6" name="which algorithm (from sklearn?) should we pick, and how should we configure it?"/>
          <p:cNvSpPr txBox="1"/>
          <p:nvPr/>
        </p:nvSpPr>
        <p:spPr>
          <a:xfrm>
            <a:off x="7616013" y="2325339"/>
            <a:ext cx="51684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which algorithm (from sklearn?) should we pick, and how should we configure it?</a:t>
            </a:r>
          </a:p>
        </p:txBody>
      </p:sp>
      <p:sp>
        <p:nvSpPr>
          <p:cNvPr id="747" name="Callout"/>
          <p:cNvSpPr/>
          <p:nvPr/>
        </p:nvSpPr>
        <p:spPr>
          <a:xfrm>
            <a:off x="8161411" y="4782984"/>
            <a:ext cx="2053433" cy="2439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88" y="0"/>
                </a:moveTo>
                <a:lnTo>
                  <a:pt x="9940" y="1940"/>
                </a:lnTo>
                <a:lnTo>
                  <a:pt x="1169" y="1940"/>
                </a:lnTo>
                <a:cubicBezTo>
                  <a:pt x="524" y="1940"/>
                  <a:pt x="0" y="2381"/>
                  <a:pt x="0" y="2924"/>
                </a:cubicBezTo>
                <a:lnTo>
                  <a:pt x="0" y="20616"/>
                </a:lnTo>
                <a:cubicBezTo>
                  <a:pt x="0" y="21159"/>
                  <a:pt x="524" y="21600"/>
                  <a:pt x="1169" y="21600"/>
                </a:cubicBezTo>
                <a:lnTo>
                  <a:pt x="20431" y="21600"/>
                </a:lnTo>
                <a:cubicBezTo>
                  <a:pt x="21076" y="21600"/>
                  <a:pt x="21600" y="21159"/>
                  <a:pt x="21600" y="20616"/>
                </a:cubicBezTo>
                <a:lnTo>
                  <a:pt x="21600" y="2924"/>
                </a:lnTo>
                <a:cubicBezTo>
                  <a:pt x="21600" y="2381"/>
                  <a:pt x="21076" y="1940"/>
                  <a:pt x="20431" y="1940"/>
                </a:cubicBezTo>
                <a:lnTo>
                  <a:pt x="12432" y="1940"/>
                </a:lnTo>
                <a:lnTo>
                  <a:pt x="11188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is it working well?  (evaluation)"/>
          <p:cNvSpPr txBox="1"/>
          <p:nvPr/>
        </p:nvSpPr>
        <p:spPr>
          <a:xfrm>
            <a:off x="8290552" y="3861983"/>
            <a:ext cx="24110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is it working well?  (evaluation)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66" name="Head with Shoulders"/>
          <p:cNvSpPr/>
          <p:nvPr/>
        </p:nvSpPr>
        <p:spPr>
          <a:xfrm>
            <a:off x="5825406" y="277896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programmer"/>
          <p:cNvSpPr txBox="1"/>
          <p:nvPr/>
        </p:nvSpPr>
        <p:spPr>
          <a:xfrm>
            <a:off x="5753707" y="3892549"/>
            <a:ext cx="14973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programmer</a:t>
            </a:r>
          </a:p>
        </p:txBody>
      </p:sp>
      <p:sp>
        <p:nvSpPr>
          <p:cNvPr id="168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69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write code"/>
          <p:cNvSpPr txBox="1"/>
          <p:nvPr/>
        </p:nvSpPr>
        <p:spPr>
          <a:xfrm>
            <a:off x="6621487" y="4648199"/>
            <a:ext cx="1412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write code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73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predicted 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78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179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80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182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84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6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  <p:sp>
        <p:nvSpPr>
          <p:cNvPr id="187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90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191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92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194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96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7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8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  <p:sp>
        <p:nvSpPr>
          <p:cNvPr id="199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00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203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206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207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208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210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2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3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4" name="this is an example of a regression model, which in a type of supervised machine learning, which is one of the 3 main categories of ML"/>
          <p:cNvSpPr txBox="1"/>
          <p:nvPr/>
        </p:nvSpPr>
        <p:spPr>
          <a:xfrm>
            <a:off x="1874862" y="8082359"/>
            <a:ext cx="9051876" cy="81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is an example of a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regression</a:t>
            </a:r>
            <a:r>
              <a:t> model, which in a type of</a:t>
            </a:r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supervised machine learning</a:t>
            </a:r>
            <a:r>
              <a:t>, which is one of the 3 main categories of ML</a:t>
            </a:r>
          </a:p>
        </p:txBody>
      </p:sp>
      <p:sp>
        <p:nvSpPr>
          <p:cNvPr id="215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6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219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1334153"/>
            <a:ext cx="2051790" cy="198203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https://en.wikipedia.org/wiki/Reinforcement_learning"/>
          <p:cNvSpPr txBox="1"/>
          <p:nvPr/>
        </p:nvSpPr>
        <p:spPr>
          <a:xfrm>
            <a:off x="7890557" y="2038672"/>
            <a:ext cx="339588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https://en.wikipedia.org/wiki/Reinforcement_learning</a:t>
            </a:r>
          </a:p>
        </p:txBody>
      </p:sp>
      <p:sp>
        <p:nvSpPr>
          <p:cNvPr id="223" name="Reinforcement Learning"/>
          <p:cNvSpPr txBox="1"/>
          <p:nvPr/>
        </p:nvSpPr>
        <p:spPr>
          <a:xfrm>
            <a:off x="1739900" y="1924372"/>
            <a:ext cx="34497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Reinforcement Learning</a:t>
            </a:r>
          </a:p>
        </p:txBody>
      </p:sp>
      <p:sp>
        <p:nvSpPr>
          <p:cNvPr id="224" name="not covered in CS 320"/>
          <p:cNvSpPr txBox="1"/>
          <p:nvPr/>
        </p:nvSpPr>
        <p:spPr>
          <a:xfrm>
            <a:off x="1739900" y="2476822"/>
            <a:ext cx="24305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not covered in CS 320</a:t>
            </a:r>
          </a:p>
        </p:txBody>
      </p:sp>
      <p:sp>
        <p:nvSpPr>
          <p:cNvPr id="225" name="Machine Learning"/>
          <p:cNvSpPr txBox="1"/>
          <p:nvPr/>
        </p:nvSpPr>
        <p:spPr>
          <a:xfrm>
            <a:off x="863600" y="660722"/>
            <a:ext cx="29094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Machine Learning</a:t>
            </a:r>
          </a:p>
        </p:txBody>
      </p:sp>
      <p:sp>
        <p:nvSpPr>
          <p:cNvPr id="226" name="Supervised Machine Learning"/>
          <p:cNvSpPr txBox="1"/>
          <p:nvPr/>
        </p:nvSpPr>
        <p:spPr>
          <a:xfrm>
            <a:off x="1668028" y="424096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Supervised Machine Learning</a:t>
            </a:r>
          </a:p>
        </p:txBody>
      </p:sp>
      <p:sp>
        <p:nvSpPr>
          <p:cNvPr id="227" name="Unsupervised Machine Learning"/>
          <p:cNvSpPr txBox="1"/>
          <p:nvPr/>
        </p:nvSpPr>
        <p:spPr>
          <a:xfrm>
            <a:off x="1765300" y="6411825"/>
            <a:ext cx="45726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Unsupervised Machine Learning</a:t>
            </a:r>
          </a:p>
        </p:txBody>
      </p:sp>
      <p:sp>
        <p:nvSpPr>
          <p:cNvPr id="228" name="data is labeled, we know what we want to predict"/>
          <p:cNvSpPr txBox="1"/>
          <p:nvPr/>
        </p:nvSpPr>
        <p:spPr>
          <a:xfrm>
            <a:off x="1668028" y="4805058"/>
            <a:ext cx="4803627" cy="39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labeled, we know what we want to predict</a:t>
            </a:r>
          </a:p>
        </p:txBody>
      </p:sp>
      <p:sp>
        <p:nvSpPr>
          <p:cNvPr id="229" name="data is unlabeled, we're just looking for patterns"/>
          <p:cNvSpPr txBox="1"/>
          <p:nvPr/>
        </p:nvSpPr>
        <p:spPr>
          <a:xfrm>
            <a:off x="1765300" y="6975921"/>
            <a:ext cx="4626769" cy="39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unlabeled, we're just looking for patterns</a:t>
            </a:r>
          </a:p>
        </p:txBody>
      </p:sp>
      <p:sp>
        <p:nvSpPr>
          <p:cNvPr id="233" name="Connection Line"/>
          <p:cNvSpPr/>
          <p:nvPr/>
        </p:nvSpPr>
        <p:spPr>
          <a:xfrm>
            <a:off x="1242705" y="1267651"/>
            <a:ext cx="421029" cy="91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4" name="Connection Line"/>
          <p:cNvSpPr/>
          <p:nvPr/>
        </p:nvSpPr>
        <p:spPr>
          <a:xfrm>
            <a:off x="1190138" y="1267651"/>
            <a:ext cx="441201" cy="310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5" name="Connection Line"/>
          <p:cNvSpPr/>
          <p:nvPr/>
        </p:nvSpPr>
        <p:spPr>
          <a:xfrm>
            <a:off x="876887" y="1267651"/>
            <a:ext cx="878029" cy="539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1585</Words>
  <Application>Microsoft Macintosh PowerPoint</Application>
  <PresentationFormat>Custom</PresentationFormat>
  <Paragraphs>684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Times Roman</vt:lpstr>
      <vt:lpstr>Cambria Math</vt:lpstr>
      <vt:lpstr>Courier New</vt:lpstr>
      <vt:lpstr>Gill Sans</vt:lpstr>
      <vt:lpstr>Gill Sans Light</vt:lpstr>
      <vt:lpstr>Gill Sans SemiBold</vt:lpstr>
      <vt:lpstr>Helvetica</vt:lpstr>
      <vt:lpstr>Helvetica Neue Light</vt:lpstr>
      <vt:lpstr>White</vt:lpstr>
      <vt:lpstr>[320] Machine Learning: Intro</vt:lpstr>
      <vt:lpstr>Functions/Models</vt:lpstr>
      <vt:lpstr>How do we make functions?</vt:lpstr>
      <vt:lpstr>How do we make functions?</vt:lpstr>
      <vt:lpstr>How do we make functions?</vt:lpstr>
      <vt:lpstr>How do we make functions?</vt:lpstr>
      <vt:lpstr>How do we make functions?</vt:lpstr>
      <vt:lpstr>How do we make functions?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Foundations: Modules and Math</vt:lpstr>
      <vt:lpstr>Important Packages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Calculus: Minimizing Something</vt:lpstr>
      <vt:lpstr>Calculus: Minimizing Something</vt:lpstr>
      <vt:lpstr>Calculus: Minimizing Something</vt:lpstr>
      <vt:lpstr>Conclusion: Developers vs. Users</vt:lpstr>
      <vt:lpstr>Conclusion: Our Focus</vt:lpstr>
      <vt:lpstr>Conclusion: Our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Machine Learning: Intro</dc:title>
  <cp:lastModifiedBy>YIYIN SHEN</cp:lastModifiedBy>
  <cp:revision>5</cp:revision>
  <dcterms:modified xsi:type="dcterms:W3CDTF">2023-04-14T05:21:16Z</dcterms:modified>
</cp:coreProperties>
</file>