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multiprocessing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Nvidia_Tesla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ebastianraschka.com/book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Parallelism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Parallelism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702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716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70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7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0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1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1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1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735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71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1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1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2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3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3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3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3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3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736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7" name="Arrow"/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38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739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740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752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74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74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4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4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4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5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771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75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4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5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6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7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8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59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0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1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2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3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4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5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6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7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8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69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70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772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3" name="Arrow"/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774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775" name="Code"/>
          <p:cNvSpPr txBox="1"/>
          <p:nvPr/>
        </p:nvSpPr>
        <p:spPr>
          <a:xfrm>
            <a:off x="6897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776" name="Data"/>
          <p:cNvSpPr txBox="1"/>
          <p:nvPr/>
        </p:nvSpPr>
        <p:spPr>
          <a:xfrm>
            <a:off x="8011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786" name="Group"/>
          <p:cNvGrpSpPr/>
          <p:nvPr/>
        </p:nvGrpSpPr>
        <p:grpSpPr>
          <a:xfrm>
            <a:off x="6833120" y="4167782"/>
            <a:ext cx="915195" cy="1629768"/>
            <a:chOff x="0" y="0"/>
            <a:chExt cx="915193" cy="1629767"/>
          </a:xfrm>
        </p:grpSpPr>
        <p:sp>
          <p:nvSpPr>
            <p:cNvPr id="77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77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8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8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78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805" name="Group"/>
          <p:cNvGrpSpPr/>
          <p:nvPr/>
        </p:nvGrpSpPr>
        <p:grpSpPr>
          <a:xfrm>
            <a:off x="7899920" y="4167782"/>
            <a:ext cx="915195" cy="1629768"/>
            <a:chOff x="0" y="0"/>
            <a:chExt cx="915193" cy="1629767"/>
          </a:xfrm>
        </p:grpSpPr>
        <p:sp>
          <p:nvSpPr>
            <p:cNvPr id="78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8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8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79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0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0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0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0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0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806" name="Rectangle"/>
          <p:cNvSpPr/>
          <p:nvPr/>
        </p:nvSpPr>
        <p:spPr>
          <a:xfrm>
            <a:off x="6743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7" name="Arrow"/>
          <p:cNvSpPr/>
          <p:nvPr/>
        </p:nvSpPr>
        <p:spPr>
          <a:xfrm>
            <a:off x="6464820" y="4152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08" name="process 3 (R)"/>
          <p:cNvSpPr txBox="1"/>
          <p:nvPr/>
        </p:nvSpPr>
        <p:spPr>
          <a:xfrm>
            <a:off x="6818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(R)</a:t>
            </a:r>
          </a:p>
        </p:txBody>
      </p:sp>
      <p:sp>
        <p:nvSpPr>
          <p:cNvPr id="809" name="Code"/>
          <p:cNvSpPr txBox="1"/>
          <p:nvPr/>
        </p:nvSpPr>
        <p:spPr>
          <a:xfrm>
            <a:off x="9691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810" name="Data"/>
          <p:cNvSpPr txBox="1"/>
          <p:nvPr/>
        </p:nvSpPr>
        <p:spPr>
          <a:xfrm>
            <a:off x="10805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824" name="Group"/>
          <p:cNvGrpSpPr/>
          <p:nvPr/>
        </p:nvGrpSpPr>
        <p:grpSpPr>
          <a:xfrm>
            <a:off x="9627120" y="4167782"/>
            <a:ext cx="915195" cy="1629768"/>
            <a:chOff x="0" y="0"/>
            <a:chExt cx="915193" cy="1629767"/>
          </a:xfrm>
        </p:grpSpPr>
        <p:sp>
          <p:nvSpPr>
            <p:cNvPr id="81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81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1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1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1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2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2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843" name="Group"/>
          <p:cNvGrpSpPr/>
          <p:nvPr/>
        </p:nvGrpSpPr>
        <p:grpSpPr>
          <a:xfrm>
            <a:off x="10693920" y="4167782"/>
            <a:ext cx="915195" cy="1629768"/>
            <a:chOff x="0" y="0"/>
            <a:chExt cx="915193" cy="1629767"/>
          </a:xfrm>
        </p:grpSpPr>
        <p:sp>
          <p:nvSpPr>
            <p:cNvPr id="82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2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2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2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2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3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4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4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4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844" name="Rectangle"/>
          <p:cNvSpPr/>
          <p:nvPr/>
        </p:nvSpPr>
        <p:spPr>
          <a:xfrm>
            <a:off x="9537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5" name="Arrow"/>
          <p:cNvSpPr/>
          <p:nvPr/>
        </p:nvSpPr>
        <p:spPr>
          <a:xfrm>
            <a:off x="9271520" y="5168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6" name="process 4 (P)"/>
          <p:cNvSpPr txBox="1"/>
          <p:nvPr/>
        </p:nvSpPr>
        <p:spPr>
          <a:xfrm>
            <a:off x="9612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(P)</a:t>
            </a:r>
          </a:p>
        </p:txBody>
      </p:sp>
      <p:sp>
        <p:nvSpPr>
          <p:cNvPr id="847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48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849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850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851" name="Line"/>
          <p:cNvSpPr/>
          <p:nvPr/>
        </p:nvSpPr>
        <p:spPr>
          <a:xfrm flipH="1" flipV="1">
            <a:off x="822968" y="5321548"/>
            <a:ext cx="1185453" cy="195656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V="1">
            <a:off x="5488617" y="4510434"/>
            <a:ext cx="1056992" cy="282348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53" name="Running: 1, 3…"/>
          <p:cNvSpPr txBox="1"/>
          <p:nvPr/>
        </p:nvSpPr>
        <p:spPr>
          <a:xfrm>
            <a:off x="8484517" y="7598618"/>
            <a:ext cx="249212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3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2, 4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856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870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85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8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6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6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6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6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6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889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87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7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88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890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1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892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893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894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906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89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89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89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0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0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925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90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0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0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1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2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2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2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2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2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926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7" name="Arrow"/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28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929" name="Code"/>
          <p:cNvSpPr txBox="1"/>
          <p:nvPr/>
        </p:nvSpPr>
        <p:spPr>
          <a:xfrm>
            <a:off x="6897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930" name="Data"/>
          <p:cNvSpPr txBox="1"/>
          <p:nvPr/>
        </p:nvSpPr>
        <p:spPr>
          <a:xfrm>
            <a:off x="8011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940" name="Group"/>
          <p:cNvGrpSpPr/>
          <p:nvPr/>
        </p:nvGrpSpPr>
        <p:grpSpPr>
          <a:xfrm>
            <a:off x="6833120" y="4167782"/>
            <a:ext cx="915195" cy="1629768"/>
            <a:chOff x="0" y="0"/>
            <a:chExt cx="915193" cy="1629767"/>
          </a:xfrm>
        </p:grpSpPr>
        <p:sp>
          <p:nvSpPr>
            <p:cNvPr id="93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93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3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3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3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959" name="Group"/>
          <p:cNvGrpSpPr/>
          <p:nvPr/>
        </p:nvGrpSpPr>
        <p:grpSpPr>
          <a:xfrm>
            <a:off x="7899920" y="4167782"/>
            <a:ext cx="915195" cy="1629768"/>
            <a:chOff x="0" y="0"/>
            <a:chExt cx="915193" cy="1629767"/>
          </a:xfrm>
        </p:grpSpPr>
        <p:sp>
          <p:nvSpPr>
            <p:cNvPr id="94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4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5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960" name="Rectangle"/>
          <p:cNvSpPr/>
          <p:nvPr/>
        </p:nvSpPr>
        <p:spPr>
          <a:xfrm>
            <a:off x="6743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1" name="Arrow"/>
          <p:cNvSpPr/>
          <p:nvPr/>
        </p:nvSpPr>
        <p:spPr>
          <a:xfrm>
            <a:off x="6464820" y="44196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62" name="process 3 (R)"/>
          <p:cNvSpPr txBox="1"/>
          <p:nvPr/>
        </p:nvSpPr>
        <p:spPr>
          <a:xfrm>
            <a:off x="6818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(R)</a:t>
            </a:r>
          </a:p>
        </p:txBody>
      </p:sp>
      <p:sp>
        <p:nvSpPr>
          <p:cNvPr id="963" name="Code"/>
          <p:cNvSpPr txBox="1"/>
          <p:nvPr/>
        </p:nvSpPr>
        <p:spPr>
          <a:xfrm>
            <a:off x="9691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964" name="Data"/>
          <p:cNvSpPr txBox="1"/>
          <p:nvPr/>
        </p:nvSpPr>
        <p:spPr>
          <a:xfrm>
            <a:off x="10805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978" name="Group"/>
          <p:cNvGrpSpPr/>
          <p:nvPr/>
        </p:nvGrpSpPr>
        <p:grpSpPr>
          <a:xfrm>
            <a:off x="9627120" y="4167782"/>
            <a:ext cx="915195" cy="1629768"/>
            <a:chOff x="0" y="0"/>
            <a:chExt cx="915193" cy="1629767"/>
          </a:xfrm>
        </p:grpSpPr>
        <p:sp>
          <p:nvSpPr>
            <p:cNvPr id="96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96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6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7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7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7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97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997" name="Group"/>
          <p:cNvGrpSpPr/>
          <p:nvPr/>
        </p:nvGrpSpPr>
        <p:grpSpPr>
          <a:xfrm>
            <a:off x="10693920" y="4167782"/>
            <a:ext cx="915195" cy="1629768"/>
            <a:chOff x="0" y="0"/>
            <a:chExt cx="915193" cy="1629767"/>
          </a:xfrm>
        </p:grpSpPr>
        <p:sp>
          <p:nvSpPr>
            <p:cNvPr id="97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8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99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998" name="Rectangle"/>
          <p:cNvSpPr/>
          <p:nvPr/>
        </p:nvSpPr>
        <p:spPr>
          <a:xfrm>
            <a:off x="9537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99" name="Arrow"/>
          <p:cNvSpPr/>
          <p:nvPr/>
        </p:nvSpPr>
        <p:spPr>
          <a:xfrm>
            <a:off x="9271520" y="5168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0" name="process 4 (P)"/>
          <p:cNvSpPr txBox="1"/>
          <p:nvPr/>
        </p:nvSpPr>
        <p:spPr>
          <a:xfrm>
            <a:off x="9612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(P)</a:t>
            </a:r>
          </a:p>
        </p:txBody>
      </p:sp>
      <p:sp>
        <p:nvSpPr>
          <p:cNvPr id="1001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2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003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004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005" name="Line"/>
          <p:cNvSpPr/>
          <p:nvPr/>
        </p:nvSpPr>
        <p:spPr>
          <a:xfrm flipH="1" flipV="1">
            <a:off x="820736" y="4566245"/>
            <a:ext cx="1187684" cy="27118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6" name="Line"/>
          <p:cNvSpPr/>
          <p:nvPr/>
        </p:nvSpPr>
        <p:spPr>
          <a:xfrm flipV="1">
            <a:off x="5488617" y="4795986"/>
            <a:ext cx="1049989" cy="253793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07" name="Running: 1, 3…"/>
          <p:cNvSpPr txBox="1"/>
          <p:nvPr/>
        </p:nvSpPr>
        <p:spPr>
          <a:xfrm>
            <a:off x="8484517" y="7598618"/>
            <a:ext cx="249212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3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2, 4</a:t>
            </a:r>
          </a:p>
        </p:txBody>
      </p:sp>
      <p:sp>
        <p:nvSpPr>
          <p:cNvPr id="1008" name="the more cores we have, the more tasks we can run simultaneously"/>
          <p:cNvSpPr txBox="1"/>
          <p:nvPr/>
        </p:nvSpPr>
        <p:spPr>
          <a:xfrm>
            <a:off x="7420768" y="6654800"/>
            <a:ext cx="461962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the more cores we have, the more tasks we can run simultaneously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Wasted Compute Resources:…"/>
          <p:cNvSpPr txBox="1">
            <a:spLocks noGrp="1"/>
          </p:cNvSpPr>
          <p:nvPr>
            <p:ph type="ctrTitle"/>
          </p:nvPr>
        </p:nvSpPr>
        <p:spPr>
          <a:xfrm>
            <a:off x="210740" y="3882032"/>
            <a:ext cx="12583320" cy="1989536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Wasted Compute Resources:</a:t>
            </a:r>
          </a:p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Two Problems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013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027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01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01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1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1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2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2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2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046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02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29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0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1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2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3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4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5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6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7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8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39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0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1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2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3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4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45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047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8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49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1050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1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052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053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054" name="Line"/>
          <p:cNvSpPr/>
          <p:nvPr/>
        </p:nvSpPr>
        <p:spPr>
          <a:xfrm flipH="1" flipV="1">
            <a:off x="820736" y="4566245"/>
            <a:ext cx="1187684" cy="271186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5" name="Line"/>
          <p:cNvSpPr/>
          <p:nvPr/>
        </p:nvSpPr>
        <p:spPr>
          <a:xfrm flipV="1">
            <a:off x="5488617" y="5855245"/>
            <a:ext cx="323906" cy="147867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56" name="Running: 1…"/>
          <p:cNvSpPr txBox="1"/>
          <p:nvPr/>
        </p:nvSpPr>
        <p:spPr>
          <a:xfrm>
            <a:off x="8484517" y="7598618"/>
            <a:ext cx="1943399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</a:t>
            </a:r>
          </a:p>
        </p:txBody>
      </p:sp>
      <p:sp>
        <p:nvSpPr>
          <p:cNvPr id="1057" name="wasted!"/>
          <p:cNvSpPr txBox="1"/>
          <p:nvPr/>
        </p:nvSpPr>
        <p:spPr>
          <a:xfrm>
            <a:off x="5321647" y="5367745"/>
            <a:ext cx="1015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wasted!</a:t>
            </a:r>
          </a:p>
        </p:txBody>
      </p:sp>
      <p:sp>
        <p:nvSpPr>
          <p:cNvPr id="1058" name="Problem 1: not enough distinct tasks to utilize all cores"/>
          <p:cNvSpPr txBox="1"/>
          <p:nvPr/>
        </p:nvSpPr>
        <p:spPr>
          <a:xfrm>
            <a:off x="2106414" y="958850"/>
            <a:ext cx="87919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Problem 1</a:t>
            </a:r>
            <a:r>
              <a:t>: not enough distinct tasks to utilize all cores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061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075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06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06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6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6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6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7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07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094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07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77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78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79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0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1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2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3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4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5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6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7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8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89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90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91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92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093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095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6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7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1098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99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100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101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102" name="Line"/>
          <p:cNvSpPr/>
          <p:nvPr/>
        </p:nvSpPr>
        <p:spPr>
          <a:xfrm flipH="1" flipV="1">
            <a:off x="1795362" y="6831153"/>
            <a:ext cx="213059" cy="446959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3" name="Line"/>
          <p:cNvSpPr/>
          <p:nvPr/>
        </p:nvSpPr>
        <p:spPr>
          <a:xfrm flipV="1">
            <a:off x="5488617" y="5855245"/>
            <a:ext cx="323906" cy="147867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04" name="Running:…"/>
          <p:cNvSpPr txBox="1"/>
          <p:nvPr/>
        </p:nvSpPr>
        <p:spPr>
          <a:xfrm>
            <a:off x="8484517" y="7598618"/>
            <a:ext cx="1943399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Blocked: 1</a:t>
            </a:r>
          </a:p>
        </p:txBody>
      </p:sp>
      <p:sp>
        <p:nvSpPr>
          <p:cNvPr id="1105" name="wasted!"/>
          <p:cNvSpPr txBox="1"/>
          <p:nvPr/>
        </p:nvSpPr>
        <p:spPr>
          <a:xfrm>
            <a:off x="5321647" y="5367745"/>
            <a:ext cx="1015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wasted!</a:t>
            </a:r>
          </a:p>
        </p:txBody>
      </p:sp>
      <p:sp>
        <p:nvSpPr>
          <p:cNvPr id="1106" name="Problem 2: some operations requires waiting (task is &quot;blocked&quot;)"/>
          <p:cNvSpPr txBox="1"/>
          <p:nvPr/>
        </p:nvSpPr>
        <p:spPr>
          <a:xfrm>
            <a:off x="1411088" y="958850"/>
            <a:ext cx="10182623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3200"/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Problem 2</a:t>
            </a:r>
            <a:r>
              <a:t>: some operations requires waiting (task is "blocked")</a:t>
            </a:r>
          </a:p>
        </p:txBody>
      </p:sp>
      <p:sp>
        <p:nvSpPr>
          <p:cNvPr id="1107" name="wasted!"/>
          <p:cNvSpPr txBox="1"/>
          <p:nvPr/>
        </p:nvSpPr>
        <p:spPr>
          <a:xfrm>
            <a:off x="1308447" y="6421845"/>
            <a:ext cx="1015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wasted!</a:t>
            </a:r>
          </a:p>
        </p:txBody>
      </p:sp>
      <p:sp>
        <p:nvSpPr>
          <p:cNvPr id="1108" name="operation may require us to wait on an external resource…"/>
          <p:cNvSpPr/>
          <p:nvPr/>
        </p:nvSpPr>
        <p:spPr>
          <a:xfrm>
            <a:off x="1922859" y="3055937"/>
            <a:ext cx="5680076" cy="22717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52" y="0"/>
                </a:moveTo>
                <a:cubicBezTo>
                  <a:pt x="7097" y="0"/>
                  <a:pt x="6971" y="315"/>
                  <a:pt x="6971" y="702"/>
                </a:cubicBezTo>
                <a:lnTo>
                  <a:pt x="6971" y="16336"/>
                </a:lnTo>
                <a:lnTo>
                  <a:pt x="0" y="17736"/>
                </a:lnTo>
                <a:lnTo>
                  <a:pt x="6971" y="19136"/>
                </a:lnTo>
                <a:lnTo>
                  <a:pt x="6971" y="20898"/>
                </a:lnTo>
                <a:cubicBezTo>
                  <a:pt x="6971" y="21285"/>
                  <a:pt x="7097" y="21600"/>
                  <a:pt x="7252" y="21600"/>
                </a:cubicBezTo>
                <a:lnTo>
                  <a:pt x="21319" y="21600"/>
                </a:lnTo>
                <a:cubicBezTo>
                  <a:pt x="21474" y="21600"/>
                  <a:pt x="21600" y="21285"/>
                  <a:pt x="21600" y="20898"/>
                </a:cubicBezTo>
                <a:lnTo>
                  <a:pt x="21600" y="702"/>
                </a:lnTo>
                <a:cubicBezTo>
                  <a:pt x="21600" y="315"/>
                  <a:pt x="21474" y="0"/>
                  <a:pt x="21319" y="0"/>
                </a:cubicBezTo>
                <a:lnTo>
                  <a:pt x="7252" y="0"/>
                </a:lnTo>
                <a:close/>
              </a:path>
            </a:pathLst>
          </a:custGeom>
          <a:ln w="254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sz="2200"/>
            </a:pPr>
            <a:r>
              <a:rPr lang="en-US" dirty="0"/>
              <a:t>                         </a:t>
            </a:r>
            <a:r>
              <a:rPr dirty="0"/>
              <a:t>operation may require us to wait</a:t>
            </a:r>
            <a:endParaRPr lang="en-US" dirty="0"/>
          </a:p>
          <a:p>
            <a:pPr algn="l">
              <a:defRPr sz="2200"/>
            </a:pPr>
            <a:r>
              <a:rPr lang="en-US" dirty="0"/>
              <a:t>                        </a:t>
            </a:r>
            <a:r>
              <a:rPr dirty="0"/>
              <a:t> on an external resource</a:t>
            </a:r>
          </a:p>
          <a:p>
            <a:pPr marL="539750" indent="-349250" algn="r">
              <a:buSzPct val="100000"/>
              <a:buChar char="•"/>
              <a:defRPr sz="2200"/>
            </a:pPr>
            <a:r>
              <a:rPr dirty="0" err="1"/>
              <a:t>f.read</a:t>
            </a:r>
            <a:r>
              <a:rPr dirty="0"/>
              <a:t>()</a:t>
            </a:r>
          </a:p>
          <a:p>
            <a:pPr marL="539750" indent="-349250" algn="r">
              <a:buSzPct val="100000"/>
              <a:buChar char="•"/>
              <a:defRPr sz="2200"/>
            </a:pPr>
            <a:r>
              <a:rPr dirty="0" err="1"/>
              <a:t>requests.get</a:t>
            </a:r>
            <a:r>
              <a:rPr dirty="0"/>
              <a:t>(URL)</a:t>
            </a:r>
          </a:p>
          <a:p>
            <a:pPr marL="539750" indent="-349250" algn="r">
              <a:buSzPct val="100000"/>
              <a:buChar char="•"/>
              <a:defRPr sz="2200"/>
            </a:pPr>
            <a:r>
              <a:rPr dirty="0" err="1"/>
              <a:t>time.sleep</a:t>
            </a:r>
            <a:r>
              <a:rPr dirty="0"/>
              <a:t>(SECONDS)</a:t>
            </a:r>
          </a:p>
          <a:p>
            <a:pPr marL="539750" indent="-349250" algn="r">
              <a:buSzPct val="100000"/>
              <a:buChar char="•"/>
              <a:defRPr sz="2200"/>
            </a:pPr>
            <a:r>
              <a:rPr dirty="0"/>
              <a:t>x = input()</a:t>
            </a:r>
          </a:p>
        </p:txBody>
      </p:sp>
      <p:pic>
        <p:nvPicPr>
          <p:cNvPr id="11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15302">
            <a:off x="8241828" y="2671671"/>
            <a:ext cx="2845744" cy="21702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olution: Parallelism"/>
          <p:cNvSpPr txBox="1">
            <a:spLocks noGrp="1"/>
          </p:cNvSpPr>
          <p:nvPr>
            <p:ph type="ctrTitle"/>
          </p:nvPr>
        </p:nvSpPr>
        <p:spPr>
          <a:xfrm>
            <a:off x="210740" y="3120032"/>
            <a:ext cx="12583320" cy="198953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Solution: Parallelism</a:t>
            </a:r>
          </a:p>
        </p:txBody>
      </p:sp>
      <p:sp>
        <p:nvSpPr>
          <p:cNvPr id="1112" name="1"/>
          <p:cNvSpPr/>
          <p:nvPr/>
        </p:nvSpPr>
        <p:spPr>
          <a:xfrm>
            <a:off x="3060700" y="5613400"/>
            <a:ext cx="770757" cy="7707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113" name="thread-level parallelism"/>
          <p:cNvSpPr txBox="1"/>
          <p:nvPr/>
        </p:nvSpPr>
        <p:spPr>
          <a:xfrm>
            <a:off x="4102100" y="5770178"/>
            <a:ext cx="2843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thread-level parallelism</a:t>
            </a:r>
          </a:p>
        </p:txBody>
      </p:sp>
      <p:sp>
        <p:nvSpPr>
          <p:cNvPr id="1114" name="2"/>
          <p:cNvSpPr/>
          <p:nvPr/>
        </p:nvSpPr>
        <p:spPr>
          <a:xfrm>
            <a:off x="3060700" y="6629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115" name="process-level parallelism"/>
          <p:cNvSpPr txBox="1"/>
          <p:nvPr/>
        </p:nvSpPr>
        <p:spPr>
          <a:xfrm>
            <a:off x="4102100" y="6786178"/>
            <a:ext cx="29801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process-level parallelism</a:t>
            </a:r>
          </a:p>
        </p:txBody>
      </p:sp>
      <p:sp>
        <p:nvSpPr>
          <p:cNvPr id="1116" name="3"/>
          <p:cNvSpPr/>
          <p:nvPr/>
        </p:nvSpPr>
        <p:spPr>
          <a:xfrm>
            <a:off x="3060700" y="7645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117" name="GPU parallelism"/>
          <p:cNvSpPr txBox="1"/>
          <p:nvPr/>
        </p:nvSpPr>
        <p:spPr>
          <a:xfrm>
            <a:off x="4102100" y="7802178"/>
            <a:ext cx="20291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GPU parallelism</a:t>
            </a:r>
          </a:p>
        </p:txBody>
      </p:sp>
      <p:sp>
        <p:nvSpPr>
          <p:cNvPr id="1118" name="Line"/>
          <p:cNvSpPr/>
          <p:nvPr/>
        </p:nvSpPr>
        <p:spPr>
          <a:xfrm flipV="1">
            <a:off x="7365578" y="6718300"/>
            <a:ext cx="1" cy="173400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19" name="covered in CS 320"/>
          <p:cNvSpPr txBox="1"/>
          <p:nvPr/>
        </p:nvSpPr>
        <p:spPr>
          <a:xfrm>
            <a:off x="7528445" y="7356699"/>
            <a:ext cx="23421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covered in CS 320</a:t>
            </a:r>
          </a:p>
        </p:txBody>
      </p:sp>
      <p:sp>
        <p:nvSpPr>
          <p:cNvPr id="1120" name="very complicated, not covered in detail"/>
          <p:cNvSpPr txBox="1"/>
          <p:nvPr/>
        </p:nvSpPr>
        <p:spPr>
          <a:xfrm>
            <a:off x="7312545" y="5592378"/>
            <a:ext cx="2843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123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137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12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12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2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2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3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3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3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156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13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39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0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1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2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3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4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5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6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7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8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49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0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1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2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3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4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55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157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8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59" name="process"/>
          <p:cNvSpPr txBox="1"/>
          <p:nvPr/>
        </p:nvSpPr>
        <p:spPr>
          <a:xfrm>
            <a:off x="1547849" y="33188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1160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1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162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163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164" name="(1) Thread-level Parallelism"/>
          <p:cNvSpPr txBox="1"/>
          <p:nvPr/>
        </p:nvSpPr>
        <p:spPr>
          <a:xfrm>
            <a:off x="4309764" y="958850"/>
            <a:ext cx="43852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(1) Thread-level Parallelism</a:t>
            </a:r>
          </a:p>
        </p:txBody>
      </p:sp>
      <p:sp>
        <p:nvSpPr>
          <p:cNvPr id="1165" name="Arrow"/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6" name="Arrow"/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7" name="Arrow"/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68" name="1"/>
          <p:cNvSpPr txBox="1"/>
          <p:nvPr/>
        </p:nvSpPr>
        <p:spPr>
          <a:xfrm>
            <a:off x="854141" y="422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1169" name="2"/>
          <p:cNvSpPr txBox="1"/>
          <p:nvPr/>
        </p:nvSpPr>
        <p:spPr>
          <a:xfrm>
            <a:off x="854141" y="4737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1170" name="3"/>
          <p:cNvSpPr txBox="1"/>
          <p:nvPr/>
        </p:nvSpPr>
        <p:spPr>
          <a:xfrm>
            <a:off x="765241" y="549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1171" name="Threads give us multiple instruction pointers in a process, allowing us to execute multiple parts of the code, at the same time!"/>
          <p:cNvSpPr txBox="1"/>
          <p:nvPr/>
        </p:nvSpPr>
        <p:spPr>
          <a:xfrm>
            <a:off x="5464720" y="3859634"/>
            <a:ext cx="564773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Threads give us multiple instruction pointers in a process, allowing us to execute multiple parts of the code, at the same time!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174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188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17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17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7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8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8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8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18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207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18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19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0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208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09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0" name="process"/>
          <p:cNvSpPr txBox="1"/>
          <p:nvPr/>
        </p:nvSpPr>
        <p:spPr>
          <a:xfrm>
            <a:off x="1547849" y="33188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1211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2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213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214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215" name="Line"/>
          <p:cNvSpPr/>
          <p:nvPr/>
        </p:nvSpPr>
        <p:spPr>
          <a:xfrm rot="14868812">
            <a:off x="-611365" y="5474464"/>
            <a:ext cx="2815064" cy="104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6" name="Line"/>
          <p:cNvSpPr/>
          <p:nvPr/>
        </p:nvSpPr>
        <p:spPr>
          <a:xfrm rot="12898434">
            <a:off x="10333" y="6047647"/>
            <a:ext cx="4094152" cy="12459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91" h="19162" extrusionOk="0">
                <a:moveTo>
                  <a:pt x="0" y="19162"/>
                </a:moveTo>
                <a:cubicBezTo>
                  <a:pt x="2993" y="14402"/>
                  <a:pt x="5923" y="9979"/>
                  <a:pt x="8854" y="5800"/>
                </a:cubicBezTo>
                <a:cubicBezTo>
                  <a:pt x="11686" y="1762"/>
                  <a:pt x="14915" y="-2438"/>
                  <a:pt x="18022" y="1709"/>
                </a:cubicBezTo>
                <a:cubicBezTo>
                  <a:pt x="20287" y="4733"/>
                  <a:pt x="21600" y="11894"/>
                  <a:pt x="21228" y="1916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17" name="Running: 1, 2…"/>
          <p:cNvSpPr txBox="1"/>
          <p:nvPr/>
        </p:nvSpPr>
        <p:spPr>
          <a:xfrm>
            <a:off x="8484517" y="7598618"/>
            <a:ext cx="249212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3, 4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Blocked:</a:t>
            </a:r>
          </a:p>
        </p:txBody>
      </p:sp>
      <p:sp>
        <p:nvSpPr>
          <p:cNvPr id="1218" name="(1) Thread-level Parallelism"/>
          <p:cNvSpPr txBox="1"/>
          <p:nvPr/>
        </p:nvSpPr>
        <p:spPr>
          <a:xfrm>
            <a:off x="4309764" y="958850"/>
            <a:ext cx="43852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(1) Thread-level Parallelism</a:t>
            </a:r>
          </a:p>
        </p:txBody>
      </p:sp>
      <p:sp>
        <p:nvSpPr>
          <p:cNvPr id="1219" name="Arrow"/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0" name="Arrow"/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1" name="Arrow"/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22" name="1"/>
          <p:cNvSpPr txBox="1"/>
          <p:nvPr/>
        </p:nvSpPr>
        <p:spPr>
          <a:xfrm>
            <a:off x="854141" y="422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1223" name="2"/>
          <p:cNvSpPr txBox="1"/>
          <p:nvPr/>
        </p:nvSpPr>
        <p:spPr>
          <a:xfrm>
            <a:off x="854141" y="4737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1224" name="3"/>
          <p:cNvSpPr txBox="1"/>
          <p:nvPr/>
        </p:nvSpPr>
        <p:spPr>
          <a:xfrm>
            <a:off x="765241" y="549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1225" name="In general, threads help:…"/>
          <p:cNvSpPr txBox="1"/>
          <p:nvPr/>
        </p:nvSpPr>
        <p:spPr>
          <a:xfrm>
            <a:off x="5586734" y="3859634"/>
            <a:ext cx="570562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In general, threads help: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use multiple cores</a:t>
            </a:r>
          </a:p>
          <a:p>
            <a:pPr marL="571500" indent="-381000" algn="l">
              <a:buSzPct val="100000"/>
              <a:buChar char="•"/>
            </a:pPr>
            <a:r>
              <a:t>do useful work when threads are blocking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228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242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22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23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3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3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3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3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4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261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24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4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5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6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7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8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49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0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1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2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3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4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5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6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7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8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59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60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262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3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4" name="process"/>
          <p:cNvSpPr txBox="1"/>
          <p:nvPr/>
        </p:nvSpPr>
        <p:spPr>
          <a:xfrm>
            <a:off x="1547849" y="33188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1265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66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267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268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269" name="Line"/>
          <p:cNvSpPr/>
          <p:nvPr/>
        </p:nvSpPr>
        <p:spPr>
          <a:xfrm rot="14868812">
            <a:off x="-611365" y="5474464"/>
            <a:ext cx="2815064" cy="104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0" name="Line"/>
          <p:cNvSpPr/>
          <p:nvPr/>
        </p:nvSpPr>
        <p:spPr>
          <a:xfrm rot="12898434">
            <a:off x="363233" y="6158795"/>
            <a:ext cx="3675627" cy="1343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358" extrusionOk="0">
                <a:moveTo>
                  <a:pt x="0" y="18358"/>
                </a:moveTo>
                <a:cubicBezTo>
                  <a:pt x="3547" y="14973"/>
                  <a:pt x="6865" y="11001"/>
                  <a:pt x="10005" y="6483"/>
                </a:cubicBezTo>
                <a:cubicBezTo>
                  <a:pt x="13395" y="1606"/>
                  <a:pt x="17478" y="-3242"/>
                  <a:pt x="20366" y="2847"/>
                </a:cubicBezTo>
                <a:cubicBezTo>
                  <a:pt x="21066" y="4325"/>
                  <a:pt x="21501" y="6364"/>
                  <a:pt x="21600" y="8551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1" name="Running: 1, 3…"/>
          <p:cNvSpPr txBox="1"/>
          <p:nvPr/>
        </p:nvSpPr>
        <p:spPr>
          <a:xfrm>
            <a:off x="8484517" y="7598618"/>
            <a:ext cx="249212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3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4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Blocked: 2</a:t>
            </a:r>
          </a:p>
        </p:txBody>
      </p:sp>
      <p:sp>
        <p:nvSpPr>
          <p:cNvPr id="1272" name="(1) Thread-level Parallelism"/>
          <p:cNvSpPr txBox="1"/>
          <p:nvPr/>
        </p:nvSpPr>
        <p:spPr>
          <a:xfrm>
            <a:off x="4309764" y="958850"/>
            <a:ext cx="43852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(1) Thread-level Parallelism</a:t>
            </a:r>
          </a:p>
        </p:txBody>
      </p:sp>
      <p:sp>
        <p:nvSpPr>
          <p:cNvPr id="1273" name="Arrow"/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4" name="Arrow"/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5" name="Arrow"/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76" name="1"/>
          <p:cNvSpPr txBox="1"/>
          <p:nvPr/>
        </p:nvSpPr>
        <p:spPr>
          <a:xfrm>
            <a:off x="854141" y="422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1277" name="2"/>
          <p:cNvSpPr txBox="1"/>
          <p:nvPr/>
        </p:nvSpPr>
        <p:spPr>
          <a:xfrm>
            <a:off x="854141" y="4991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1278" name="3"/>
          <p:cNvSpPr txBox="1"/>
          <p:nvPr/>
        </p:nvSpPr>
        <p:spPr>
          <a:xfrm>
            <a:off x="765241" y="549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1279" name="In general, threads help:…"/>
          <p:cNvSpPr txBox="1"/>
          <p:nvPr/>
        </p:nvSpPr>
        <p:spPr>
          <a:xfrm>
            <a:off x="5586734" y="3859634"/>
            <a:ext cx="570562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In general, threads help:</a:t>
            </a:r>
          </a:p>
          <a:p>
            <a:pPr marL="571500" indent="-381000" algn="l">
              <a:buSzPct val="100000"/>
              <a:buChar char="•"/>
            </a:pPr>
            <a:r>
              <a:t>use multiple cores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do useful work when threads are blocking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282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296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28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28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8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8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9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9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29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315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29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9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29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0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1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1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1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1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1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316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7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8" name="process"/>
          <p:cNvSpPr txBox="1"/>
          <p:nvPr/>
        </p:nvSpPr>
        <p:spPr>
          <a:xfrm>
            <a:off x="1547849" y="33188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1319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0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321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322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323" name="Line"/>
          <p:cNvSpPr/>
          <p:nvPr/>
        </p:nvSpPr>
        <p:spPr>
          <a:xfrm rot="14868812">
            <a:off x="-611365" y="5474464"/>
            <a:ext cx="2815064" cy="104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4" name="Running: 1…"/>
          <p:cNvSpPr txBox="1"/>
          <p:nvPr/>
        </p:nvSpPr>
        <p:spPr>
          <a:xfrm>
            <a:off x="8484517" y="7598618"/>
            <a:ext cx="249212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3, 4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Blocked: 2</a:t>
            </a:r>
          </a:p>
        </p:txBody>
      </p:sp>
      <p:sp>
        <p:nvSpPr>
          <p:cNvPr id="1325" name="(1) Thread-level Parallelism"/>
          <p:cNvSpPr txBox="1"/>
          <p:nvPr/>
        </p:nvSpPr>
        <p:spPr>
          <a:xfrm>
            <a:off x="4309764" y="958850"/>
            <a:ext cx="43852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(1) Thread-level Parallelism</a:t>
            </a:r>
          </a:p>
        </p:txBody>
      </p:sp>
      <p:sp>
        <p:nvSpPr>
          <p:cNvPr id="1326" name="Arrow"/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7" name="Arrow"/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8" name="Arrow"/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29" name="1"/>
          <p:cNvSpPr txBox="1"/>
          <p:nvPr/>
        </p:nvSpPr>
        <p:spPr>
          <a:xfrm>
            <a:off x="854141" y="422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1330" name="2"/>
          <p:cNvSpPr txBox="1"/>
          <p:nvPr/>
        </p:nvSpPr>
        <p:spPr>
          <a:xfrm>
            <a:off x="854141" y="4991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1331" name="3"/>
          <p:cNvSpPr txBox="1"/>
          <p:nvPr/>
        </p:nvSpPr>
        <p:spPr>
          <a:xfrm>
            <a:off x="765241" y="549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1332" name="In general Python, threads help:…"/>
          <p:cNvSpPr txBox="1"/>
          <p:nvPr/>
        </p:nvSpPr>
        <p:spPr>
          <a:xfrm>
            <a:off x="5586734" y="3859634"/>
            <a:ext cx="570562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In </a:t>
            </a:r>
            <a:r>
              <a:rPr strike="sngStrike"/>
              <a:t>general</a:t>
            </a:r>
            <a:r>
              <a:t> Python, threads help:</a:t>
            </a:r>
          </a:p>
          <a:p>
            <a:pPr marL="571500" indent="-381000" algn="l">
              <a:buSzPct val="100000"/>
              <a:buChar char="•"/>
              <a:defRPr strike="sngStrike"/>
            </a:pPr>
            <a:r>
              <a:t>use multiple cores</a:t>
            </a:r>
          </a:p>
          <a:p>
            <a:pPr marL="571500" indent="-381000" algn="l">
              <a:buSzPct val="100000"/>
              <a:buChar char="•"/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do useful work when threads are blocking</a:t>
            </a:r>
          </a:p>
        </p:txBody>
      </p:sp>
      <p:sp>
        <p:nvSpPr>
          <p:cNvPr id="1333" name="Line"/>
          <p:cNvSpPr/>
          <p:nvPr/>
        </p:nvSpPr>
        <p:spPr>
          <a:xfrm flipV="1">
            <a:off x="5488617" y="6630094"/>
            <a:ext cx="278166" cy="7038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4" name="wasted!"/>
          <p:cNvSpPr txBox="1"/>
          <p:nvPr/>
        </p:nvSpPr>
        <p:spPr>
          <a:xfrm>
            <a:off x="5372447" y="6149497"/>
            <a:ext cx="1015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wasted!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arallelism: doing multiple things at once"/>
          <p:cNvSpPr txBox="1">
            <a:spLocks noGrp="1"/>
          </p:cNvSpPr>
          <p:nvPr>
            <p:ph type="ctrTitle"/>
          </p:nvPr>
        </p:nvSpPr>
        <p:spPr>
          <a:xfrm>
            <a:off x="210740" y="2338660"/>
            <a:ext cx="12583320" cy="101228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Parallelism</a:t>
            </a:r>
            <a:r>
              <a:t>: doing multiple things at once</a:t>
            </a:r>
          </a:p>
        </p:txBody>
      </p:sp>
      <p:grpSp>
        <p:nvGrpSpPr>
          <p:cNvPr id="143" name="Group"/>
          <p:cNvGrpSpPr/>
          <p:nvPr/>
        </p:nvGrpSpPr>
        <p:grpSpPr>
          <a:xfrm>
            <a:off x="612154" y="4470400"/>
            <a:ext cx="8249892" cy="812800"/>
            <a:chOff x="0" y="0"/>
            <a:chExt cx="8249890" cy="812800"/>
          </a:xfrm>
        </p:grpSpPr>
        <p:sp>
          <p:nvSpPr>
            <p:cNvPr id="141" name="process, thread, instruction pointer,…"/>
            <p:cNvSpPr txBox="1"/>
            <p:nvPr/>
          </p:nvSpPr>
          <p:spPr>
            <a:xfrm>
              <a:off x="2565400" y="0"/>
              <a:ext cx="5684491" cy="812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/>
            <a:p>
              <a:pPr algn="l"/>
              <a:r>
                <a:t>process, thread, instruction pointer,</a:t>
              </a:r>
            </a:p>
            <a:p>
              <a:pPr algn="l"/>
              <a:r>
                <a:t>state (running, ready, blocked), CPU, GPU, core</a:t>
              </a:r>
            </a:p>
          </p:txBody>
        </p:sp>
        <p:sp>
          <p:nvSpPr>
            <p:cNvPr id="142" name="Other Terms Today:"/>
            <p:cNvSpPr txBox="1"/>
            <p:nvPr/>
          </p:nvSpPr>
          <p:spPr>
            <a:xfrm>
              <a:off x="0" y="0"/>
              <a:ext cx="2516535" cy="4572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t">
              <a:spAutoFit/>
            </a:bodyPr>
            <a:lstStyle>
              <a:lvl1pPr algn="l"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>
                <a:defRPr>
                  <a:latin typeface="Gill Sans Light"/>
                  <a:ea typeface="Gill Sans Light"/>
                  <a:cs typeface="Gill Sans Light"/>
                  <a:sym typeface="Gill Sans Light"/>
                </a:defRPr>
              </a:pPr>
              <a:r>
                <a:rPr>
                  <a:latin typeface="Gill Sans"/>
                  <a:ea typeface="Gill Sans"/>
                  <a:cs typeface="Gill Sans"/>
                  <a:sym typeface="Gill Sans"/>
                </a:rPr>
                <a:t>Other Terms Today:</a:t>
              </a:r>
            </a:p>
          </p:txBody>
        </p:sp>
      </p:grpSp>
      <p:sp>
        <p:nvSpPr>
          <p:cNvPr id="144" name="Outline:…"/>
          <p:cNvSpPr txBox="1"/>
          <p:nvPr/>
        </p:nvSpPr>
        <p:spPr>
          <a:xfrm>
            <a:off x="689322" y="6148660"/>
            <a:ext cx="4361756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Outline:</a:t>
            </a:r>
          </a:p>
          <a:p>
            <a:pPr marL="355600" indent="-228600" algn="l">
              <a:buSzPct val="100000"/>
              <a:buChar char="•"/>
            </a:pPr>
            <a:r>
              <a:t>Mental Model</a:t>
            </a:r>
          </a:p>
          <a:p>
            <a:pPr marL="355600" indent="-228600" algn="l">
              <a:buSzPct val="100000"/>
              <a:buChar char="•"/>
            </a:pPr>
            <a:r>
              <a:t>Two problems</a:t>
            </a:r>
          </a:p>
          <a:p>
            <a:pPr marL="355600" indent="-228600" algn="l">
              <a:buSzPct val="100000"/>
              <a:buChar char="•"/>
            </a:pPr>
            <a:r>
              <a:t>Parallelism: Thread, Process, GPU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337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351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33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33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34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34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34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34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34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370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35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5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36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371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2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3" name="process"/>
          <p:cNvSpPr txBox="1"/>
          <p:nvPr/>
        </p:nvSpPr>
        <p:spPr>
          <a:xfrm>
            <a:off x="1547849" y="33188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1374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5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376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377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378" name="Line"/>
          <p:cNvSpPr/>
          <p:nvPr/>
        </p:nvSpPr>
        <p:spPr>
          <a:xfrm rot="14868812">
            <a:off x="-611365" y="5474464"/>
            <a:ext cx="2815064" cy="104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79" name="Running: 1…"/>
          <p:cNvSpPr txBox="1"/>
          <p:nvPr/>
        </p:nvSpPr>
        <p:spPr>
          <a:xfrm>
            <a:off x="8484517" y="7598618"/>
            <a:ext cx="2492128" cy="113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3, 4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Blocked: 2</a:t>
            </a:r>
          </a:p>
        </p:txBody>
      </p:sp>
      <p:sp>
        <p:nvSpPr>
          <p:cNvPr id="1380" name="(1) Thread-level Parallelism"/>
          <p:cNvSpPr txBox="1"/>
          <p:nvPr/>
        </p:nvSpPr>
        <p:spPr>
          <a:xfrm>
            <a:off x="4309764" y="958850"/>
            <a:ext cx="438527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(1) Thread-level Parallelism</a:t>
            </a:r>
          </a:p>
        </p:txBody>
      </p:sp>
      <p:sp>
        <p:nvSpPr>
          <p:cNvPr id="1381" name="Arrow"/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82" name="Arrow"/>
          <p:cNvSpPr/>
          <p:nvPr/>
        </p:nvSpPr>
        <p:spPr>
          <a:xfrm>
            <a:off x="749300" y="544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83" name="Arrow"/>
          <p:cNvSpPr/>
          <p:nvPr/>
        </p:nvSpPr>
        <p:spPr>
          <a:xfrm>
            <a:off x="660400" y="5461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84" name="1"/>
          <p:cNvSpPr txBox="1"/>
          <p:nvPr/>
        </p:nvSpPr>
        <p:spPr>
          <a:xfrm>
            <a:off x="854141" y="422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1385" name="2"/>
          <p:cNvSpPr txBox="1"/>
          <p:nvPr/>
        </p:nvSpPr>
        <p:spPr>
          <a:xfrm>
            <a:off x="854141" y="4991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1386" name="3"/>
          <p:cNvSpPr txBox="1"/>
          <p:nvPr/>
        </p:nvSpPr>
        <p:spPr>
          <a:xfrm>
            <a:off x="765241" y="5499099"/>
            <a:ext cx="251483" cy="35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1387" name="Line"/>
          <p:cNvSpPr/>
          <p:nvPr/>
        </p:nvSpPr>
        <p:spPr>
          <a:xfrm flipV="1">
            <a:off x="5488617" y="6630094"/>
            <a:ext cx="278166" cy="70382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88" name="wasted!"/>
          <p:cNvSpPr txBox="1"/>
          <p:nvPr/>
        </p:nvSpPr>
        <p:spPr>
          <a:xfrm>
            <a:off x="5372447" y="6149497"/>
            <a:ext cx="1015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wasted!</a:t>
            </a:r>
          </a:p>
        </p:txBody>
      </p:sp>
      <p:sp>
        <p:nvSpPr>
          <p:cNvPr id="1389" name="Example: two countdown threads"/>
          <p:cNvSpPr txBox="1"/>
          <p:nvPr/>
        </p:nvSpPr>
        <p:spPr>
          <a:xfrm>
            <a:off x="7202512" y="1743074"/>
            <a:ext cx="41319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Example: two countdown threads</a:t>
            </a:r>
          </a:p>
        </p:txBody>
      </p:sp>
      <p:sp>
        <p:nvSpPr>
          <p:cNvPr id="1390" name="import time…"/>
          <p:cNvSpPr txBox="1"/>
          <p:nvPr/>
        </p:nvSpPr>
        <p:spPr>
          <a:xfrm>
            <a:off x="7205786" y="2413000"/>
            <a:ext cx="5052865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import time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threading import Thread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f(name, n):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for i in range(n):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print(name, n-i)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time.sleep(1)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f("A", 3)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f("B", 5)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t1 = Thread(target=f, args=("A", 3))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t2 = Thread(target=f, args=("B", 5))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t1.start()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t2.start()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t1.join()</a:t>
            </a:r>
          </a:p>
          <a:p>
            <a:pPr algn="l">
              <a:defRPr sz="18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t2.join()</a:t>
            </a:r>
          </a:p>
        </p:txBody>
      </p:sp>
      <p:sp>
        <p:nvSpPr>
          <p:cNvPr id="1391" name="recommendation: don't use threads unless you learn a LOT more about multi-threading than covered in CS 320"/>
          <p:cNvSpPr txBox="1"/>
          <p:nvPr/>
        </p:nvSpPr>
        <p:spPr>
          <a:xfrm>
            <a:off x="1474067" y="1668660"/>
            <a:ext cx="5052865" cy="1170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recommendation</a:t>
            </a:r>
            <a:r>
              <a:t>: don't use threads unless you learn a LOT more about multi-threading than covered in CS 320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Solution: Parallelism"/>
          <p:cNvSpPr txBox="1">
            <a:spLocks noGrp="1"/>
          </p:cNvSpPr>
          <p:nvPr>
            <p:ph type="ctrTitle"/>
          </p:nvPr>
        </p:nvSpPr>
        <p:spPr>
          <a:xfrm>
            <a:off x="210740" y="3120032"/>
            <a:ext cx="12583320" cy="198953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Solution: Parallelism</a:t>
            </a:r>
          </a:p>
        </p:txBody>
      </p:sp>
      <p:sp>
        <p:nvSpPr>
          <p:cNvPr id="1394" name="1"/>
          <p:cNvSpPr/>
          <p:nvPr/>
        </p:nvSpPr>
        <p:spPr>
          <a:xfrm>
            <a:off x="3060700" y="5613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395" name="thread-level parallelism"/>
          <p:cNvSpPr txBox="1"/>
          <p:nvPr/>
        </p:nvSpPr>
        <p:spPr>
          <a:xfrm>
            <a:off x="4102100" y="5770178"/>
            <a:ext cx="2843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thread-level parallelism</a:t>
            </a:r>
          </a:p>
        </p:txBody>
      </p:sp>
      <p:sp>
        <p:nvSpPr>
          <p:cNvPr id="1396" name="2"/>
          <p:cNvSpPr/>
          <p:nvPr/>
        </p:nvSpPr>
        <p:spPr>
          <a:xfrm>
            <a:off x="3060700" y="6629400"/>
            <a:ext cx="770757" cy="7707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397" name="process-level parallelism"/>
          <p:cNvSpPr txBox="1"/>
          <p:nvPr/>
        </p:nvSpPr>
        <p:spPr>
          <a:xfrm>
            <a:off x="4102100" y="6786178"/>
            <a:ext cx="29801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process-level parallelism</a:t>
            </a:r>
          </a:p>
        </p:txBody>
      </p:sp>
      <p:sp>
        <p:nvSpPr>
          <p:cNvPr id="1398" name="3"/>
          <p:cNvSpPr/>
          <p:nvPr/>
        </p:nvSpPr>
        <p:spPr>
          <a:xfrm>
            <a:off x="3060700" y="7645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399" name="GPU parallelism"/>
          <p:cNvSpPr txBox="1"/>
          <p:nvPr/>
        </p:nvSpPr>
        <p:spPr>
          <a:xfrm>
            <a:off x="4102100" y="7802178"/>
            <a:ext cx="20291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GPU parallelism</a:t>
            </a:r>
          </a:p>
        </p:txBody>
      </p:sp>
      <p:sp>
        <p:nvSpPr>
          <p:cNvPr id="1400" name="Line"/>
          <p:cNvSpPr/>
          <p:nvPr/>
        </p:nvSpPr>
        <p:spPr>
          <a:xfrm flipV="1">
            <a:off x="7365578" y="6718300"/>
            <a:ext cx="1" cy="173400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01" name="covered in CS 320"/>
          <p:cNvSpPr txBox="1"/>
          <p:nvPr/>
        </p:nvSpPr>
        <p:spPr>
          <a:xfrm>
            <a:off x="7528445" y="7356699"/>
            <a:ext cx="23421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covered in CS 320</a:t>
            </a:r>
          </a:p>
        </p:txBody>
      </p:sp>
      <p:sp>
        <p:nvSpPr>
          <p:cNvPr id="1402" name="very complicated, not covered in detail"/>
          <p:cNvSpPr txBox="1"/>
          <p:nvPr/>
        </p:nvSpPr>
        <p:spPr>
          <a:xfrm>
            <a:off x="7312545" y="5592378"/>
            <a:ext cx="2843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405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419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40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40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0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1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1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1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1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438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42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1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2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3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4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5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6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7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8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29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0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1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2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3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4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5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6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37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439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0" name="Arrow"/>
          <p:cNvSpPr/>
          <p:nvPr/>
        </p:nvSpPr>
        <p:spPr>
          <a:xfrm>
            <a:off x="749300" y="4178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1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1442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43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444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445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446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1447" name="Line"/>
          <p:cNvSpPr/>
          <p:nvPr/>
        </p:nvSpPr>
        <p:spPr>
          <a:xfrm rot="14868812">
            <a:off x="-611365" y="5474464"/>
            <a:ext cx="2815064" cy="1042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450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464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45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45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5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5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6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6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483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46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6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7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8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8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48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484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5" name="Arrow"/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6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1487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8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489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490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491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1492" name="Line"/>
          <p:cNvSpPr/>
          <p:nvPr/>
        </p:nvSpPr>
        <p:spPr>
          <a:xfrm rot="14868812">
            <a:off x="-567317" y="5632479"/>
            <a:ext cx="2664807" cy="9144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670" extrusionOk="0">
                <a:moveTo>
                  <a:pt x="0" y="7138"/>
                </a:moveTo>
                <a:cubicBezTo>
                  <a:pt x="3206" y="-57"/>
                  <a:pt x="8417" y="-1930"/>
                  <a:pt x="13142" y="2056"/>
                </a:cubicBezTo>
                <a:cubicBezTo>
                  <a:pt x="17012" y="5320"/>
                  <a:pt x="19979" y="11967"/>
                  <a:pt x="21600" y="1967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3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494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508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149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49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49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0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0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527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150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1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2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528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29" name="Arrow"/>
          <p:cNvSpPr/>
          <p:nvPr/>
        </p:nvSpPr>
        <p:spPr>
          <a:xfrm>
            <a:off x="3670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0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1531" name="Code"/>
          <p:cNvSpPr txBox="1"/>
          <p:nvPr/>
        </p:nvSpPr>
        <p:spPr>
          <a:xfrm>
            <a:off x="6883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532" name="Data"/>
          <p:cNvSpPr txBox="1"/>
          <p:nvPr/>
        </p:nvSpPr>
        <p:spPr>
          <a:xfrm>
            <a:off x="7998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546" name="Group"/>
          <p:cNvGrpSpPr/>
          <p:nvPr/>
        </p:nvGrpSpPr>
        <p:grpSpPr>
          <a:xfrm>
            <a:off x="6819900" y="4193182"/>
            <a:ext cx="915194" cy="1629768"/>
            <a:chOff x="0" y="0"/>
            <a:chExt cx="915193" cy="1629767"/>
          </a:xfrm>
        </p:grpSpPr>
        <p:sp>
          <p:nvSpPr>
            <p:cNvPr id="153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53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3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3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4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4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4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565" name="Group"/>
          <p:cNvGrpSpPr/>
          <p:nvPr/>
        </p:nvGrpSpPr>
        <p:grpSpPr>
          <a:xfrm>
            <a:off x="7886700" y="4193182"/>
            <a:ext cx="915194" cy="1629768"/>
            <a:chOff x="0" y="0"/>
            <a:chExt cx="915193" cy="1629767"/>
          </a:xfrm>
        </p:grpSpPr>
        <p:sp>
          <p:nvSpPr>
            <p:cNvPr id="154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4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4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566" name="Rectangle"/>
          <p:cNvSpPr/>
          <p:nvPr/>
        </p:nvSpPr>
        <p:spPr>
          <a:xfrm>
            <a:off x="6730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7" name="Arrow"/>
          <p:cNvSpPr/>
          <p:nvPr/>
        </p:nvSpPr>
        <p:spPr>
          <a:xfrm>
            <a:off x="6464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68" name="process 3 (Q)"/>
          <p:cNvSpPr txBox="1"/>
          <p:nvPr/>
        </p:nvSpPr>
        <p:spPr>
          <a:xfrm>
            <a:off x="6805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(Q)</a:t>
            </a:r>
          </a:p>
        </p:txBody>
      </p:sp>
      <p:sp>
        <p:nvSpPr>
          <p:cNvPr id="1569" name="Code"/>
          <p:cNvSpPr txBox="1"/>
          <p:nvPr/>
        </p:nvSpPr>
        <p:spPr>
          <a:xfrm>
            <a:off x="9804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570" name="Data"/>
          <p:cNvSpPr txBox="1"/>
          <p:nvPr/>
        </p:nvSpPr>
        <p:spPr>
          <a:xfrm>
            <a:off x="10919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584" name="Group"/>
          <p:cNvGrpSpPr/>
          <p:nvPr/>
        </p:nvGrpSpPr>
        <p:grpSpPr>
          <a:xfrm>
            <a:off x="9740900" y="4193182"/>
            <a:ext cx="915194" cy="1629768"/>
            <a:chOff x="0" y="0"/>
            <a:chExt cx="915193" cy="1629767"/>
          </a:xfrm>
        </p:grpSpPr>
        <p:sp>
          <p:nvSpPr>
            <p:cNvPr id="157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57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7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7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7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8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58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603" name="Group"/>
          <p:cNvGrpSpPr/>
          <p:nvPr/>
        </p:nvGrpSpPr>
        <p:grpSpPr>
          <a:xfrm>
            <a:off x="10807700" y="4193182"/>
            <a:ext cx="915194" cy="1629768"/>
            <a:chOff x="0" y="0"/>
            <a:chExt cx="915193" cy="1629767"/>
          </a:xfrm>
        </p:grpSpPr>
        <p:sp>
          <p:nvSpPr>
            <p:cNvPr id="158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0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0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0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604" name="Rectangle"/>
          <p:cNvSpPr/>
          <p:nvPr/>
        </p:nvSpPr>
        <p:spPr>
          <a:xfrm>
            <a:off x="9651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5" name="Arrow"/>
          <p:cNvSpPr/>
          <p:nvPr/>
        </p:nvSpPr>
        <p:spPr>
          <a:xfrm>
            <a:off x="9385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6" name="process 4 (Q)"/>
          <p:cNvSpPr txBox="1"/>
          <p:nvPr/>
        </p:nvSpPr>
        <p:spPr>
          <a:xfrm>
            <a:off x="9726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(Q)</a:t>
            </a:r>
          </a:p>
        </p:txBody>
      </p:sp>
      <p:sp>
        <p:nvSpPr>
          <p:cNvPr id="1611" name="Connection Line"/>
          <p:cNvSpPr/>
          <p:nvPr/>
        </p:nvSpPr>
        <p:spPr>
          <a:xfrm>
            <a:off x="2659591" y="2747551"/>
            <a:ext cx="2521298" cy="595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0" extrusionOk="0">
                <a:moveTo>
                  <a:pt x="0" y="13177"/>
                </a:moveTo>
                <a:cubicBezTo>
                  <a:pt x="7474" y="-5360"/>
                  <a:pt x="14674" y="-4339"/>
                  <a:pt x="21600" y="1624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12" name="Connection Line"/>
          <p:cNvSpPr/>
          <p:nvPr/>
        </p:nvSpPr>
        <p:spPr>
          <a:xfrm>
            <a:off x="2659591" y="2300195"/>
            <a:ext cx="4948388" cy="1016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0" y="14843"/>
                </a:moveTo>
                <a:cubicBezTo>
                  <a:pt x="5534" y="-5393"/>
                  <a:pt x="12734" y="-4938"/>
                  <a:pt x="21600" y="1620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13" name="Connection Line"/>
          <p:cNvSpPr/>
          <p:nvPr/>
        </p:nvSpPr>
        <p:spPr>
          <a:xfrm>
            <a:off x="2659591" y="2004942"/>
            <a:ext cx="7685982" cy="1288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5413"/>
                </a:moveTo>
                <a:cubicBezTo>
                  <a:pt x="3724" y="-5398"/>
                  <a:pt x="10924" y="-5135"/>
                  <a:pt x="21600" y="1620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10" name="clones"/>
          <p:cNvSpPr txBox="1"/>
          <p:nvPr/>
        </p:nvSpPr>
        <p:spPr>
          <a:xfrm>
            <a:off x="2754089" y="1899294"/>
            <a:ext cx="86722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clones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616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630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61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61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2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2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2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2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2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649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63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650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1" name="Arrow"/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2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1653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54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655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656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657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1658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659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673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166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66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6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6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6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6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7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692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167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5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6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7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8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9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0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1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2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3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4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5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6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7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8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9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90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91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693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4" name="Arrow"/>
          <p:cNvSpPr/>
          <p:nvPr/>
        </p:nvSpPr>
        <p:spPr>
          <a:xfrm>
            <a:off x="3670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95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1696" name="Code"/>
          <p:cNvSpPr txBox="1"/>
          <p:nvPr/>
        </p:nvSpPr>
        <p:spPr>
          <a:xfrm>
            <a:off x="6883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697" name="Data"/>
          <p:cNvSpPr txBox="1"/>
          <p:nvPr/>
        </p:nvSpPr>
        <p:spPr>
          <a:xfrm>
            <a:off x="7998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711" name="Group"/>
          <p:cNvGrpSpPr/>
          <p:nvPr/>
        </p:nvGrpSpPr>
        <p:grpSpPr>
          <a:xfrm>
            <a:off x="6819900" y="4193182"/>
            <a:ext cx="915194" cy="1629768"/>
            <a:chOff x="0" y="0"/>
            <a:chExt cx="915193" cy="1629767"/>
          </a:xfrm>
        </p:grpSpPr>
        <p:sp>
          <p:nvSpPr>
            <p:cNvPr id="169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69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730" name="Group"/>
          <p:cNvGrpSpPr/>
          <p:nvPr/>
        </p:nvGrpSpPr>
        <p:grpSpPr>
          <a:xfrm>
            <a:off x="7886700" y="4193182"/>
            <a:ext cx="915194" cy="1629768"/>
            <a:chOff x="0" y="0"/>
            <a:chExt cx="915193" cy="1629767"/>
          </a:xfrm>
        </p:grpSpPr>
        <p:sp>
          <p:nvSpPr>
            <p:cNvPr id="171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1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731" name="Rectangle"/>
          <p:cNvSpPr/>
          <p:nvPr/>
        </p:nvSpPr>
        <p:spPr>
          <a:xfrm>
            <a:off x="6730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2" name="Arrow"/>
          <p:cNvSpPr/>
          <p:nvPr/>
        </p:nvSpPr>
        <p:spPr>
          <a:xfrm>
            <a:off x="6464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3" name="process 3 (Q)"/>
          <p:cNvSpPr txBox="1"/>
          <p:nvPr/>
        </p:nvSpPr>
        <p:spPr>
          <a:xfrm>
            <a:off x="6805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(Q)</a:t>
            </a:r>
          </a:p>
        </p:txBody>
      </p:sp>
      <p:sp>
        <p:nvSpPr>
          <p:cNvPr id="1734" name="Code"/>
          <p:cNvSpPr txBox="1"/>
          <p:nvPr/>
        </p:nvSpPr>
        <p:spPr>
          <a:xfrm>
            <a:off x="9804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735" name="Data"/>
          <p:cNvSpPr txBox="1"/>
          <p:nvPr/>
        </p:nvSpPr>
        <p:spPr>
          <a:xfrm>
            <a:off x="10919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749" name="Group"/>
          <p:cNvGrpSpPr/>
          <p:nvPr/>
        </p:nvGrpSpPr>
        <p:grpSpPr>
          <a:xfrm>
            <a:off x="9740900" y="4193182"/>
            <a:ext cx="915194" cy="1629768"/>
            <a:chOff x="0" y="0"/>
            <a:chExt cx="915193" cy="1629767"/>
          </a:xfrm>
        </p:grpSpPr>
        <p:sp>
          <p:nvSpPr>
            <p:cNvPr id="173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73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3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4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4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4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4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768" name="Group"/>
          <p:cNvGrpSpPr/>
          <p:nvPr/>
        </p:nvGrpSpPr>
        <p:grpSpPr>
          <a:xfrm>
            <a:off x="10807700" y="4193182"/>
            <a:ext cx="915194" cy="1629768"/>
            <a:chOff x="0" y="0"/>
            <a:chExt cx="915193" cy="1629767"/>
          </a:xfrm>
        </p:grpSpPr>
        <p:sp>
          <p:nvSpPr>
            <p:cNvPr id="175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1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2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3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4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5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6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7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8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9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0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1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2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3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4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5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6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7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769" name="Rectangle"/>
          <p:cNvSpPr/>
          <p:nvPr/>
        </p:nvSpPr>
        <p:spPr>
          <a:xfrm>
            <a:off x="9651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0" name="Arrow"/>
          <p:cNvSpPr/>
          <p:nvPr/>
        </p:nvSpPr>
        <p:spPr>
          <a:xfrm>
            <a:off x="9385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1" name="process 4 (Q)"/>
          <p:cNvSpPr txBox="1"/>
          <p:nvPr/>
        </p:nvSpPr>
        <p:spPr>
          <a:xfrm>
            <a:off x="9726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(Q)</a:t>
            </a:r>
          </a:p>
        </p:txBody>
      </p:sp>
      <p:sp>
        <p:nvSpPr>
          <p:cNvPr id="1772" name="Line"/>
          <p:cNvSpPr/>
          <p:nvPr/>
        </p:nvSpPr>
        <p:spPr>
          <a:xfrm flipV="1">
            <a:off x="2781299" y="4866902"/>
            <a:ext cx="887116" cy="245581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3" name="Line"/>
          <p:cNvSpPr/>
          <p:nvPr/>
        </p:nvSpPr>
        <p:spPr>
          <a:xfrm flipV="1">
            <a:off x="5575299" y="4866902"/>
            <a:ext cx="887116" cy="245581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776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790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77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77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8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8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8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8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8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809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79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810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1" name="Arrow"/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2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1813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4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815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816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817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1818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819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833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182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82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2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2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2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2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3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852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183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5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6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7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8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9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0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1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2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3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4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5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6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7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8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9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50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51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853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4" name="Arrow"/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5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1856" name="Code"/>
          <p:cNvSpPr txBox="1"/>
          <p:nvPr/>
        </p:nvSpPr>
        <p:spPr>
          <a:xfrm>
            <a:off x="6883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857" name="Data"/>
          <p:cNvSpPr txBox="1"/>
          <p:nvPr/>
        </p:nvSpPr>
        <p:spPr>
          <a:xfrm>
            <a:off x="7998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871" name="Group"/>
          <p:cNvGrpSpPr/>
          <p:nvPr/>
        </p:nvGrpSpPr>
        <p:grpSpPr>
          <a:xfrm>
            <a:off x="6819900" y="4193182"/>
            <a:ext cx="915194" cy="1629768"/>
            <a:chOff x="0" y="0"/>
            <a:chExt cx="915193" cy="1629767"/>
          </a:xfrm>
        </p:grpSpPr>
        <p:sp>
          <p:nvSpPr>
            <p:cNvPr id="185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85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6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6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6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6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6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890" name="Group"/>
          <p:cNvGrpSpPr/>
          <p:nvPr/>
        </p:nvGrpSpPr>
        <p:grpSpPr>
          <a:xfrm>
            <a:off x="7886700" y="4193182"/>
            <a:ext cx="915194" cy="1629768"/>
            <a:chOff x="0" y="0"/>
            <a:chExt cx="915193" cy="1629767"/>
          </a:xfrm>
        </p:grpSpPr>
        <p:sp>
          <p:nvSpPr>
            <p:cNvPr id="187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891" name="Rectangle"/>
          <p:cNvSpPr/>
          <p:nvPr/>
        </p:nvSpPr>
        <p:spPr>
          <a:xfrm>
            <a:off x="6730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2" name="Arrow"/>
          <p:cNvSpPr/>
          <p:nvPr/>
        </p:nvSpPr>
        <p:spPr>
          <a:xfrm>
            <a:off x="6464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3" name="process 3 (Q)"/>
          <p:cNvSpPr txBox="1"/>
          <p:nvPr/>
        </p:nvSpPr>
        <p:spPr>
          <a:xfrm>
            <a:off x="6805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(Q)</a:t>
            </a:r>
          </a:p>
        </p:txBody>
      </p:sp>
      <p:sp>
        <p:nvSpPr>
          <p:cNvPr id="1894" name="Code"/>
          <p:cNvSpPr txBox="1"/>
          <p:nvPr/>
        </p:nvSpPr>
        <p:spPr>
          <a:xfrm>
            <a:off x="9804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895" name="Data"/>
          <p:cNvSpPr txBox="1"/>
          <p:nvPr/>
        </p:nvSpPr>
        <p:spPr>
          <a:xfrm>
            <a:off x="10919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909" name="Group"/>
          <p:cNvGrpSpPr/>
          <p:nvPr/>
        </p:nvGrpSpPr>
        <p:grpSpPr>
          <a:xfrm>
            <a:off x="9740900" y="4193182"/>
            <a:ext cx="915194" cy="1629768"/>
            <a:chOff x="0" y="0"/>
            <a:chExt cx="915193" cy="1629767"/>
          </a:xfrm>
        </p:grpSpPr>
        <p:sp>
          <p:nvSpPr>
            <p:cNvPr id="189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89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89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0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0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0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0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928" name="Group"/>
          <p:cNvGrpSpPr/>
          <p:nvPr/>
        </p:nvGrpSpPr>
        <p:grpSpPr>
          <a:xfrm>
            <a:off x="10807700" y="4193182"/>
            <a:ext cx="915194" cy="1629768"/>
            <a:chOff x="0" y="0"/>
            <a:chExt cx="915193" cy="1629767"/>
          </a:xfrm>
        </p:grpSpPr>
        <p:sp>
          <p:nvSpPr>
            <p:cNvPr id="191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1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2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3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4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5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6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7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8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9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0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1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2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3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4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5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6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7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929" name="Rectangle"/>
          <p:cNvSpPr/>
          <p:nvPr/>
        </p:nvSpPr>
        <p:spPr>
          <a:xfrm>
            <a:off x="9651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0" name="Arrow"/>
          <p:cNvSpPr/>
          <p:nvPr/>
        </p:nvSpPr>
        <p:spPr>
          <a:xfrm>
            <a:off x="9385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1" name="process 4 (Q)"/>
          <p:cNvSpPr txBox="1"/>
          <p:nvPr/>
        </p:nvSpPr>
        <p:spPr>
          <a:xfrm>
            <a:off x="9726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(Q)</a:t>
            </a:r>
          </a:p>
        </p:txBody>
      </p:sp>
      <p:sp>
        <p:nvSpPr>
          <p:cNvPr id="1932" name="Line"/>
          <p:cNvSpPr/>
          <p:nvPr/>
        </p:nvSpPr>
        <p:spPr>
          <a:xfrm flipV="1">
            <a:off x="2781299" y="5112221"/>
            <a:ext cx="938958" cy="2210495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3" name="Line"/>
          <p:cNvSpPr/>
          <p:nvPr/>
        </p:nvSpPr>
        <p:spPr>
          <a:xfrm flipV="1">
            <a:off x="5575299" y="4914726"/>
            <a:ext cx="3794916" cy="240799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936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950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193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93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4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4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4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4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4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969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195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5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6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970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1" name="Arrow"/>
          <p:cNvSpPr/>
          <p:nvPr/>
        </p:nvSpPr>
        <p:spPr>
          <a:xfrm>
            <a:off x="749300" y="4432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2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1973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74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1975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976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1977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1978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979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1993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198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98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8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8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8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8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99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012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199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95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96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97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98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99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0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1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2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3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4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5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6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7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8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09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10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11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013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4" name="Arrow"/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15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2016" name="Code"/>
          <p:cNvSpPr txBox="1"/>
          <p:nvPr/>
        </p:nvSpPr>
        <p:spPr>
          <a:xfrm>
            <a:off x="6883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017" name="Data"/>
          <p:cNvSpPr txBox="1"/>
          <p:nvPr/>
        </p:nvSpPr>
        <p:spPr>
          <a:xfrm>
            <a:off x="7998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031" name="Group"/>
          <p:cNvGrpSpPr/>
          <p:nvPr/>
        </p:nvGrpSpPr>
        <p:grpSpPr>
          <a:xfrm>
            <a:off x="6819900" y="4193182"/>
            <a:ext cx="915194" cy="1629768"/>
            <a:chOff x="0" y="0"/>
            <a:chExt cx="915193" cy="1629767"/>
          </a:xfrm>
        </p:grpSpPr>
        <p:sp>
          <p:nvSpPr>
            <p:cNvPr id="201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01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2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2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2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2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2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050" name="Group"/>
          <p:cNvGrpSpPr/>
          <p:nvPr/>
        </p:nvGrpSpPr>
        <p:grpSpPr>
          <a:xfrm>
            <a:off x="7886700" y="4193182"/>
            <a:ext cx="915194" cy="1629768"/>
            <a:chOff x="0" y="0"/>
            <a:chExt cx="915193" cy="1629767"/>
          </a:xfrm>
        </p:grpSpPr>
        <p:sp>
          <p:nvSpPr>
            <p:cNvPr id="203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051" name="Rectangle"/>
          <p:cNvSpPr/>
          <p:nvPr/>
        </p:nvSpPr>
        <p:spPr>
          <a:xfrm>
            <a:off x="6730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2" name="Arrow"/>
          <p:cNvSpPr/>
          <p:nvPr/>
        </p:nvSpPr>
        <p:spPr>
          <a:xfrm>
            <a:off x="6464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3" name="process 3 (Q)"/>
          <p:cNvSpPr txBox="1"/>
          <p:nvPr/>
        </p:nvSpPr>
        <p:spPr>
          <a:xfrm>
            <a:off x="6805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(Q)</a:t>
            </a:r>
          </a:p>
        </p:txBody>
      </p:sp>
      <p:sp>
        <p:nvSpPr>
          <p:cNvPr id="2054" name="Code"/>
          <p:cNvSpPr txBox="1"/>
          <p:nvPr/>
        </p:nvSpPr>
        <p:spPr>
          <a:xfrm>
            <a:off x="9804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055" name="Data"/>
          <p:cNvSpPr txBox="1"/>
          <p:nvPr/>
        </p:nvSpPr>
        <p:spPr>
          <a:xfrm>
            <a:off x="10919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069" name="Group"/>
          <p:cNvGrpSpPr/>
          <p:nvPr/>
        </p:nvGrpSpPr>
        <p:grpSpPr>
          <a:xfrm>
            <a:off x="9740900" y="4193182"/>
            <a:ext cx="915194" cy="1629768"/>
            <a:chOff x="0" y="0"/>
            <a:chExt cx="915193" cy="1629767"/>
          </a:xfrm>
        </p:grpSpPr>
        <p:sp>
          <p:nvSpPr>
            <p:cNvPr id="205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05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5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6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6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6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6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088" name="Group"/>
          <p:cNvGrpSpPr/>
          <p:nvPr/>
        </p:nvGrpSpPr>
        <p:grpSpPr>
          <a:xfrm>
            <a:off x="10807700" y="4193182"/>
            <a:ext cx="915194" cy="1629768"/>
            <a:chOff x="0" y="0"/>
            <a:chExt cx="915193" cy="1629767"/>
          </a:xfrm>
        </p:grpSpPr>
        <p:sp>
          <p:nvSpPr>
            <p:cNvPr id="207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1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2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3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4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5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6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7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8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9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0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1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2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3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4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5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6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7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089" name="Rectangle"/>
          <p:cNvSpPr/>
          <p:nvPr/>
        </p:nvSpPr>
        <p:spPr>
          <a:xfrm>
            <a:off x="9651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0" name="Arrow"/>
          <p:cNvSpPr/>
          <p:nvPr/>
        </p:nvSpPr>
        <p:spPr>
          <a:xfrm>
            <a:off x="9385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1" name="process 4 (Q)"/>
          <p:cNvSpPr txBox="1"/>
          <p:nvPr/>
        </p:nvSpPr>
        <p:spPr>
          <a:xfrm>
            <a:off x="9726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(Q)</a:t>
            </a:r>
          </a:p>
        </p:txBody>
      </p:sp>
      <p:sp>
        <p:nvSpPr>
          <p:cNvPr id="2092" name="Line"/>
          <p:cNvSpPr/>
          <p:nvPr/>
        </p:nvSpPr>
        <p:spPr>
          <a:xfrm flipV="1">
            <a:off x="2781299" y="5180038"/>
            <a:ext cx="3664001" cy="2142678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93" name="Line"/>
          <p:cNvSpPr/>
          <p:nvPr/>
        </p:nvSpPr>
        <p:spPr>
          <a:xfrm flipV="1">
            <a:off x="5575299" y="5115743"/>
            <a:ext cx="3789162" cy="220697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096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110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209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09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129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211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1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130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1" name="Arrow"/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2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133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4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2135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136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137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2138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139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153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214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14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4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4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4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4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5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172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215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5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6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7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8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9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0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1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2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3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4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5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6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7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8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9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70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71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173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4" name="Arrow"/>
          <p:cNvSpPr/>
          <p:nvPr/>
        </p:nvSpPr>
        <p:spPr>
          <a:xfrm>
            <a:off x="3670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75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2176" name="Code"/>
          <p:cNvSpPr txBox="1"/>
          <p:nvPr/>
        </p:nvSpPr>
        <p:spPr>
          <a:xfrm>
            <a:off x="6883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177" name="Data"/>
          <p:cNvSpPr txBox="1"/>
          <p:nvPr/>
        </p:nvSpPr>
        <p:spPr>
          <a:xfrm>
            <a:off x="7998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191" name="Group"/>
          <p:cNvGrpSpPr/>
          <p:nvPr/>
        </p:nvGrpSpPr>
        <p:grpSpPr>
          <a:xfrm>
            <a:off x="6819900" y="4193182"/>
            <a:ext cx="915194" cy="1629768"/>
            <a:chOff x="0" y="0"/>
            <a:chExt cx="915193" cy="1629767"/>
          </a:xfrm>
        </p:grpSpPr>
        <p:sp>
          <p:nvSpPr>
            <p:cNvPr id="217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17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8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8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8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8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8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210" name="Group"/>
          <p:cNvGrpSpPr/>
          <p:nvPr/>
        </p:nvGrpSpPr>
        <p:grpSpPr>
          <a:xfrm>
            <a:off x="7886700" y="4193182"/>
            <a:ext cx="915194" cy="1629768"/>
            <a:chOff x="0" y="0"/>
            <a:chExt cx="915193" cy="1629767"/>
          </a:xfrm>
        </p:grpSpPr>
        <p:sp>
          <p:nvSpPr>
            <p:cNvPr id="219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211" name="Rectangle"/>
          <p:cNvSpPr/>
          <p:nvPr/>
        </p:nvSpPr>
        <p:spPr>
          <a:xfrm>
            <a:off x="6730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2" name="Arrow"/>
          <p:cNvSpPr/>
          <p:nvPr/>
        </p:nvSpPr>
        <p:spPr>
          <a:xfrm>
            <a:off x="6464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3" name="process 3 (Q)"/>
          <p:cNvSpPr txBox="1"/>
          <p:nvPr/>
        </p:nvSpPr>
        <p:spPr>
          <a:xfrm>
            <a:off x="6805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(Q)</a:t>
            </a:r>
          </a:p>
        </p:txBody>
      </p:sp>
      <p:sp>
        <p:nvSpPr>
          <p:cNvPr id="2214" name="Code"/>
          <p:cNvSpPr txBox="1"/>
          <p:nvPr/>
        </p:nvSpPr>
        <p:spPr>
          <a:xfrm>
            <a:off x="9804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215" name="Data"/>
          <p:cNvSpPr txBox="1"/>
          <p:nvPr/>
        </p:nvSpPr>
        <p:spPr>
          <a:xfrm>
            <a:off x="10919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229" name="Group"/>
          <p:cNvGrpSpPr/>
          <p:nvPr/>
        </p:nvGrpSpPr>
        <p:grpSpPr>
          <a:xfrm>
            <a:off x="9740900" y="4193182"/>
            <a:ext cx="915194" cy="1629768"/>
            <a:chOff x="0" y="0"/>
            <a:chExt cx="915193" cy="1629767"/>
          </a:xfrm>
        </p:grpSpPr>
        <p:sp>
          <p:nvSpPr>
            <p:cNvPr id="221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21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1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2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2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2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2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248" name="Group"/>
          <p:cNvGrpSpPr/>
          <p:nvPr/>
        </p:nvGrpSpPr>
        <p:grpSpPr>
          <a:xfrm>
            <a:off x="10807700" y="4193182"/>
            <a:ext cx="915194" cy="1629768"/>
            <a:chOff x="0" y="0"/>
            <a:chExt cx="915193" cy="1629767"/>
          </a:xfrm>
        </p:grpSpPr>
        <p:sp>
          <p:nvSpPr>
            <p:cNvPr id="223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1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2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3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4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5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6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7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8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9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0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1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2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3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4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5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6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7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249" name="Rectangle"/>
          <p:cNvSpPr/>
          <p:nvPr/>
        </p:nvSpPr>
        <p:spPr>
          <a:xfrm>
            <a:off x="9651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0" name="Arrow"/>
          <p:cNvSpPr/>
          <p:nvPr/>
        </p:nvSpPr>
        <p:spPr>
          <a:xfrm>
            <a:off x="9385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1" name="process 4 (Q)"/>
          <p:cNvSpPr txBox="1"/>
          <p:nvPr/>
        </p:nvSpPr>
        <p:spPr>
          <a:xfrm>
            <a:off x="9726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(Q)</a:t>
            </a:r>
          </a:p>
        </p:txBody>
      </p:sp>
      <p:sp>
        <p:nvSpPr>
          <p:cNvPr id="2257" name="Connection Line"/>
          <p:cNvSpPr/>
          <p:nvPr/>
        </p:nvSpPr>
        <p:spPr>
          <a:xfrm>
            <a:off x="2913591" y="2747551"/>
            <a:ext cx="2521298" cy="5959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40" extrusionOk="0">
                <a:moveTo>
                  <a:pt x="0" y="13177"/>
                </a:moveTo>
                <a:cubicBezTo>
                  <a:pt x="7474" y="-5360"/>
                  <a:pt x="14674" y="-4339"/>
                  <a:pt x="21600" y="1624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58" name="Connection Line"/>
          <p:cNvSpPr/>
          <p:nvPr/>
        </p:nvSpPr>
        <p:spPr>
          <a:xfrm>
            <a:off x="2659591" y="2300195"/>
            <a:ext cx="4948388" cy="10164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0" y="14843"/>
                </a:moveTo>
                <a:cubicBezTo>
                  <a:pt x="5534" y="-5393"/>
                  <a:pt x="12734" y="-4938"/>
                  <a:pt x="21600" y="16207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59" name="Connection Line"/>
          <p:cNvSpPr/>
          <p:nvPr/>
        </p:nvSpPr>
        <p:spPr>
          <a:xfrm>
            <a:off x="2405591" y="2004942"/>
            <a:ext cx="7685982" cy="12889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2" extrusionOk="0">
                <a:moveTo>
                  <a:pt x="0" y="15413"/>
                </a:moveTo>
                <a:cubicBezTo>
                  <a:pt x="3724" y="-5398"/>
                  <a:pt x="10924" y="-5135"/>
                  <a:pt x="21600" y="16202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255" name="send data back"/>
          <p:cNvSpPr txBox="1"/>
          <p:nvPr/>
        </p:nvSpPr>
        <p:spPr>
          <a:xfrm>
            <a:off x="2076350" y="1670694"/>
            <a:ext cx="1892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send data back</a:t>
            </a:r>
          </a:p>
        </p:txBody>
      </p:sp>
      <p:sp>
        <p:nvSpPr>
          <p:cNvPr id="2256" name="Line"/>
          <p:cNvSpPr/>
          <p:nvPr/>
        </p:nvSpPr>
        <p:spPr>
          <a:xfrm flipH="1" flipV="1">
            <a:off x="940792" y="5638279"/>
            <a:ext cx="951508" cy="168443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1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262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276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226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26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6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6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7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7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27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295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227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7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7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296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7" name="Arrow"/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8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299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0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2301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302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303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2304" name="Line"/>
          <p:cNvSpPr/>
          <p:nvPr/>
        </p:nvSpPr>
        <p:spPr>
          <a:xfrm flipH="1" flipV="1">
            <a:off x="940792" y="5638279"/>
            <a:ext cx="951508" cy="168443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307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321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230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30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31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31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31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31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31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340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232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3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4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5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6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7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8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9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0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1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2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3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4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5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6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7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8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9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341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2" name="Arrow"/>
          <p:cNvSpPr/>
          <p:nvPr/>
        </p:nvSpPr>
        <p:spPr>
          <a:xfrm>
            <a:off x="7493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3" name="process 1 (Q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344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5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2346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347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2348" name="(2) Process-level Parallelism"/>
          <p:cNvSpPr txBox="1"/>
          <p:nvPr/>
        </p:nvSpPr>
        <p:spPr>
          <a:xfrm>
            <a:off x="4245371" y="958850"/>
            <a:ext cx="451405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(2) Process-level Parallelism</a:t>
            </a:r>
          </a:p>
        </p:txBody>
      </p:sp>
      <p:sp>
        <p:nvSpPr>
          <p:cNvPr id="2349" name="Line"/>
          <p:cNvSpPr/>
          <p:nvPr/>
        </p:nvSpPr>
        <p:spPr>
          <a:xfrm flipH="1" flipV="1">
            <a:off x="940792" y="5638279"/>
            <a:ext cx="951508" cy="168443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0" name="https://docs.python.org/3/library/multiprocessing.html"/>
          <p:cNvSpPr txBox="1"/>
          <p:nvPr/>
        </p:nvSpPr>
        <p:spPr>
          <a:xfrm>
            <a:off x="5771492" y="3117849"/>
            <a:ext cx="5344549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9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https://docs.python.org/3/library/multiprocessing.html</a:t>
            </a:r>
          </a:p>
        </p:txBody>
      </p:sp>
      <p:pic>
        <p:nvPicPr>
          <p:cNvPr id="235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456" y="3735982"/>
            <a:ext cx="6304622" cy="22711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Mental Model: Tasks and Cores"/>
          <p:cNvSpPr txBox="1">
            <a:spLocks noGrp="1"/>
          </p:cNvSpPr>
          <p:nvPr>
            <p:ph type="ctrTitle"/>
          </p:nvPr>
        </p:nvSpPr>
        <p:spPr>
          <a:xfrm>
            <a:off x="210740" y="4370660"/>
            <a:ext cx="12583320" cy="10122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Mental Model: Tasks and Cores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Solution: Parallelism"/>
          <p:cNvSpPr txBox="1">
            <a:spLocks noGrp="1"/>
          </p:cNvSpPr>
          <p:nvPr>
            <p:ph type="ctrTitle"/>
          </p:nvPr>
        </p:nvSpPr>
        <p:spPr>
          <a:xfrm>
            <a:off x="210740" y="3120032"/>
            <a:ext cx="12583320" cy="198953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Solution: Parallelism</a:t>
            </a:r>
          </a:p>
        </p:txBody>
      </p:sp>
      <p:sp>
        <p:nvSpPr>
          <p:cNvPr id="2354" name="1"/>
          <p:cNvSpPr/>
          <p:nvPr/>
        </p:nvSpPr>
        <p:spPr>
          <a:xfrm>
            <a:off x="3060700" y="5613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55" name="thread-level parallelism"/>
          <p:cNvSpPr txBox="1"/>
          <p:nvPr/>
        </p:nvSpPr>
        <p:spPr>
          <a:xfrm>
            <a:off x="4102100" y="5770178"/>
            <a:ext cx="2843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thread-level parallelism</a:t>
            </a:r>
          </a:p>
        </p:txBody>
      </p:sp>
      <p:sp>
        <p:nvSpPr>
          <p:cNvPr id="2356" name="2"/>
          <p:cNvSpPr/>
          <p:nvPr/>
        </p:nvSpPr>
        <p:spPr>
          <a:xfrm>
            <a:off x="3060700" y="6629400"/>
            <a:ext cx="770757" cy="770757"/>
          </a:xfrm>
          <a:prstGeom prst="ellipse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57" name="process-level parallelism"/>
          <p:cNvSpPr txBox="1"/>
          <p:nvPr/>
        </p:nvSpPr>
        <p:spPr>
          <a:xfrm>
            <a:off x="4102100" y="6786178"/>
            <a:ext cx="29801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process-level parallelism</a:t>
            </a:r>
          </a:p>
        </p:txBody>
      </p:sp>
      <p:sp>
        <p:nvSpPr>
          <p:cNvPr id="2358" name="3"/>
          <p:cNvSpPr/>
          <p:nvPr/>
        </p:nvSpPr>
        <p:spPr>
          <a:xfrm>
            <a:off x="3060700" y="7645400"/>
            <a:ext cx="770757" cy="7707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59" name="GPU parallelism"/>
          <p:cNvSpPr txBox="1"/>
          <p:nvPr/>
        </p:nvSpPr>
        <p:spPr>
          <a:xfrm>
            <a:off x="4102100" y="7802178"/>
            <a:ext cx="20291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GPU parallelism</a:t>
            </a:r>
          </a:p>
        </p:txBody>
      </p:sp>
      <p:sp>
        <p:nvSpPr>
          <p:cNvPr id="2360" name="Line"/>
          <p:cNvSpPr/>
          <p:nvPr/>
        </p:nvSpPr>
        <p:spPr>
          <a:xfrm flipV="1">
            <a:off x="7365578" y="6718300"/>
            <a:ext cx="1" cy="1734000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1" name="covered in CS 320"/>
          <p:cNvSpPr txBox="1"/>
          <p:nvPr/>
        </p:nvSpPr>
        <p:spPr>
          <a:xfrm>
            <a:off x="7528445" y="7356699"/>
            <a:ext cx="234211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covered in CS 320</a:t>
            </a:r>
          </a:p>
        </p:txBody>
      </p:sp>
      <p:sp>
        <p:nvSpPr>
          <p:cNvPr id="2362" name="very complicated, not covered in detail"/>
          <p:cNvSpPr txBox="1"/>
          <p:nvPr/>
        </p:nvSpPr>
        <p:spPr>
          <a:xfrm>
            <a:off x="7312545" y="5592378"/>
            <a:ext cx="28435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very complicated, not covered in detail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(3) GPU Parallelism"/>
          <p:cNvSpPr txBox="1"/>
          <p:nvPr/>
        </p:nvSpPr>
        <p:spPr>
          <a:xfrm>
            <a:off x="4879379" y="958850"/>
            <a:ext cx="3246042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(3) GPU Parallelism</a:t>
            </a:r>
          </a:p>
        </p:txBody>
      </p:sp>
      <p:grpSp>
        <p:nvGrpSpPr>
          <p:cNvPr id="2367" name="Group"/>
          <p:cNvGrpSpPr/>
          <p:nvPr/>
        </p:nvGrpSpPr>
        <p:grpSpPr>
          <a:xfrm>
            <a:off x="3000418" y="2376041"/>
            <a:ext cx="1723641" cy="1316235"/>
            <a:chOff x="0" y="0"/>
            <a:chExt cx="1723640" cy="1316234"/>
          </a:xfrm>
        </p:grpSpPr>
        <p:pic>
          <p:nvPicPr>
            <p:cNvPr id="2365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723641" cy="1316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6" name="CPU"/>
            <p:cNvSpPr txBox="1"/>
            <p:nvPr/>
          </p:nvSpPr>
          <p:spPr>
            <a:xfrm>
              <a:off x="511181" y="429517"/>
              <a:ext cx="70127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CPU</a:t>
              </a:r>
            </a:p>
          </p:txBody>
        </p:sp>
      </p:grpSp>
      <p:pic>
        <p:nvPicPr>
          <p:cNvPr id="23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275" y="2545208"/>
            <a:ext cx="3810000" cy="1308101"/>
          </a:xfrm>
          <a:prstGeom prst="rect">
            <a:avLst/>
          </a:prstGeom>
          <a:ln w="12700">
            <a:miter lim="400000"/>
          </a:ln>
        </p:spPr>
      </p:pic>
      <p:sp>
        <p:nvSpPr>
          <p:cNvPr id="2369" name="https://en.wikipedia.org/wiki/Nvidia_Tesla"/>
          <p:cNvSpPr txBox="1"/>
          <p:nvPr/>
        </p:nvSpPr>
        <p:spPr>
          <a:xfrm>
            <a:off x="7695679" y="3872358"/>
            <a:ext cx="272519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4"/>
              </a:defRPr>
            </a:lvl1pPr>
          </a:lstStyle>
          <a:p>
            <a:r>
              <a:rPr>
                <a:hlinkClick r:id="rId4"/>
              </a:rPr>
              <a:t>https://en.wikipedia.org/wiki/Nvidia_Tesla</a:t>
            </a:r>
          </a:p>
        </p:txBody>
      </p:sp>
      <p:sp>
        <p:nvSpPr>
          <p:cNvPr id="2370" name="Rectangle"/>
          <p:cNvSpPr/>
          <p:nvPr/>
        </p:nvSpPr>
        <p:spPr>
          <a:xfrm>
            <a:off x="2047875" y="4555876"/>
            <a:ext cx="3628728" cy="333772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1" name="Rectangle"/>
          <p:cNvSpPr/>
          <p:nvPr/>
        </p:nvSpPr>
        <p:spPr>
          <a:xfrm>
            <a:off x="2408361" y="6365576"/>
            <a:ext cx="123200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2" name="Rectangle"/>
          <p:cNvSpPr/>
          <p:nvPr/>
        </p:nvSpPr>
        <p:spPr>
          <a:xfrm>
            <a:off x="3983682" y="6365576"/>
            <a:ext cx="123200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3" name="Rectangle"/>
          <p:cNvSpPr/>
          <p:nvPr/>
        </p:nvSpPr>
        <p:spPr>
          <a:xfrm>
            <a:off x="2408361" y="4841576"/>
            <a:ext cx="123200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4" name="Rectangle"/>
          <p:cNvSpPr/>
          <p:nvPr/>
        </p:nvSpPr>
        <p:spPr>
          <a:xfrm>
            <a:off x="3983682" y="4841576"/>
            <a:ext cx="1232000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5" name="few cores that are fast, flexible, independent"/>
          <p:cNvSpPr txBox="1"/>
          <p:nvPr/>
        </p:nvSpPr>
        <p:spPr>
          <a:xfrm>
            <a:off x="2067173" y="8012558"/>
            <a:ext cx="35901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few cores that are fast, flexible, independent</a:t>
            </a:r>
          </a:p>
        </p:txBody>
      </p:sp>
      <p:sp>
        <p:nvSpPr>
          <p:cNvPr id="2376" name="Rectangle"/>
          <p:cNvSpPr/>
          <p:nvPr/>
        </p:nvSpPr>
        <p:spPr>
          <a:xfrm>
            <a:off x="7243911" y="4454276"/>
            <a:ext cx="3628728" cy="3337720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7" name="Rectangle"/>
          <p:cNvSpPr/>
          <p:nvPr/>
        </p:nvSpPr>
        <p:spPr>
          <a:xfrm>
            <a:off x="7604397" y="4739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8" name="Rectangle"/>
          <p:cNvSpPr/>
          <p:nvPr/>
        </p:nvSpPr>
        <p:spPr>
          <a:xfrm>
            <a:off x="8239918" y="4739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79" name="Rectangle"/>
          <p:cNvSpPr/>
          <p:nvPr/>
        </p:nvSpPr>
        <p:spPr>
          <a:xfrm>
            <a:off x="9954418" y="4739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0" name="Rectangle"/>
          <p:cNvSpPr/>
          <p:nvPr/>
        </p:nvSpPr>
        <p:spPr>
          <a:xfrm>
            <a:off x="9344818" y="4739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1" name="Line"/>
          <p:cNvSpPr/>
          <p:nvPr/>
        </p:nvSpPr>
        <p:spPr>
          <a:xfrm>
            <a:off x="7613377" y="4850258"/>
            <a:ext cx="27251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2" name="..."/>
          <p:cNvSpPr txBox="1"/>
          <p:nvPr/>
        </p:nvSpPr>
        <p:spPr>
          <a:xfrm>
            <a:off x="8920311" y="4797126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383" name="Rectangle"/>
          <p:cNvSpPr/>
          <p:nvPr/>
        </p:nvSpPr>
        <p:spPr>
          <a:xfrm>
            <a:off x="7604397" y="5501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4" name="Rectangle"/>
          <p:cNvSpPr/>
          <p:nvPr/>
        </p:nvSpPr>
        <p:spPr>
          <a:xfrm>
            <a:off x="8239918" y="5501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5" name="Rectangle"/>
          <p:cNvSpPr/>
          <p:nvPr/>
        </p:nvSpPr>
        <p:spPr>
          <a:xfrm>
            <a:off x="9954418" y="5501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6" name="Rectangle"/>
          <p:cNvSpPr/>
          <p:nvPr/>
        </p:nvSpPr>
        <p:spPr>
          <a:xfrm>
            <a:off x="9344818" y="5501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87" name="Line"/>
          <p:cNvSpPr/>
          <p:nvPr/>
        </p:nvSpPr>
        <p:spPr>
          <a:xfrm>
            <a:off x="7613377" y="5612258"/>
            <a:ext cx="27251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8" name="..."/>
          <p:cNvSpPr txBox="1"/>
          <p:nvPr/>
        </p:nvSpPr>
        <p:spPr>
          <a:xfrm>
            <a:off x="8920311" y="5559126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389" name="Rectangle"/>
          <p:cNvSpPr/>
          <p:nvPr/>
        </p:nvSpPr>
        <p:spPr>
          <a:xfrm>
            <a:off x="7604397" y="6263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0" name="Rectangle"/>
          <p:cNvSpPr/>
          <p:nvPr/>
        </p:nvSpPr>
        <p:spPr>
          <a:xfrm>
            <a:off x="8239918" y="6263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1" name="Rectangle"/>
          <p:cNvSpPr/>
          <p:nvPr/>
        </p:nvSpPr>
        <p:spPr>
          <a:xfrm>
            <a:off x="9954418" y="6263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2" name="Rectangle"/>
          <p:cNvSpPr/>
          <p:nvPr/>
        </p:nvSpPr>
        <p:spPr>
          <a:xfrm>
            <a:off x="9344818" y="6263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3" name="Line"/>
          <p:cNvSpPr/>
          <p:nvPr/>
        </p:nvSpPr>
        <p:spPr>
          <a:xfrm>
            <a:off x="7613377" y="6374258"/>
            <a:ext cx="27251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4" name="..."/>
          <p:cNvSpPr txBox="1"/>
          <p:nvPr/>
        </p:nvSpPr>
        <p:spPr>
          <a:xfrm>
            <a:off x="8920311" y="6321126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395" name="Rectangle"/>
          <p:cNvSpPr/>
          <p:nvPr/>
        </p:nvSpPr>
        <p:spPr>
          <a:xfrm>
            <a:off x="7604397" y="7025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6" name="Rectangle"/>
          <p:cNvSpPr/>
          <p:nvPr/>
        </p:nvSpPr>
        <p:spPr>
          <a:xfrm>
            <a:off x="8239918" y="7025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7" name="Rectangle"/>
          <p:cNvSpPr/>
          <p:nvPr/>
        </p:nvSpPr>
        <p:spPr>
          <a:xfrm>
            <a:off x="9954418" y="7025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8" name="Rectangle"/>
          <p:cNvSpPr/>
          <p:nvPr/>
        </p:nvSpPr>
        <p:spPr>
          <a:xfrm>
            <a:off x="9344818" y="7025976"/>
            <a:ext cx="535832" cy="5715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2399" name="Line"/>
          <p:cNvSpPr/>
          <p:nvPr/>
        </p:nvSpPr>
        <p:spPr>
          <a:xfrm>
            <a:off x="7613377" y="7136258"/>
            <a:ext cx="2725193" cy="1"/>
          </a:xfrm>
          <a:prstGeom prst="line">
            <a:avLst/>
          </a:prstGeom>
          <a:ln w="762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00" name="..."/>
          <p:cNvSpPr txBox="1"/>
          <p:nvPr/>
        </p:nvSpPr>
        <p:spPr>
          <a:xfrm>
            <a:off x="8920311" y="7083126"/>
            <a:ext cx="2759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...</a:t>
            </a:r>
          </a:p>
        </p:txBody>
      </p:sp>
      <p:sp>
        <p:nvSpPr>
          <p:cNvPr id="2401" name="many cores that are slow, float-optimized, coordinated"/>
          <p:cNvSpPr txBox="1"/>
          <p:nvPr/>
        </p:nvSpPr>
        <p:spPr>
          <a:xfrm>
            <a:off x="7180908" y="8012558"/>
            <a:ext cx="359013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many cores that are slow, float-optimized, coordinated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PU Limitations"/>
          <p:cNvSpPr txBox="1"/>
          <p:nvPr/>
        </p:nvSpPr>
        <p:spPr>
          <a:xfrm>
            <a:off x="5139531" y="958850"/>
            <a:ext cx="27257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GPU Limitations</a:t>
            </a:r>
          </a:p>
        </p:txBody>
      </p:sp>
      <p:sp>
        <p:nvSpPr>
          <p:cNvPr id="2404" name="Code"/>
          <p:cNvSpPr txBox="1"/>
          <p:nvPr/>
        </p:nvSpPr>
        <p:spPr>
          <a:xfrm>
            <a:off x="8776220" y="3939331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405" name="GPU Data"/>
          <p:cNvSpPr txBox="1"/>
          <p:nvPr/>
        </p:nvSpPr>
        <p:spPr>
          <a:xfrm>
            <a:off x="10008616" y="3939331"/>
            <a:ext cx="1364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GPU Data</a:t>
            </a:r>
          </a:p>
        </p:txBody>
      </p:sp>
      <p:grpSp>
        <p:nvGrpSpPr>
          <p:cNvPr id="2419" name="Group"/>
          <p:cNvGrpSpPr/>
          <p:nvPr/>
        </p:nvGrpSpPr>
        <p:grpSpPr>
          <a:xfrm>
            <a:off x="8712200" y="4424114"/>
            <a:ext cx="915194" cy="1629768"/>
            <a:chOff x="0" y="0"/>
            <a:chExt cx="915193" cy="1629767"/>
          </a:xfrm>
        </p:grpSpPr>
        <p:sp>
          <p:nvSpPr>
            <p:cNvPr id="2406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40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0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1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1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1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1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438" name="Group"/>
          <p:cNvGrpSpPr/>
          <p:nvPr/>
        </p:nvGrpSpPr>
        <p:grpSpPr>
          <a:xfrm>
            <a:off x="9779000" y="4424114"/>
            <a:ext cx="1823393" cy="1629768"/>
            <a:chOff x="0" y="0"/>
            <a:chExt cx="1823392" cy="1629767"/>
          </a:xfrm>
        </p:grpSpPr>
        <p:sp>
          <p:nvSpPr>
            <p:cNvPr id="2420" name="Rectangle"/>
            <p:cNvSpPr/>
            <p:nvPr/>
          </p:nvSpPr>
          <p:spPr>
            <a:xfrm>
              <a:off x="0" y="-1"/>
              <a:ext cx="1823393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1" name="Line"/>
            <p:cNvSpPr/>
            <p:nvPr/>
          </p:nvSpPr>
          <p:spPr>
            <a:xfrm flipV="1">
              <a:off x="24892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2" name="Line"/>
            <p:cNvSpPr/>
            <p:nvPr/>
          </p:nvSpPr>
          <p:spPr>
            <a:xfrm flipV="1">
              <a:off x="42672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3" name="Line"/>
            <p:cNvSpPr/>
            <p:nvPr/>
          </p:nvSpPr>
          <p:spPr>
            <a:xfrm flipV="1">
              <a:off x="60453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4" name="Line"/>
            <p:cNvSpPr/>
            <p:nvPr/>
          </p:nvSpPr>
          <p:spPr>
            <a:xfrm flipV="1">
              <a:off x="782337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5" name="Line"/>
            <p:cNvSpPr/>
            <p:nvPr/>
          </p:nvSpPr>
          <p:spPr>
            <a:xfrm flipV="1">
              <a:off x="9601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6" name="Line"/>
            <p:cNvSpPr/>
            <p:nvPr/>
          </p:nvSpPr>
          <p:spPr>
            <a:xfrm flipV="1">
              <a:off x="1137944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7" name="Line"/>
            <p:cNvSpPr/>
            <p:nvPr/>
          </p:nvSpPr>
          <p:spPr>
            <a:xfrm flipV="1">
              <a:off x="131574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8" name="Line"/>
            <p:cNvSpPr/>
            <p:nvPr/>
          </p:nvSpPr>
          <p:spPr>
            <a:xfrm flipV="1">
              <a:off x="149355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29" name="Line"/>
            <p:cNvSpPr/>
            <p:nvPr/>
          </p:nvSpPr>
          <p:spPr>
            <a:xfrm flipH="1" flipV="1">
              <a:off x="155320" y="315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0" name="Line"/>
            <p:cNvSpPr/>
            <p:nvPr/>
          </p:nvSpPr>
          <p:spPr>
            <a:xfrm flipH="1" flipV="1">
              <a:off x="155320" y="442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1" name="Line"/>
            <p:cNvSpPr/>
            <p:nvPr/>
          </p:nvSpPr>
          <p:spPr>
            <a:xfrm flipH="1" flipV="1">
              <a:off x="155320" y="569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2" name="Line"/>
            <p:cNvSpPr/>
            <p:nvPr/>
          </p:nvSpPr>
          <p:spPr>
            <a:xfrm flipH="1" flipV="1">
              <a:off x="155320" y="696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3" name="Line"/>
            <p:cNvSpPr/>
            <p:nvPr/>
          </p:nvSpPr>
          <p:spPr>
            <a:xfrm flipH="1" flipV="1">
              <a:off x="155320" y="823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4" name="Line"/>
            <p:cNvSpPr/>
            <p:nvPr/>
          </p:nvSpPr>
          <p:spPr>
            <a:xfrm flipH="1" flipV="1">
              <a:off x="155320" y="950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5" name="Line"/>
            <p:cNvSpPr/>
            <p:nvPr/>
          </p:nvSpPr>
          <p:spPr>
            <a:xfrm flipH="1" flipV="1">
              <a:off x="155320" y="1077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6" name="Line"/>
            <p:cNvSpPr/>
            <p:nvPr/>
          </p:nvSpPr>
          <p:spPr>
            <a:xfrm flipH="1" flipV="1">
              <a:off x="155320" y="1204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37" name="Line"/>
            <p:cNvSpPr/>
            <p:nvPr/>
          </p:nvSpPr>
          <p:spPr>
            <a:xfrm flipH="1" flipV="1">
              <a:off x="155320" y="1331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439" name="Arrow"/>
          <p:cNvSpPr/>
          <p:nvPr/>
        </p:nvSpPr>
        <p:spPr>
          <a:xfrm>
            <a:off x="8356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0" name="Arrow"/>
          <p:cNvSpPr/>
          <p:nvPr/>
        </p:nvSpPr>
        <p:spPr>
          <a:xfrm>
            <a:off x="7848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1" name="Arrow"/>
          <p:cNvSpPr/>
          <p:nvPr/>
        </p:nvSpPr>
        <p:spPr>
          <a:xfrm>
            <a:off x="7340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2" name="Arrow"/>
          <p:cNvSpPr/>
          <p:nvPr/>
        </p:nvSpPr>
        <p:spPr>
          <a:xfrm>
            <a:off x="6832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3" name="Arrow"/>
          <p:cNvSpPr/>
          <p:nvPr/>
        </p:nvSpPr>
        <p:spPr>
          <a:xfrm>
            <a:off x="6324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44" name="Arrow"/>
          <p:cNvSpPr/>
          <p:nvPr/>
        </p:nvSpPr>
        <p:spPr>
          <a:xfrm>
            <a:off x="5816600" y="4663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2451" name="Group"/>
          <p:cNvGrpSpPr/>
          <p:nvPr/>
        </p:nvGrpSpPr>
        <p:grpSpPr>
          <a:xfrm>
            <a:off x="9874250" y="4621807"/>
            <a:ext cx="1626196" cy="1234382"/>
            <a:chOff x="0" y="12700"/>
            <a:chExt cx="1626195" cy="1234380"/>
          </a:xfrm>
        </p:grpSpPr>
        <p:sp>
          <p:nvSpPr>
            <p:cNvPr id="2445" name="Rectangle"/>
            <p:cNvSpPr/>
            <p:nvPr/>
          </p:nvSpPr>
          <p:spPr>
            <a:xfrm>
              <a:off x="0" y="12700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46" name="Rectangle"/>
            <p:cNvSpPr/>
            <p:nvPr/>
          </p:nvSpPr>
          <p:spPr>
            <a:xfrm>
              <a:off x="0" y="208465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47" name="Rectangle"/>
            <p:cNvSpPr/>
            <p:nvPr/>
          </p:nvSpPr>
          <p:spPr>
            <a:xfrm>
              <a:off x="0" y="416931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48" name="Rectangle"/>
            <p:cNvSpPr/>
            <p:nvPr/>
          </p:nvSpPr>
          <p:spPr>
            <a:xfrm>
              <a:off x="0" y="625396"/>
              <a:ext cx="1626196" cy="204754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49" name="Rectangle"/>
            <p:cNvSpPr/>
            <p:nvPr/>
          </p:nvSpPr>
          <p:spPr>
            <a:xfrm>
              <a:off x="0" y="833862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50" name="Rectangle"/>
            <p:cNvSpPr/>
            <p:nvPr/>
          </p:nvSpPr>
          <p:spPr>
            <a:xfrm>
              <a:off x="0" y="1042328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452" name="Code"/>
          <p:cNvSpPr txBox="1"/>
          <p:nvPr/>
        </p:nvSpPr>
        <p:spPr>
          <a:xfrm>
            <a:off x="1461020" y="38480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453" name="Data"/>
          <p:cNvSpPr txBox="1"/>
          <p:nvPr/>
        </p:nvSpPr>
        <p:spPr>
          <a:xfrm>
            <a:off x="2575371" y="38480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467" name="Group"/>
          <p:cNvGrpSpPr/>
          <p:nvPr/>
        </p:nvGrpSpPr>
        <p:grpSpPr>
          <a:xfrm>
            <a:off x="1397000" y="4332882"/>
            <a:ext cx="915194" cy="1629768"/>
            <a:chOff x="0" y="0"/>
            <a:chExt cx="915193" cy="1629767"/>
          </a:xfrm>
        </p:grpSpPr>
        <p:sp>
          <p:nvSpPr>
            <p:cNvPr id="245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45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5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5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6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6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6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486" name="Group"/>
          <p:cNvGrpSpPr/>
          <p:nvPr/>
        </p:nvGrpSpPr>
        <p:grpSpPr>
          <a:xfrm>
            <a:off x="2463800" y="4332882"/>
            <a:ext cx="915194" cy="1629768"/>
            <a:chOff x="0" y="0"/>
            <a:chExt cx="915193" cy="1629767"/>
          </a:xfrm>
        </p:grpSpPr>
        <p:sp>
          <p:nvSpPr>
            <p:cNvPr id="2468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69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0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1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2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3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4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5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6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7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8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79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0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1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2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3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4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485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487" name="Rectangle"/>
          <p:cNvSpPr/>
          <p:nvPr/>
        </p:nvSpPr>
        <p:spPr>
          <a:xfrm>
            <a:off x="1307870" y="38481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8" name="Arrow"/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9" name="process 1 (Q)"/>
          <p:cNvSpPr txBox="1"/>
          <p:nvPr/>
        </p:nvSpPr>
        <p:spPr>
          <a:xfrm>
            <a:off x="1382675" y="34585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490" name="on CPU"/>
          <p:cNvSpPr txBox="1"/>
          <p:nvPr/>
        </p:nvSpPr>
        <p:spPr>
          <a:xfrm>
            <a:off x="1886545" y="6261099"/>
            <a:ext cx="1088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 CPU</a:t>
            </a:r>
          </a:p>
        </p:txBody>
      </p:sp>
      <p:sp>
        <p:nvSpPr>
          <p:cNvPr id="2494" name="Connection Line"/>
          <p:cNvSpPr/>
          <p:nvPr/>
        </p:nvSpPr>
        <p:spPr>
          <a:xfrm>
            <a:off x="3329615" y="3042608"/>
            <a:ext cx="6648550" cy="118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92" name="limitation 1: need to move data back and forth to GPU"/>
          <p:cNvSpPr txBox="1"/>
          <p:nvPr/>
        </p:nvSpPr>
        <p:spPr>
          <a:xfrm>
            <a:off x="3577629" y="2376491"/>
            <a:ext cx="66877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1: need to move data back and forth to GPU</a:t>
            </a:r>
          </a:p>
        </p:txBody>
      </p:sp>
      <p:sp>
        <p:nvSpPr>
          <p:cNvPr id="2493" name="limitation 2: execution of most cores in lock step"/>
          <p:cNvSpPr txBox="1"/>
          <p:nvPr/>
        </p:nvSpPr>
        <p:spPr>
          <a:xfrm>
            <a:off x="5293146" y="5727456"/>
            <a:ext cx="32567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2: execution of most cores in lock step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6" name="GPU Limitations"/>
          <p:cNvSpPr txBox="1"/>
          <p:nvPr/>
        </p:nvSpPr>
        <p:spPr>
          <a:xfrm>
            <a:off x="5139531" y="958850"/>
            <a:ext cx="27257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GPU Limitations</a:t>
            </a:r>
          </a:p>
        </p:txBody>
      </p:sp>
      <p:sp>
        <p:nvSpPr>
          <p:cNvPr id="2497" name="Code"/>
          <p:cNvSpPr txBox="1"/>
          <p:nvPr/>
        </p:nvSpPr>
        <p:spPr>
          <a:xfrm>
            <a:off x="8776220" y="3939331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498" name="GPU Data"/>
          <p:cNvSpPr txBox="1"/>
          <p:nvPr/>
        </p:nvSpPr>
        <p:spPr>
          <a:xfrm>
            <a:off x="10008616" y="3939331"/>
            <a:ext cx="1364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GPU Data</a:t>
            </a:r>
          </a:p>
        </p:txBody>
      </p:sp>
      <p:grpSp>
        <p:nvGrpSpPr>
          <p:cNvPr id="2512" name="Group"/>
          <p:cNvGrpSpPr/>
          <p:nvPr/>
        </p:nvGrpSpPr>
        <p:grpSpPr>
          <a:xfrm>
            <a:off x="8712200" y="4424114"/>
            <a:ext cx="915194" cy="1629768"/>
            <a:chOff x="0" y="0"/>
            <a:chExt cx="915193" cy="1629767"/>
          </a:xfrm>
        </p:grpSpPr>
        <p:sp>
          <p:nvSpPr>
            <p:cNvPr id="249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50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0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0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1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531" name="Group"/>
          <p:cNvGrpSpPr/>
          <p:nvPr/>
        </p:nvGrpSpPr>
        <p:grpSpPr>
          <a:xfrm>
            <a:off x="9779000" y="4424114"/>
            <a:ext cx="1823393" cy="1629768"/>
            <a:chOff x="0" y="0"/>
            <a:chExt cx="1823392" cy="1629767"/>
          </a:xfrm>
        </p:grpSpPr>
        <p:sp>
          <p:nvSpPr>
            <p:cNvPr id="2513" name="Rectangle"/>
            <p:cNvSpPr/>
            <p:nvPr/>
          </p:nvSpPr>
          <p:spPr>
            <a:xfrm>
              <a:off x="0" y="-1"/>
              <a:ext cx="1823393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4" name="Line"/>
            <p:cNvSpPr/>
            <p:nvPr/>
          </p:nvSpPr>
          <p:spPr>
            <a:xfrm flipV="1">
              <a:off x="24892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5" name="Line"/>
            <p:cNvSpPr/>
            <p:nvPr/>
          </p:nvSpPr>
          <p:spPr>
            <a:xfrm flipV="1">
              <a:off x="42672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6" name="Line"/>
            <p:cNvSpPr/>
            <p:nvPr/>
          </p:nvSpPr>
          <p:spPr>
            <a:xfrm flipV="1">
              <a:off x="60453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7" name="Line"/>
            <p:cNvSpPr/>
            <p:nvPr/>
          </p:nvSpPr>
          <p:spPr>
            <a:xfrm flipV="1">
              <a:off x="782337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8" name="Line"/>
            <p:cNvSpPr/>
            <p:nvPr/>
          </p:nvSpPr>
          <p:spPr>
            <a:xfrm flipV="1">
              <a:off x="9601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19" name="Line"/>
            <p:cNvSpPr/>
            <p:nvPr/>
          </p:nvSpPr>
          <p:spPr>
            <a:xfrm flipV="1">
              <a:off x="1137944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0" name="Line"/>
            <p:cNvSpPr/>
            <p:nvPr/>
          </p:nvSpPr>
          <p:spPr>
            <a:xfrm flipV="1">
              <a:off x="131574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1" name="Line"/>
            <p:cNvSpPr/>
            <p:nvPr/>
          </p:nvSpPr>
          <p:spPr>
            <a:xfrm flipV="1">
              <a:off x="149355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2" name="Line"/>
            <p:cNvSpPr/>
            <p:nvPr/>
          </p:nvSpPr>
          <p:spPr>
            <a:xfrm flipH="1" flipV="1">
              <a:off x="155320" y="315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3" name="Line"/>
            <p:cNvSpPr/>
            <p:nvPr/>
          </p:nvSpPr>
          <p:spPr>
            <a:xfrm flipH="1" flipV="1">
              <a:off x="155320" y="442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4" name="Line"/>
            <p:cNvSpPr/>
            <p:nvPr/>
          </p:nvSpPr>
          <p:spPr>
            <a:xfrm flipH="1" flipV="1">
              <a:off x="155320" y="569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5" name="Line"/>
            <p:cNvSpPr/>
            <p:nvPr/>
          </p:nvSpPr>
          <p:spPr>
            <a:xfrm flipH="1" flipV="1">
              <a:off x="155320" y="696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6" name="Line"/>
            <p:cNvSpPr/>
            <p:nvPr/>
          </p:nvSpPr>
          <p:spPr>
            <a:xfrm flipH="1" flipV="1">
              <a:off x="155320" y="823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7" name="Line"/>
            <p:cNvSpPr/>
            <p:nvPr/>
          </p:nvSpPr>
          <p:spPr>
            <a:xfrm flipH="1" flipV="1">
              <a:off x="155320" y="950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8" name="Line"/>
            <p:cNvSpPr/>
            <p:nvPr/>
          </p:nvSpPr>
          <p:spPr>
            <a:xfrm flipH="1" flipV="1">
              <a:off x="155320" y="1077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29" name="Line"/>
            <p:cNvSpPr/>
            <p:nvPr/>
          </p:nvSpPr>
          <p:spPr>
            <a:xfrm flipH="1" flipV="1">
              <a:off x="155320" y="1204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30" name="Line"/>
            <p:cNvSpPr/>
            <p:nvPr/>
          </p:nvSpPr>
          <p:spPr>
            <a:xfrm flipH="1" flipV="1">
              <a:off x="155320" y="1331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532" name="Arrow"/>
          <p:cNvSpPr/>
          <p:nvPr/>
        </p:nvSpPr>
        <p:spPr>
          <a:xfrm>
            <a:off x="8356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3" name="Arrow"/>
          <p:cNvSpPr/>
          <p:nvPr/>
        </p:nvSpPr>
        <p:spPr>
          <a:xfrm>
            <a:off x="7848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4" name="Arrow"/>
          <p:cNvSpPr/>
          <p:nvPr/>
        </p:nvSpPr>
        <p:spPr>
          <a:xfrm>
            <a:off x="7340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5" name="Arrow"/>
          <p:cNvSpPr/>
          <p:nvPr/>
        </p:nvSpPr>
        <p:spPr>
          <a:xfrm>
            <a:off x="6832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6" name="Arrow"/>
          <p:cNvSpPr/>
          <p:nvPr/>
        </p:nvSpPr>
        <p:spPr>
          <a:xfrm>
            <a:off x="6324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7" name="Arrow"/>
          <p:cNvSpPr/>
          <p:nvPr/>
        </p:nvSpPr>
        <p:spPr>
          <a:xfrm>
            <a:off x="5816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2544" name="Group"/>
          <p:cNvGrpSpPr/>
          <p:nvPr/>
        </p:nvGrpSpPr>
        <p:grpSpPr>
          <a:xfrm>
            <a:off x="9874250" y="4621807"/>
            <a:ext cx="1626196" cy="1234382"/>
            <a:chOff x="0" y="12700"/>
            <a:chExt cx="1626195" cy="1234380"/>
          </a:xfrm>
        </p:grpSpPr>
        <p:sp>
          <p:nvSpPr>
            <p:cNvPr id="2538" name="Rectangle"/>
            <p:cNvSpPr/>
            <p:nvPr/>
          </p:nvSpPr>
          <p:spPr>
            <a:xfrm>
              <a:off x="0" y="12700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39" name="Rectangle"/>
            <p:cNvSpPr/>
            <p:nvPr/>
          </p:nvSpPr>
          <p:spPr>
            <a:xfrm>
              <a:off x="0" y="208465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40" name="Rectangle"/>
            <p:cNvSpPr/>
            <p:nvPr/>
          </p:nvSpPr>
          <p:spPr>
            <a:xfrm>
              <a:off x="0" y="416931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41" name="Rectangle"/>
            <p:cNvSpPr/>
            <p:nvPr/>
          </p:nvSpPr>
          <p:spPr>
            <a:xfrm>
              <a:off x="0" y="625396"/>
              <a:ext cx="1626196" cy="204754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42" name="Rectangle"/>
            <p:cNvSpPr/>
            <p:nvPr/>
          </p:nvSpPr>
          <p:spPr>
            <a:xfrm>
              <a:off x="0" y="833862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43" name="Rectangle"/>
            <p:cNvSpPr/>
            <p:nvPr/>
          </p:nvSpPr>
          <p:spPr>
            <a:xfrm>
              <a:off x="0" y="1042328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545" name="Code"/>
          <p:cNvSpPr txBox="1"/>
          <p:nvPr/>
        </p:nvSpPr>
        <p:spPr>
          <a:xfrm>
            <a:off x="1461020" y="38480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546" name="Data"/>
          <p:cNvSpPr txBox="1"/>
          <p:nvPr/>
        </p:nvSpPr>
        <p:spPr>
          <a:xfrm>
            <a:off x="2575371" y="38480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560" name="Group"/>
          <p:cNvGrpSpPr/>
          <p:nvPr/>
        </p:nvGrpSpPr>
        <p:grpSpPr>
          <a:xfrm>
            <a:off x="1397000" y="4332882"/>
            <a:ext cx="915194" cy="1629768"/>
            <a:chOff x="0" y="0"/>
            <a:chExt cx="915193" cy="1629767"/>
          </a:xfrm>
        </p:grpSpPr>
        <p:sp>
          <p:nvSpPr>
            <p:cNvPr id="254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54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5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5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5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5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579" name="Group"/>
          <p:cNvGrpSpPr/>
          <p:nvPr/>
        </p:nvGrpSpPr>
        <p:grpSpPr>
          <a:xfrm>
            <a:off x="2463800" y="4332882"/>
            <a:ext cx="915194" cy="1629768"/>
            <a:chOff x="0" y="0"/>
            <a:chExt cx="915193" cy="1629767"/>
          </a:xfrm>
        </p:grpSpPr>
        <p:sp>
          <p:nvSpPr>
            <p:cNvPr id="256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580" name="Rectangle"/>
          <p:cNvSpPr/>
          <p:nvPr/>
        </p:nvSpPr>
        <p:spPr>
          <a:xfrm>
            <a:off x="1307870" y="38481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1" name="Arrow"/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82" name="process 1 (Q)"/>
          <p:cNvSpPr txBox="1"/>
          <p:nvPr/>
        </p:nvSpPr>
        <p:spPr>
          <a:xfrm>
            <a:off x="1382675" y="34585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583" name="on CPU"/>
          <p:cNvSpPr txBox="1"/>
          <p:nvPr/>
        </p:nvSpPr>
        <p:spPr>
          <a:xfrm>
            <a:off x="1886545" y="6261099"/>
            <a:ext cx="1088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 CPU</a:t>
            </a:r>
          </a:p>
        </p:txBody>
      </p:sp>
      <p:sp>
        <p:nvSpPr>
          <p:cNvPr id="2587" name="Connection Line"/>
          <p:cNvSpPr/>
          <p:nvPr/>
        </p:nvSpPr>
        <p:spPr>
          <a:xfrm>
            <a:off x="3329615" y="3042608"/>
            <a:ext cx="6648550" cy="118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85" name="limitation 1: need to move data back and forth to GPU"/>
          <p:cNvSpPr txBox="1"/>
          <p:nvPr/>
        </p:nvSpPr>
        <p:spPr>
          <a:xfrm>
            <a:off x="3577629" y="2376491"/>
            <a:ext cx="66877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1: need to move data back and forth to GPU</a:t>
            </a:r>
          </a:p>
        </p:txBody>
      </p:sp>
      <p:sp>
        <p:nvSpPr>
          <p:cNvPr id="2586" name="limitation 2: execution of most cores in lock step"/>
          <p:cNvSpPr txBox="1"/>
          <p:nvPr/>
        </p:nvSpPr>
        <p:spPr>
          <a:xfrm>
            <a:off x="5293146" y="5727456"/>
            <a:ext cx="32567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2: execution of most cores in lock step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PU Limitations"/>
          <p:cNvSpPr txBox="1"/>
          <p:nvPr/>
        </p:nvSpPr>
        <p:spPr>
          <a:xfrm>
            <a:off x="5139531" y="958850"/>
            <a:ext cx="272573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GPU Limitations</a:t>
            </a:r>
          </a:p>
        </p:txBody>
      </p:sp>
      <p:sp>
        <p:nvSpPr>
          <p:cNvPr id="2590" name="Code"/>
          <p:cNvSpPr txBox="1"/>
          <p:nvPr/>
        </p:nvSpPr>
        <p:spPr>
          <a:xfrm>
            <a:off x="8776220" y="3939331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591" name="GPU Data"/>
          <p:cNvSpPr txBox="1"/>
          <p:nvPr/>
        </p:nvSpPr>
        <p:spPr>
          <a:xfrm>
            <a:off x="10008616" y="3939331"/>
            <a:ext cx="136416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GPU Data</a:t>
            </a:r>
          </a:p>
        </p:txBody>
      </p:sp>
      <p:grpSp>
        <p:nvGrpSpPr>
          <p:cNvPr id="2605" name="Group"/>
          <p:cNvGrpSpPr/>
          <p:nvPr/>
        </p:nvGrpSpPr>
        <p:grpSpPr>
          <a:xfrm>
            <a:off x="8712200" y="4424114"/>
            <a:ext cx="915194" cy="1629768"/>
            <a:chOff x="0" y="0"/>
            <a:chExt cx="915193" cy="1629767"/>
          </a:xfrm>
        </p:grpSpPr>
        <p:sp>
          <p:nvSpPr>
            <p:cNvPr id="2592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59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9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9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9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0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0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624" name="Group"/>
          <p:cNvGrpSpPr/>
          <p:nvPr/>
        </p:nvGrpSpPr>
        <p:grpSpPr>
          <a:xfrm>
            <a:off x="9779000" y="4424114"/>
            <a:ext cx="1823393" cy="1629768"/>
            <a:chOff x="0" y="0"/>
            <a:chExt cx="1823392" cy="1629767"/>
          </a:xfrm>
        </p:grpSpPr>
        <p:sp>
          <p:nvSpPr>
            <p:cNvPr id="2606" name="Rectangle"/>
            <p:cNvSpPr/>
            <p:nvPr/>
          </p:nvSpPr>
          <p:spPr>
            <a:xfrm>
              <a:off x="0" y="-1"/>
              <a:ext cx="1823393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7" name="Line"/>
            <p:cNvSpPr/>
            <p:nvPr/>
          </p:nvSpPr>
          <p:spPr>
            <a:xfrm flipV="1">
              <a:off x="24892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8" name="Line"/>
            <p:cNvSpPr/>
            <p:nvPr/>
          </p:nvSpPr>
          <p:spPr>
            <a:xfrm flipV="1">
              <a:off x="42672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9" name="Line"/>
            <p:cNvSpPr/>
            <p:nvPr/>
          </p:nvSpPr>
          <p:spPr>
            <a:xfrm flipV="1">
              <a:off x="60453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0" name="Line"/>
            <p:cNvSpPr/>
            <p:nvPr/>
          </p:nvSpPr>
          <p:spPr>
            <a:xfrm flipV="1">
              <a:off x="782337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1" name="Line"/>
            <p:cNvSpPr/>
            <p:nvPr/>
          </p:nvSpPr>
          <p:spPr>
            <a:xfrm flipV="1">
              <a:off x="9601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2" name="Line"/>
            <p:cNvSpPr/>
            <p:nvPr/>
          </p:nvSpPr>
          <p:spPr>
            <a:xfrm flipV="1">
              <a:off x="1137944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3" name="Line"/>
            <p:cNvSpPr/>
            <p:nvPr/>
          </p:nvSpPr>
          <p:spPr>
            <a:xfrm flipV="1">
              <a:off x="131574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4" name="Line"/>
            <p:cNvSpPr/>
            <p:nvPr/>
          </p:nvSpPr>
          <p:spPr>
            <a:xfrm flipV="1">
              <a:off x="149355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5" name="Line"/>
            <p:cNvSpPr/>
            <p:nvPr/>
          </p:nvSpPr>
          <p:spPr>
            <a:xfrm flipH="1" flipV="1">
              <a:off x="155320" y="315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6" name="Line"/>
            <p:cNvSpPr/>
            <p:nvPr/>
          </p:nvSpPr>
          <p:spPr>
            <a:xfrm flipH="1" flipV="1">
              <a:off x="155320" y="442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7" name="Line"/>
            <p:cNvSpPr/>
            <p:nvPr/>
          </p:nvSpPr>
          <p:spPr>
            <a:xfrm flipH="1" flipV="1">
              <a:off x="155320" y="569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8" name="Line"/>
            <p:cNvSpPr/>
            <p:nvPr/>
          </p:nvSpPr>
          <p:spPr>
            <a:xfrm flipH="1" flipV="1">
              <a:off x="155320" y="696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9" name="Line"/>
            <p:cNvSpPr/>
            <p:nvPr/>
          </p:nvSpPr>
          <p:spPr>
            <a:xfrm flipH="1" flipV="1">
              <a:off x="155320" y="823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0" name="Line"/>
            <p:cNvSpPr/>
            <p:nvPr/>
          </p:nvSpPr>
          <p:spPr>
            <a:xfrm flipH="1" flipV="1">
              <a:off x="155320" y="950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1" name="Line"/>
            <p:cNvSpPr/>
            <p:nvPr/>
          </p:nvSpPr>
          <p:spPr>
            <a:xfrm flipH="1" flipV="1">
              <a:off x="155320" y="1077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2" name="Line"/>
            <p:cNvSpPr/>
            <p:nvPr/>
          </p:nvSpPr>
          <p:spPr>
            <a:xfrm flipH="1" flipV="1">
              <a:off x="155320" y="1204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3" name="Line"/>
            <p:cNvSpPr/>
            <p:nvPr/>
          </p:nvSpPr>
          <p:spPr>
            <a:xfrm flipH="1" flipV="1">
              <a:off x="155320" y="1331317"/>
              <a:ext cx="1512754" cy="1"/>
            </a:xfrm>
            <a:prstGeom prst="line">
              <a:avLst/>
            </a:prstGeom>
            <a:noFill/>
            <a:ln w="25400" cap="flat">
              <a:solidFill>
                <a:srgbClr val="D6D5D5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625" name="Arrow"/>
          <p:cNvSpPr/>
          <p:nvPr/>
        </p:nvSpPr>
        <p:spPr>
          <a:xfrm>
            <a:off x="8356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6" name="Arrow"/>
          <p:cNvSpPr/>
          <p:nvPr/>
        </p:nvSpPr>
        <p:spPr>
          <a:xfrm>
            <a:off x="7848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7" name="Arrow"/>
          <p:cNvSpPr/>
          <p:nvPr/>
        </p:nvSpPr>
        <p:spPr>
          <a:xfrm>
            <a:off x="7340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8" name="Arrow"/>
          <p:cNvSpPr/>
          <p:nvPr/>
        </p:nvSpPr>
        <p:spPr>
          <a:xfrm>
            <a:off x="6832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29" name="Arrow"/>
          <p:cNvSpPr/>
          <p:nvPr/>
        </p:nvSpPr>
        <p:spPr>
          <a:xfrm>
            <a:off x="6324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30" name="Arrow"/>
          <p:cNvSpPr/>
          <p:nvPr/>
        </p:nvSpPr>
        <p:spPr>
          <a:xfrm>
            <a:off x="5816600" y="4917231"/>
            <a:ext cx="457200" cy="4572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2637" name="Group"/>
          <p:cNvGrpSpPr/>
          <p:nvPr/>
        </p:nvGrpSpPr>
        <p:grpSpPr>
          <a:xfrm>
            <a:off x="9874250" y="4621807"/>
            <a:ext cx="1626196" cy="1234382"/>
            <a:chOff x="0" y="12700"/>
            <a:chExt cx="1626195" cy="1234380"/>
          </a:xfrm>
        </p:grpSpPr>
        <p:sp>
          <p:nvSpPr>
            <p:cNvPr id="2631" name="Rectangle"/>
            <p:cNvSpPr/>
            <p:nvPr/>
          </p:nvSpPr>
          <p:spPr>
            <a:xfrm>
              <a:off x="0" y="12700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2" name="Rectangle"/>
            <p:cNvSpPr/>
            <p:nvPr/>
          </p:nvSpPr>
          <p:spPr>
            <a:xfrm>
              <a:off x="0" y="208465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3" name="Rectangle"/>
            <p:cNvSpPr/>
            <p:nvPr/>
          </p:nvSpPr>
          <p:spPr>
            <a:xfrm>
              <a:off x="0" y="416931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4" name="Rectangle"/>
            <p:cNvSpPr/>
            <p:nvPr/>
          </p:nvSpPr>
          <p:spPr>
            <a:xfrm>
              <a:off x="0" y="625396"/>
              <a:ext cx="1626196" cy="204754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5" name="Rectangle"/>
            <p:cNvSpPr/>
            <p:nvPr/>
          </p:nvSpPr>
          <p:spPr>
            <a:xfrm>
              <a:off x="0" y="833862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6" name="Rectangle"/>
            <p:cNvSpPr/>
            <p:nvPr/>
          </p:nvSpPr>
          <p:spPr>
            <a:xfrm>
              <a:off x="0" y="1042328"/>
              <a:ext cx="1626196" cy="204753"/>
            </a:xfrm>
            <a:prstGeom prst="rect">
              <a:avLst/>
            </a:prstGeom>
            <a:noFill/>
            <a:ln w="25400" cap="flat">
              <a:solidFill>
                <a:srgbClr val="FF26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638" name="Code"/>
          <p:cNvSpPr txBox="1"/>
          <p:nvPr/>
        </p:nvSpPr>
        <p:spPr>
          <a:xfrm>
            <a:off x="1461020" y="38480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639" name="Data"/>
          <p:cNvSpPr txBox="1"/>
          <p:nvPr/>
        </p:nvSpPr>
        <p:spPr>
          <a:xfrm>
            <a:off x="2575371" y="38480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653" name="Group"/>
          <p:cNvGrpSpPr/>
          <p:nvPr/>
        </p:nvGrpSpPr>
        <p:grpSpPr>
          <a:xfrm>
            <a:off x="1397000" y="4332882"/>
            <a:ext cx="915194" cy="1629768"/>
            <a:chOff x="0" y="0"/>
            <a:chExt cx="915193" cy="1629767"/>
          </a:xfrm>
        </p:grpSpPr>
        <p:sp>
          <p:nvSpPr>
            <p:cNvPr id="2640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64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43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45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47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49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651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672" name="Group"/>
          <p:cNvGrpSpPr/>
          <p:nvPr/>
        </p:nvGrpSpPr>
        <p:grpSpPr>
          <a:xfrm>
            <a:off x="2463800" y="4332882"/>
            <a:ext cx="915194" cy="1629768"/>
            <a:chOff x="0" y="0"/>
            <a:chExt cx="915193" cy="1629767"/>
          </a:xfrm>
        </p:grpSpPr>
        <p:sp>
          <p:nvSpPr>
            <p:cNvPr id="2654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5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6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7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8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9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0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1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2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3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4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5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6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7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8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9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70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71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673" name="Rectangle"/>
          <p:cNvSpPr/>
          <p:nvPr/>
        </p:nvSpPr>
        <p:spPr>
          <a:xfrm>
            <a:off x="1307870" y="38481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4" name="Arrow"/>
          <p:cNvSpPr/>
          <p:nvPr/>
        </p:nvSpPr>
        <p:spPr>
          <a:xfrm>
            <a:off x="1041400" y="53340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5" name="process 1 (Q)"/>
          <p:cNvSpPr txBox="1"/>
          <p:nvPr/>
        </p:nvSpPr>
        <p:spPr>
          <a:xfrm>
            <a:off x="1382675" y="34585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(Q)</a:t>
            </a:r>
          </a:p>
        </p:txBody>
      </p:sp>
      <p:sp>
        <p:nvSpPr>
          <p:cNvPr id="2676" name="on CPU"/>
          <p:cNvSpPr txBox="1"/>
          <p:nvPr/>
        </p:nvSpPr>
        <p:spPr>
          <a:xfrm>
            <a:off x="1886545" y="6261099"/>
            <a:ext cx="108808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on CPU</a:t>
            </a:r>
          </a:p>
        </p:txBody>
      </p:sp>
      <p:sp>
        <p:nvSpPr>
          <p:cNvPr id="2683" name="Connection Line"/>
          <p:cNvSpPr/>
          <p:nvPr/>
        </p:nvSpPr>
        <p:spPr>
          <a:xfrm>
            <a:off x="3329615" y="3042608"/>
            <a:ext cx="6648550" cy="11852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0" y="16223"/>
                </a:moveTo>
                <a:cubicBezTo>
                  <a:pt x="8213" y="-4589"/>
                  <a:pt x="15413" y="-5377"/>
                  <a:pt x="21600" y="13859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78" name="limitation 1: need to move data back and forth to GPU"/>
          <p:cNvSpPr txBox="1"/>
          <p:nvPr/>
        </p:nvSpPr>
        <p:spPr>
          <a:xfrm>
            <a:off x="3577629" y="2376491"/>
            <a:ext cx="668774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1: need to move data back and forth to GPU</a:t>
            </a:r>
          </a:p>
        </p:txBody>
      </p:sp>
      <p:sp>
        <p:nvSpPr>
          <p:cNvPr id="2679" name="limitation 2: execution of most cores in lock step"/>
          <p:cNvSpPr txBox="1"/>
          <p:nvPr/>
        </p:nvSpPr>
        <p:spPr>
          <a:xfrm>
            <a:off x="5293146" y="5727456"/>
            <a:ext cx="3256708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limitation 2: execution of most cores in lock step</a:t>
            </a:r>
          </a:p>
        </p:txBody>
      </p:sp>
      <p:sp>
        <p:nvSpPr>
          <p:cNvPr id="2680" name="great use case:…"/>
          <p:cNvSpPr txBox="1"/>
          <p:nvPr/>
        </p:nvSpPr>
        <p:spPr>
          <a:xfrm>
            <a:off x="922581" y="7785100"/>
            <a:ext cx="254585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great use case: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matrix multiplication</a:t>
            </a:r>
          </a:p>
        </p:txBody>
      </p:sp>
      <p:pic>
        <p:nvPicPr>
          <p:cNvPr id="268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0" y="7520789"/>
            <a:ext cx="2919041" cy="1341422"/>
          </a:xfrm>
          <a:prstGeom prst="rect">
            <a:avLst/>
          </a:prstGeom>
          <a:ln w="12700">
            <a:miter lim="400000"/>
          </a:ln>
        </p:spPr>
      </p:pic>
      <p:sp>
        <p:nvSpPr>
          <p:cNvPr id="2682" name="multiply row 1 of matrix by vector,…"/>
          <p:cNvSpPr txBox="1"/>
          <p:nvPr/>
        </p:nvSpPr>
        <p:spPr>
          <a:xfrm>
            <a:off x="7941441" y="7644303"/>
            <a:ext cx="4245323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multiply row 1 of matrix by vector,</a:t>
            </a:r>
          </a:p>
          <a:p>
            <a:pPr algn="l"/>
            <a:r>
              <a:t>multiply row 2 of matrix by vector,</a:t>
            </a:r>
          </a:p>
          <a:p>
            <a:pPr algn="l"/>
            <a:r>
              <a:t>multiply row 3 of matrix by vector,</a:t>
            </a:r>
          </a:p>
          <a:p>
            <a:pPr algn="l"/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PU vs. CPU: Cost Comparison"/>
          <p:cNvSpPr txBox="1"/>
          <p:nvPr/>
        </p:nvSpPr>
        <p:spPr>
          <a:xfrm>
            <a:off x="3878758" y="958850"/>
            <a:ext cx="524728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GPU vs. CPU: Cost Comparison</a:t>
            </a:r>
          </a:p>
        </p:txBody>
      </p:sp>
      <p:pic>
        <p:nvPicPr>
          <p:cNvPr id="26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1050" y="2990850"/>
            <a:ext cx="8928100" cy="3149600"/>
          </a:xfrm>
          <a:prstGeom prst="rect">
            <a:avLst/>
          </a:prstGeom>
          <a:ln w="12700">
            <a:miter lim="400000"/>
          </a:ln>
        </p:spPr>
      </p:pic>
      <p:sp>
        <p:nvSpPr>
          <p:cNvPr id="2687" name="https://sebastianraschka.com/books.html"/>
          <p:cNvSpPr txBox="1"/>
          <p:nvPr/>
        </p:nvSpPr>
        <p:spPr>
          <a:xfrm>
            <a:off x="5462054" y="6165849"/>
            <a:ext cx="46460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2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https://sebastianraschka.com/books.html</a:t>
            </a:r>
          </a:p>
        </p:txBody>
      </p:sp>
      <p:pic>
        <p:nvPicPr>
          <p:cNvPr id="2688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" y="3352686"/>
            <a:ext cx="2071604" cy="2578328"/>
          </a:xfrm>
          <a:prstGeom prst="rect">
            <a:avLst/>
          </a:prstGeom>
          <a:ln w="12700">
            <a:miter lim="400000"/>
          </a:ln>
        </p:spPr>
      </p:pic>
      <p:sp>
        <p:nvSpPr>
          <p:cNvPr id="2689" name="The GPU is 30% cheaper but 28x faster at floating-point operations!"/>
          <p:cNvSpPr txBox="1"/>
          <p:nvPr/>
        </p:nvSpPr>
        <p:spPr>
          <a:xfrm>
            <a:off x="2649264" y="7753349"/>
            <a:ext cx="829047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The GPU is 30% cheaper but 28x faster at floating-point operations!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PyTorch"/>
          <p:cNvSpPr txBox="1"/>
          <p:nvPr/>
        </p:nvSpPr>
        <p:spPr>
          <a:xfrm>
            <a:off x="5806777" y="958850"/>
            <a:ext cx="139124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PyTorch</a:t>
            </a:r>
          </a:p>
        </p:txBody>
      </p:sp>
      <p:pic>
        <p:nvPicPr>
          <p:cNvPr id="2692" name="Image" descr="Image"/>
          <p:cNvPicPr>
            <a:picLocks noChangeAspect="1"/>
          </p:cNvPicPr>
          <p:nvPr/>
        </p:nvPicPr>
        <p:blipFill>
          <a:blip r:embed="rId2"/>
          <a:srcRect t="3542"/>
          <a:stretch>
            <a:fillRect/>
          </a:stretch>
        </p:blipFill>
        <p:spPr>
          <a:xfrm>
            <a:off x="2609850" y="2019051"/>
            <a:ext cx="7785100" cy="3797549"/>
          </a:xfrm>
          <a:prstGeom prst="rect">
            <a:avLst/>
          </a:prstGeom>
          <a:ln w="12700">
            <a:solidFill>
              <a:srgbClr val="929292"/>
            </a:solidFill>
            <a:miter lim="400000"/>
          </a:ln>
        </p:spPr>
      </p:pic>
      <p:sp>
        <p:nvSpPr>
          <p:cNvPr id="2693" name="CUDA: Compute Unified Device Architecture…"/>
          <p:cNvSpPr txBox="1"/>
          <p:nvPr/>
        </p:nvSpPr>
        <p:spPr>
          <a:xfrm>
            <a:off x="3466058" y="6464300"/>
            <a:ext cx="5869484" cy="152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marL="228600" indent="-228600" algn="l">
              <a:buSzPct val="100000"/>
              <a:buChar char="•"/>
            </a:pPr>
            <a:r>
              <a:t>CUDA: Compute Unified Device Architecture</a:t>
            </a:r>
          </a:p>
          <a:p>
            <a:pPr marL="228600" indent="-228600" algn="l">
              <a:buSzPct val="100000"/>
              <a:buChar char="•"/>
            </a:pPr>
            <a:r>
              <a:t>pytorch tensor is like numpy array</a:t>
            </a:r>
          </a:p>
          <a:p>
            <a:pPr marL="228600" indent="-228600" algn="l">
              <a:buSzPct val="100000"/>
              <a:buChar char="•"/>
            </a:pPr>
            <a:r>
              <a:t>.to("cuda") moves data to GPU</a:t>
            </a:r>
          </a:p>
          <a:p>
            <a:pPr marL="228600" indent="-228600" algn="l">
              <a:buSzPct val="100000"/>
              <a:buChar char="•"/>
            </a:pPr>
            <a:r>
              <a:t>.to("cpu") moves output back to CPU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Parallelism"/>
          <p:cNvSpPr txBox="1">
            <a:spLocks noGrp="1"/>
          </p:cNvSpPr>
          <p:nvPr>
            <p:ph type="ctrTitle"/>
          </p:nvPr>
        </p:nvSpPr>
        <p:spPr>
          <a:xfrm>
            <a:off x="2434927" y="1583543"/>
            <a:ext cx="7069833" cy="198953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Parallelism</a:t>
            </a:r>
          </a:p>
        </p:txBody>
      </p:sp>
      <p:sp>
        <p:nvSpPr>
          <p:cNvPr id="2696" name="1"/>
          <p:cNvSpPr/>
          <p:nvPr/>
        </p:nvSpPr>
        <p:spPr>
          <a:xfrm>
            <a:off x="4508500" y="3975100"/>
            <a:ext cx="770757" cy="770757"/>
          </a:xfrm>
          <a:prstGeom prst="ellipse">
            <a:avLst/>
          </a:prstGeom>
          <a:solidFill>
            <a:srgbClr val="92929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697" name="thread-level parallelism"/>
          <p:cNvSpPr txBox="1"/>
          <p:nvPr/>
        </p:nvSpPr>
        <p:spPr>
          <a:xfrm>
            <a:off x="5549900" y="4131878"/>
            <a:ext cx="28435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rgbClr val="929292"/>
                </a:solidFill>
              </a:defRPr>
            </a:lvl1pPr>
          </a:lstStyle>
          <a:p>
            <a:r>
              <a:t>thread-level parallelism</a:t>
            </a:r>
          </a:p>
        </p:txBody>
      </p:sp>
      <p:sp>
        <p:nvSpPr>
          <p:cNvPr id="2698" name="2"/>
          <p:cNvSpPr/>
          <p:nvPr/>
        </p:nvSpPr>
        <p:spPr>
          <a:xfrm>
            <a:off x="4508500" y="4991100"/>
            <a:ext cx="770757" cy="7707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699" name="process-level parallelism"/>
          <p:cNvSpPr txBox="1"/>
          <p:nvPr/>
        </p:nvSpPr>
        <p:spPr>
          <a:xfrm>
            <a:off x="5549900" y="5147878"/>
            <a:ext cx="298013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process-level parallelism</a:t>
            </a:r>
          </a:p>
        </p:txBody>
      </p:sp>
      <p:sp>
        <p:nvSpPr>
          <p:cNvPr id="2700" name="3"/>
          <p:cNvSpPr/>
          <p:nvPr/>
        </p:nvSpPr>
        <p:spPr>
          <a:xfrm>
            <a:off x="4508500" y="6007100"/>
            <a:ext cx="770757" cy="770757"/>
          </a:xfrm>
          <a:prstGeom prst="ellipse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701" name="GPU parallelism"/>
          <p:cNvSpPr txBox="1"/>
          <p:nvPr/>
        </p:nvSpPr>
        <p:spPr>
          <a:xfrm>
            <a:off x="5549900" y="6163878"/>
            <a:ext cx="20291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GPU parallelism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Image" descr="Image"/>
          <p:cNvPicPr>
            <a:picLocks noChangeAspect="1"/>
          </p:cNvPicPr>
          <p:nvPr/>
        </p:nvPicPr>
        <p:blipFill>
          <a:blip r:embed="rId2"/>
          <a:srcRect t="4544"/>
          <a:stretch>
            <a:fillRect/>
          </a:stretch>
        </p:blipFill>
        <p:spPr>
          <a:xfrm>
            <a:off x="6738937" y="3852465"/>
            <a:ext cx="3670301" cy="2048769"/>
          </a:xfrm>
          <a:prstGeom prst="rect">
            <a:avLst/>
          </a:prstGeom>
          <a:ln w="6350">
            <a:solidFill>
              <a:srgbClr val="929292"/>
            </a:solidFill>
            <a:miter lim="400000"/>
          </a:ln>
        </p:spPr>
      </p:pic>
      <p:grpSp>
        <p:nvGrpSpPr>
          <p:cNvPr id="151" name="Group"/>
          <p:cNvGrpSpPr/>
          <p:nvPr/>
        </p:nvGrpSpPr>
        <p:grpSpPr>
          <a:xfrm>
            <a:off x="2592387" y="3708400"/>
            <a:ext cx="3860801" cy="2336800"/>
            <a:chOff x="0" y="0"/>
            <a:chExt cx="3860800" cy="2336800"/>
          </a:xfrm>
        </p:grpSpPr>
        <p:pic>
          <p:nvPicPr>
            <p:cNvPr id="14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3860800" cy="2336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0" name="Rectangle"/>
            <p:cNvSpPr/>
            <p:nvPr/>
          </p:nvSpPr>
          <p:spPr>
            <a:xfrm>
              <a:off x="76200" y="479573"/>
              <a:ext cx="280293" cy="3840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52" name="Code"/>
          <p:cNvSpPr txBox="1"/>
          <p:nvPr/>
        </p:nvSpPr>
        <p:spPr>
          <a:xfrm>
            <a:off x="4129211" y="3200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53" name="Data"/>
          <p:cNvSpPr txBox="1"/>
          <p:nvPr/>
        </p:nvSpPr>
        <p:spPr>
          <a:xfrm>
            <a:off x="8228062" y="3200399"/>
            <a:ext cx="69205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1452077" y="4729691"/>
            <a:ext cx="1067815" cy="241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89" h="21600" extrusionOk="0">
                <a:moveTo>
                  <a:pt x="8916" y="21600"/>
                </a:moveTo>
                <a:cubicBezTo>
                  <a:pt x="-5111" y="9954"/>
                  <a:pt x="-2587" y="2754"/>
                  <a:pt x="16489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what is currently being done"/>
          <p:cNvSpPr txBox="1"/>
          <p:nvPr/>
        </p:nvSpPr>
        <p:spPr>
          <a:xfrm>
            <a:off x="2057400" y="6984999"/>
            <a:ext cx="351561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is currently being done</a:t>
            </a:r>
          </a:p>
        </p:txBody>
      </p:sp>
      <p:sp>
        <p:nvSpPr>
          <p:cNvPr id="156" name="One Python Program Running"/>
          <p:cNvSpPr txBox="1"/>
          <p:nvPr/>
        </p:nvSpPr>
        <p:spPr>
          <a:xfrm>
            <a:off x="4028578" y="1035050"/>
            <a:ext cx="4947644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One Python Program Running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ode"/>
          <p:cNvSpPr txBox="1"/>
          <p:nvPr/>
        </p:nvSpPr>
        <p:spPr>
          <a:xfrm>
            <a:off x="3023120" y="35305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160" name="Data"/>
          <p:cNvSpPr txBox="1"/>
          <p:nvPr/>
        </p:nvSpPr>
        <p:spPr>
          <a:xfrm>
            <a:off x="4137471" y="35305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1452077" y="4729691"/>
            <a:ext cx="1067815" cy="24184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489" h="21600" extrusionOk="0">
                <a:moveTo>
                  <a:pt x="8916" y="21600"/>
                </a:moveTo>
                <a:cubicBezTo>
                  <a:pt x="-5111" y="9954"/>
                  <a:pt x="-2587" y="2754"/>
                  <a:pt x="16489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2" name="instruction pointer…"/>
          <p:cNvSpPr txBox="1"/>
          <p:nvPr/>
        </p:nvSpPr>
        <p:spPr>
          <a:xfrm>
            <a:off x="2077045" y="7035800"/>
            <a:ext cx="3831283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instruction pointer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(also called "program counter")</a:t>
            </a:r>
          </a:p>
        </p:txBody>
      </p:sp>
      <p:grpSp>
        <p:nvGrpSpPr>
          <p:cNvPr id="176" name="Group"/>
          <p:cNvGrpSpPr/>
          <p:nvPr/>
        </p:nvGrpSpPr>
        <p:grpSpPr>
          <a:xfrm>
            <a:off x="2959100" y="4015382"/>
            <a:ext cx="915194" cy="1629768"/>
            <a:chOff x="0" y="0"/>
            <a:chExt cx="915193" cy="1629767"/>
          </a:xfrm>
        </p:grpSpPr>
        <p:sp>
          <p:nvSpPr>
            <p:cNvPr id="16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16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6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17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195" name="Group"/>
          <p:cNvGrpSpPr/>
          <p:nvPr/>
        </p:nvGrpSpPr>
        <p:grpSpPr>
          <a:xfrm>
            <a:off x="4025900" y="4015382"/>
            <a:ext cx="915194" cy="1629768"/>
            <a:chOff x="0" y="0"/>
            <a:chExt cx="915193" cy="1629767"/>
          </a:xfrm>
        </p:grpSpPr>
        <p:sp>
          <p:nvSpPr>
            <p:cNvPr id="17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8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9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96" name="Arrow"/>
          <p:cNvSpPr/>
          <p:nvPr/>
        </p:nvSpPr>
        <p:spPr>
          <a:xfrm>
            <a:off x="2603500" y="44958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"/>
          <p:cNvSpPr/>
          <p:nvPr/>
        </p:nvSpPr>
        <p:spPr>
          <a:xfrm>
            <a:off x="2844570" y="35052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process"/>
          <p:cNvSpPr txBox="1"/>
          <p:nvPr/>
        </p:nvSpPr>
        <p:spPr>
          <a:xfrm>
            <a:off x="3376649" y="3115667"/>
            <a:ext cx="1181275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</a:t>
            </a:r>
          </a:p>
        </p:txBody>
      </p:sp>
      <p:sp>
        <p:nvSpPr>
          <p:cNvPr id="201" name="Code"/>
          <p:cNvSpPr txBox="1"/>
          <p:nvPr/>
        </p:nvSpPr>
        <p:spPr>
          <a:xfrm>
            <a:off x="3023120" y="35305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02" name="Data"/>
          <p:cNvSpPr txBox="1"/>
          <p:nvPr/>
        </p:nvSpPr>
        <p:spPr>
          <a:xfrm>
            <a:off x="4137471" y="35305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2959100" y="4015382"/>
            <a:ext cx="915194" cy="1629768"/>
            <a:chOff x="0" y="0"/>
            <a:chExt cx="915193" cy="1629767"/>
          </a:xfrm>
        </p:grpSpPr>
        <p:sp>
          <p:nvSpPr>
            <p:cNvPr id="20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0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1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35" name="Group"/>
          <p:cNvGrpSpPr/>
          <p:nvPr/>
        </p:nvGrpSpPr>
        <p:grpSpPr>
          <a:xfrm>
            <a:off x="4025900" y="4015382"/>
            <a:ext cx="915194" cy="1629768"/>
            <a:chOff x="0" y="0"/>
            <a:chExt cx="915193" cy="1629767"/>
          </a:xfrm>
        </p:grpSpPr>
        <p:sp>
          <p:nvSpPr>
            <p:cNvPr id="21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3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36" name="Arrow"/>
          <p:cNvSpPr/>
          <p:nvPr/>
        </p:nvSpPr>
        <p:spPr>
          <a:xfrm>
            <a:off x="2603500" y="44958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instruction pointer belongs to a thread within the process"/>
          <p:cNvSpPr txBox="1"/>
          <p:nvPr/>
        </p:nvSpPr>
        <p:spPr>
          <a:xfrm>
            <a:off x="481880" y="6476999"/>
            <a:ext cx="697081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instruction pointer belongs to a </a:t>
            </a:r>
            <a:r>
              <a:rPr i="1">
                <a:latin typeface="Gill Sans"/>
                <a:ea typeface="Gill Sans"/>
                <a:cs typeface="Gill Sans"/>
                <a:sym typeface="Gill Sans"/>
              </a:rPr>
              <a:t>thread</a:t>
            </a:r>
            <a:r>
              <a:t> within the process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40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24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4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4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5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273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25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74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5" name="Arrow"/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6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277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278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290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27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28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8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8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8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28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309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29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9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0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310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Arrow"/>
          <p:cNvSpPr/>
          <p:nvPr/>
        </p:nvSpPr>
        <p:spPr>
          <a:xfrm>
            <a:off x="36195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2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313" name="Code"/>
          <p:cNvSpPr txBox="1"/>
          <p:nvPr/>
        </p:nvSpPr>
        <p:spPr>
          <a:xfrm>
            <a:off x="6897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314" name="Data"/>
          <p:cNvSpPr txBox="1"/>
          <p:nvPr/>
        </p:nvSpPr>
        <p:spPr>
          <a:xfrm>
            <a:off x="8011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324" name="Group"/>
          <p:cNvGrpSpPr/>
          <p:nvPr/>
        </p:nvGrpSpPr>
        <p:grpSpPr>
          <a:xfrm>
            <a:off x="6833120" y="4167782"/>
            <a:ext cx="915195" cy="1629768"/>
            <a:chOff x="0" y="0"/>
            <a:chExt cx="915193" cy="1629767"/>
          </a:xfrm>
        </p:grpSpPr>
        <p:sp>
          <p:nvSpPr>
            <p:cNvPr id="31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31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1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2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2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343" name="Group"/>
          <p:cNvGrpSpPr/>
          <p:nvPr/>
        </p:nvGrpSpPr>
        <p:grpSpPr>
          <a:xfrm>
            <a:off x="7899920" y="4167782"/>
            <a:ext cx="915195" cy="1629768"/>
            <a:chOff x="0" y="0"/>
            <a:chExt cx="915193" cy="1629767"/>
          </a:xfrm>
        </p:grpSpPr>
        <p:sp>
          <p:nvSpPr>
            <p:cNvPr id="32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2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2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3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4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4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4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344" name="Rectangle"/>
          <p:cNvSpPr/>
          <p:nvPr/>
        </p:nvSpPr>
        <p:spPr>
          <a:xfrm>
            <a:off x="6743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Arrow"/>
          <p:cNvSpPr/>
          <p:nvPr/>
        </p:nvSpPr>
        <p:spPr>
          <a:xfrm>
            <a:off x="6464820" y="4152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process 3 (R)"/>
          <p:cNvSpPr txBox="1"/>
          <p:nvPr/>
        </p:nvSpPr>
        <p:spPr>
          <a:xfrm>
            <a:off x="6818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(R)</a:t>
            </a:r>
          </a:p>
        </p:txBody>
      </p:sp>
      <p:sp>
        <p:nvSpPr>
          <p:cNvPr id="347" name="Code"/>
          <p:cNvSpPr txBox="1"/>
          <p:nvPr/>
        </p:nvSpPr>
        <p:spPr>
          <a:xfrm>
            <a:off x="9691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348" name="Data"/>
          <p:cNvSpPr txBox="1"/>
          <p:nvPr/>
        </p:nvSpPr>
        <p:spPr>
          <a:xfrm>
            <a:off x="10805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362" name="Group"/>
          <p:cNvGrpSpPr/>
          <p:nvPr/>
        </p:nvGrpSpPr>
        <p:grpSpPr>
          <a:xfrm>
            <a:off x="9627120" y="4167782"/>
            <a:ext cx="915195" cy="1629768"/>
            <a:chOff x="0" y="0"/>
            <a:chExt cx="915193" cy="1629767"/>
          </a:xfrm>
        </p:grpSpPr>
        <p:sp>
          <p:nvSpPr>
            <p:cNvPr id="34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35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5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5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5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6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381" name="Group"/>
          <p:cNvGrpSpPr/>
          <p:nvPr/>
        </p:nvGrpSpPr>
        <p:grpSpPr>
          <a:xfrm>
            <a:off x="10693920" y="4167782"/>
            <a:ext cx="915195" cy="1629768"/>
            <a:chOff x="0" y="0"/>
            <a:chExt cx="915193" cy="1629767"/>
          </a:xfrm>
        </p:grpSpPr>
        <p:sp>
          <p:nvSpPr>
            <p:cNvPr id="36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4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5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6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7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8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69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0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1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2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3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4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5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6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7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8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79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380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382" name="Rectangle"/>
          <p:cNvSpPr/>
          <p:nvPr/>
        </p:nvSpPr>
        <p:spPr>
          <a:xfrm>
            <a:off x="9537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3" name="Arrow"/>
          <p:cNvSpPr/>
          <p:nvPr/>
        </p:nvSpPr>
        <p:spPr>
          <a:xfrm>
            <a:off x="9271520" y="5168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4" name="process 4 (P)"/>
          <p:cNvSpPr txBox="1"/>
          <p:nvPr/>
        </p:nvSpPr>
        <p:spPr>
          <a:xfrm>
            <a:off x="9612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(P)</a:t>
            </a:r>
          </a:p>
        </p:txBody>
      </p:sp>
      <p:sp>
        <p:nvSpPr>
          <p:cNvPr id="385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pSp>
        <p:nvGrpSpPr>
          <p:cNvPr id="388" name="Group"/>
          <p:cNvGrpSpPr/>
          <p:nvPr/>
        </p:nvGrpSpPr>
        <p:grpSpPr>
          <a:xfrm>
            <a:off x="7004887" y="7334201"/>
            <a:ext cx="1723641" cy="1316235"/>
            <a:chOff x="0" y="0"/>
            <a:chExt cx="1723640" cy="1316234"/>
          </a:xfrm>
        </p:grpSpPr>
        <p:pic>
          <p:nvPicPr>
            <p:cNvPr id="38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723641" cy="131623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7" name="CPU"/>
            <p:cNvSpPr txBox="1"/>
            <p:nvPr/>
          </p:nvSpPr>
          <p:spPr>
            <a:xfrm>
              <a:off x="511181" y="429517"/>
              <a:ext cx="701279" cy="457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CPU</a:t>
              </a:r>
            </a:p>
          </p:txBody>
        </p:sp>
      </p:grpSp>
      <p:sp>
        <p:nvSpPr>
          <p:cNvPr id="389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390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391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394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408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39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39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39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0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0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427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40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1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2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428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Arrow"/>
          <p:cNvSpPr/>
          <p:nvPr/>
        </p:nvSpPr>
        <p:spPr>
          <a:xfrm>
            <a:off x="749300" y="4686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431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432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43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43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3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3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4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4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463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445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46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47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48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49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0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1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2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3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4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5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6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7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8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59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60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61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62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464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Arrow"/>
          <p:cNvSpPr/>
          <p:nvPr/>
        </p:nvSpPr>
        <p:spPr>
          <a:xfrm>
            <a:off x="36195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467" name="Code"/>
          <p:cNvSpPr txBox="1"/>
          <p:nvPr/>
        </p:nvSpPr>
        <p:spPr>
          <a:xfrm>
            <a:off x="6897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468" name="Data"/>
          <p:cNvSpPr txBox="1"/>
          <p:nvPr/>
        </p:nvSpPr>
        <p:spPr>
          <a:xfrm>
            <a:off x="8011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6833120" y="4167782"/>
            <a:ext cx="915195" cy="1629768"/>
            <a:chOff x="0" y="0"/>
            <a:chExt cx="915193" cy="1629767"/>
          </a:xfrm>
        </p:grpSpPr>
        <p:sp>
          <p:nvSpPr>
            <p:cNvPr id="46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47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7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7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47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497" name="Group"/>
          <p:cNvGrpSpPr/>
          <p:nvPr/>
        </p:nvGrpSpPr>
        <p:grpSpPr>
          <a:xfrm>
            <a:off x="7899920" y="4167782"/>
            <a:ext cx="915195" cy="1629768"/>
            <a:chOff x="0" y="0"/>
            <a:chExt cx="915193" cy="1629767"/>
          </a:xfrm>
        </p:grpSpPr>
        <p:sp>
          <p:nvSpPr>
            <p:cNvPr id="47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8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49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498" name="Rectangle"/>
          <p:cNvSpPr/>
          <p:nvPr/>
        </p:nvSpPr>
        <p:spPr>
          <a:xfrm>
            <a:off x="6743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9" name="Arrow"/>
          <p:cNvSpPr/>
          <p:nvPr/>
        </p:nvSpPr>
        <p:spPr>
          <a:xfrm>
            <a:off x="6464820" y="4152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0" name="process 3 (R)"/>
          <p:cNvSpPr txBox="1"/>
          <p:nvPr/>
        </p:nvSpPr>
        <p:spPr>
          <a:xfrm>
            <a:off x="6818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(R)</a:t>
            </a:r>
          </a:p>
        </p:txBody>
      </p:sp>
      <p:sp>
        <p:nvSpPr>
          <p:cNvPr id="501" name="Code"/>
          <p:cNvSpPr txBox="1"/>
          <p:nvPr/>
        </p:nvSpPr>
        <p:spPr>
          <a:xfrm>
            <a:off x="9691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502" name="Data"/>
          <p:cNvSpPr txBox="1"/>
          <p:nvPr/>
        </p:nvSpPr>
        <p:spPr>
          <a:xfrm>
            <a:off x="10805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516" name="Group"/>
          <p:cNvGrpSpPr/>
          <p:nvPr/>
        </p:nvGrpSpPr>
        <p:grpSpPr>
          <a:xfrm>
            <a:off x="9627120" y="4167782"/>
            <a:ext cx="915195" cy="1629768"/>
            <a:chOff x="0" y="0"/>
            <a:chExt cx="915193" cy="1629767"/>
          </a:xfrm>
        </p:grpSpPr>
        <p:sp>
          <p:nvSpPr>
            <p:cNvPr id="50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50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0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0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1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1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1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535" name="Group"/>
          <p:cNvGrpSpPr/>
          <p:nvPr/>
        </p:nvGrpSpPr>
        <p:grpSpPr>
          <a:xfrm>
            <a:off x="10693920" y="4167782"/>
            <a:ext cx="915195" cy="1629768"/>
            <a:chOff x="0" y="0"/>
            <a:chExt cx="915193" cy="1629767"/>
          </a:xfrm>
        </p:grpSpPr>
        <p:sp>
          <p:nvSpPr>
            <p:cNvPr id="51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18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19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0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1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2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3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4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5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6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7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8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29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30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31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32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33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34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536" name="Rectangle"/>
          <p:cNvSpPr/>
          <p:nvPr/>
        </p:nvSpPr>
        <p:spPr>
          <a:xfrm>
            <a:off x="9537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7" name="Arrow"/>
          <p:cNvSpPr/>
          <p:nvPr/>
        </p:nvSpPr>
        <p:spPr>
          <a:xfrm>
            <a:off x="9271520" y="5168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38" name="process 4 (P)"/>
          <p:cNvSpPr txBox="1"/>
          <p:nvPr/>
        </p:nvSpPr>
        <p:spPr>
          <a:xfrm>
            <a:off x="9612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(P)</a:t>
            </a:r>
          </a:p>
        </p:txBody>
      </p:sp>
      <p:sp>
        <p:nvSpPr>
          <p:cNvPr id="539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0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541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542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543" name="Line"/>
          <p:cNvSpPr/>
          <p:nvPr/>
        </p:nvSpPr>
        <p:spPr>
          <a:xfrm flipH="1" flipV="1">
            <a:off x="816370" y="5049440"/>
            <a:ext cx="1192051" cy="222867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4" name="Line"/>
          <p:cNvSpPr/>
          <p:nvPr/>
        </p:nvSpPr>
        <p:spPr>
          <a:xfrm flipH="1" flipV="1">
            <a:off x="3711673" y="5331370"/>
            <a:ext cx="455747" cy="194674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45" name="Running: 1, 2…"/>
          <p:cNvSpPr txBox="1"/>
          <p:nvPr/>
        </p:nvSpPr>
        <p:spPr>
          <a:xfrm>
            <a:off x="8484517" y="7598618"/>
            <a:ext cx="249212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3, 4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Code"/>
          <p:cNvSpPr txBox="1"/>
          <p:nvPr/>
        </p:nvSpPr>
        <p:spPr>
          <a:xfrm>
            <a:off x="1168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548" name="Data"/>
          <p:cNvSpPr txBox="1"/>
          <p:nvPr/>
        </p:nvSpPr>
        <p:spPr>
          <a:xfrm>
            <a:off x="2283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562" name="Group"/>
          <p:cNvGrpSpPr/>
          <p:nvPr/>
        </p:nvGrpSpPr>
        <p:grpSpPr>
          <a:xfrm>
            <a:off x="1104900" y="4193182"/>
            <a:ext cx="915194" cy="1629768"/>
            <a:chOff x="0" y="0"/>
            <a:chExt cx="915193" cy="1629767"/>
          </a:xfrm>
        </p:grpSpPr>
        <p:sp>
          <p:nvSpPr>
            <p:cNvPr id="54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55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5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5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5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6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581" name="Group"/>
          <p:cNvGrpSpPr/>
          <p:nvPr/>
        </p:nvGrpSpPr>
        <p:grpSpPr>
          <a:xfrm>
            <a:off x="2171700" y="4193182"/>
            <a:ext cx="915194" cy="1629768"/>
            <a:chOff x="0" y="0"/>
            <a:chExt cx="915193" cy="1629767"/>
          </a:xfrm>
        </p:grpSpPr>
        <p:sp>
          <p:nvSpPr>
            <p:cNvPr id="56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4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5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6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7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8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69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0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1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2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3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4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5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6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7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8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79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580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582" name="Rectangle"/>
          <p:cNvSpPr/>
          <p:nvPr/>
        </p:nvSpPr>
        <p:spPr>
          <a:xfrm>
            <a:off x="1015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3" name="Arrow"/>
          <p:cNvSpPr/>
          <p:nvPr/>
        </p:nvSpPr>
        <p:spPr>
          <a:xfrm>
            <a:off x="749300" y="4940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84" name="process 1 (P)"/>
          <p:cNvSpPr txBox="1"/>
          <p:nvPr/>
        </p:nvSpPr>
        <p:spPr>
          <a:xfrm>
            <a:off x="1090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1 (P)</a:t>
            </a:r>
          </a:p>
        </p:txBody>
      </p:sp>
      <p:sp>
        <p:nvSpPr>
          <p:cNvPr id="585" name="Code"/>
          <p:cNvSpPr txBox="1"/>
          <p:nvPr/>
        </p:nvSpPr>
        <p:spPr>
          <a:xfrm>
            <a:off x="4089920" y="37083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586" name="Data"/>
          <p:cNvSpPr txBox="1"/>
          <p:nvPr/>
        </p:nvSpPr>
        <p:spPr>
          <a:xfrm>
            <a:off x="5204271" y="37083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598" name="Group"/>
          <p:cNvGrpSpPr/>
          <p:nvPr/>
        </p:nvGrpSpPr>
        <p:grpSpPr>
          <a:xfrm>
            <a:off x="4025900" y="4193182"/>
            <a:ext cx="915194" cy="1629768"/>
            <a:chOff x="0" y="0"/>
            <a:chExt cx="915193" cy="1629767"/>
          </a:xfrm>
        </p:grpSpPr>
        <p:sp>
          <p:nvSpPr>
            <p:cNvPr id="58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58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9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9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9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59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617" name="Group"/>
          <p:cNvGrpSpPr/>
          <p:nvPr/>
        </p:nvGrpSpPr>
        <p:grpSpPr>
          <a:xfrm>
            <a:off x="5092700" y="4193182"/>
            <a:ext cx="915194" cy="1629768"/>
            <a:chOff x="0" y="0"/>
            <a:chExt cx="915193" cy="1629767"/>
          </a:xfrm>
        </p:grpSpPr>
        <p:sp>
          <p:nvSpPr>
            <p:cNvPr id="599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0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1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2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3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4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5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6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7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8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09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0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1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2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3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4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5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16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618" name="Rectangle"/>
          <p:cNvSpPr/>
          <p:nvPr/>
        </p:nvSpPr>
        <p:spPr>
          <a:xfrm>
            <a:off x="3936770" y="37084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19" name="Arrow"/>
          <p:cNvSpPr/>
          <p:nvPr/>
        </p:nvSpPr>
        <p:spPr>
          <a:xfrm>
            <a:off x="3619500" y="5194300"/>
            <a:ext cx="457200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20" name="process 2 (Q)"/>
          <p:cNvSpPr txBox="1"/>
          <p:nvPr/>
        </p:nvSpPr>
        <p:spPr>
          <a:xfrm>
            <a:off x="4011575" y="33188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2 (Q)</a:t>
            </a:r>
          </a:p>
        </p:txBody>
      </p:sp>
      <p:sp>
        <p:nvSpPr>
          <p:cNvPr id="621" name="Code"/>
          <p:cNvSpPr txBox="1"/>
          <p:nvPr/>
        </p:nvSpPr>
        <p:spPr>
          <a:xfrm>
            <a:off x="6897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622" name="Data"/>
          <p:cNvSpPr txBox="1"/>
          <p:nvPr/>
        </p:nvSpPr>
        <p:spPr>
          <a:xfrm>
            <a:off x="8011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632" name="Group"/>
          <p:cNvGrpSpPr/>
          <p:nvPr/>
        </p:nvGrpSpPr>
        <p:grpSpPr>
          <a:xfrm>
            <a:off x="6833120" y="4167782"/>
            <a:ext cx="915195" cy="1629768"/>
            <a:chOff x="0" y="0"/>
            <a:chExt cx="915193" cy="1629767"/>
          </a:xfrm>
        </p:grpSpPr>
        <p:sp>
          <p:nvSpPr>
            <p:cNvPr id="62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62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2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2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3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651" name="Group"/>
          <p:cNvGrpSpPr/>
          <p:nvPr/>
        </p:nvGrpSpPr>
        <p:grpSpPr>
          <a:xfrm>
            <a:off x="7899920" y="4167782"/>
            <a:ext cx="915195" cy="1629768"/>
            <a:chOff x="0" y="0"/>
            <a:chExt cx="915193" cy="1629767"/>
          </a:xfrm>
        </p:grpSpPr>
        <p:sp>
          <p:nvSpPr>
            <p:cNvPr id="633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4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5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6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7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8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39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0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1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2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3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4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5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6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7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8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49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50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652" name="Rectangle"/>
          <p:cNvSpPr/>
          <p:nvPr/>
        </p:nvSpPr>
        <p:spPr>
          <a:xfrm>
            <a:off x="6743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3" name="Arrow"/>
          <p:cNvSpPr/>
          <p:nvPr/>
        </p:nvSpPr>
        <p:spPr>
          <a:xfrm>
            <a:off x="6464820" y="4152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54" name="process 3 (R)"/>
          <p:cNvSpPr txBox="1"/>
          <p:nvPr/>
        </p:nvSpPr>
        <p:spPr>
          <a:xfrm>
            <a:off x="6818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3 (R)</a:t>
            </a:r>
          </a:p>
        </p:txBody>
      </p:sp>
      <p:sp>
        <p:nvSpPr>
          <p:cNvPr id="655" name="Code"/>
          <p:cNvSpPr txBox="1"/>
          <p:nvPr/>
        </p:nvSpPr>
        <p:spPr>
          <a:xfrm>
            <a:off x="9691141" y="3682999"/>
            <a:ext cx="7871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Code</a:t>
            </a:r>
          </a:p>
        </p:txBody>
      </p:sp>
      <p:sp>
        <p:nvSpPr>
          <p:cNvPr id="656" name="Data"/>
          <p:cNvSpPr txBox="1"/>
          <p:nvPr/>
        </p:nvSpPr>
        <p:spPr>
          <a:xfrm>
            <a:off x="10805492" y="3682999"/>
            <a:ext cx="6920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Data</a:t>
            </a:r>
          </a:p>
        </p:txBody>
      </p:sp>
      <p:grpSp>
        <p:nvGrpSpPr>
          <p:cNvPr id="670" name="Group"/>
          <p:cNvGrpSpPr/>
          <p:nvPr/>
        </p:nvGrpSpPr>
        <p:grpSpPr>
          <a:xfrm>
            <a:off x="9627120" y="4167782"/>
            <a:ext cx="915195" cy="1629768"/>
            <a:chOff x="0" y="0"/>
            <a:chExt cx="915193" cy="1629767"/>
          </a:xfrm>
        </p:grpSpPr>
        <p:sp>
          <p:nvSpPr>
            <p:cNvPr id="657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pic>
          <p:nvPicPr>
            <p:cNvPr id="65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75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60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429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62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683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64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937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66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191617"/>
              <a:ext cx="763174" cy="76201"/>
            </a:xfrm>
            <a:prstGeom prst="rect">
              <a:avLst/>
            </a:prstGeom>
            <a:effectLst/>
          </p:spPr>
        </p:pic>
        <p:pic>
          <p:nvPicPr>
            <p:cNvPr id="668" name="Line Line" descr="Line Line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91" y="1445617"/>
              <a:ext cx="763174" cy="76201"/>
            </a:xfrm>
            <a:prstGeom prst="rect">
              <a:avLst/>
            </a:prstGeom>
            <a:effectLst/>
          </p:spPr>
        </p:pic>
      </p:grpSp>
      <p:grpSp>
        <p:nvGrpSpPr>
          <p:cNvPr id="689" name="Group"/>
          <p:cNvGrpSpPr/>
          <p:nvPr/>
        </p:nvGrpSpPr>
        <p:grpSpPr>
          <a:xfrm>
            <a:off x="10693920" y="4167782"/>
            <a:ext cx="915195" cy="1629768"/>
            <a:chOff x="0" y="0"/>
            <a:chExt cx="915193" cy="1629767"/>
          </a:xfrm>
        </p:grpSpPr>
        <p:sp>
          <p:nvSpPr>
            <p:cNvPr id="671" name="Rectangle"/>
            <p:cNvSpPr/>
            <p:nvPr/>
          </p:nvSpPr>
          <p:spPr>
            <a:xfrm>
              <a:off x="0" y="-1"/>
              <a:ext cx="915194" cy="1629769"/>
            </a:xfrm>
            <a:prstGeom prst="rect">
              <a:avLst/>
            </a:prstGeom>
            <a:noFill/>
            <a:ln w="127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2" name="Line"/>
            <p:cNvSpPr/>
            <p:nvPr/>
          </p:nvSpPr>
          <p:spPr>
            <a:xfrm flipV="1">
              <a:off x="124940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3" name="Line"/>
            <p:cNvSpPr/>
            <p:nvPr/>
          </p:nvSpPr>
          <p:spPr>
            <a:xfrm flipV="1">
              <a:off x="214183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4" name="Line"/>
            <p:cNvSpPr/>
            <p:nvPr/>
          </p:nvSpPr>
          <p:spPr>
            <a:xfrm flipV="1">
              <a:off x="303426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5" name="Line"/>
            <p:cNvSpPr/>
            <p:nvPr/>
          </p:nvSpPr>
          <p:spPr>
            <a:xfrm flipV="1">
              <a:off x="392669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6" name="Line"/>
            <p:cNvSpPr/>
            <p:nvPr/>
          </p:nvSpPr>
          <p:spPr>
            <a:xfrm flipV="1">
              <a:off x="481912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7" name="Line"/>
            <p:cNvSpPr/>
            <p:nvPr/>
          </p:nvSpPr>
          <p:spPr>
            <a:xfrm flipV="1">
              <a:off x="571155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8" name="Line"/>
            <p:cNvSpPr/>
            <p:nvPr/>
          </p:nvSpPr>
          <p:spPr>
            <a:xfrm flipV="1">
              <a:off x="660398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79" name="Line"/>
            <p:cNvSpPr/>
            <p:nvPr/>
          </p:nvSpPr>
          <p:spPr>
            <a:xfrm flipV="1">
              <a:off x="749641" y="179883"/>
              <a:ext cx="1" cy="12700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0" name="Line"/>
            <p:cNvSpPr/>
            <p:nvPr/>
          </p:nvSpPr>
          <p:spPr>
            <a:xfrm flipH="1" flipV="1">
              <a:off x="77957" y="315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1" name="Line"/>
            <p:cNvSpPr/>
            <p:nvPr/>
          </p:nvSpPr>
          <p:spPr>
            <a:xfrm flipH="1" flipV="1">
              <a:off x="77957" y="442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2" name="Line"/>
            <p:cNvSpPr/>
            <p:nvPr/>
          </p:nvSpPr>
          <p:spPr>
            <a:xfrm flipH="1" flipV="1">
              <a:off x="77957" y="569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3" name="Line"/>
            <p:cNvSpPr/>
            <p:nvPr/>
          </p:nvSpPr>
          <p:spPr>
            <a:xfrm flipH="1" flipV="1">
              <a:off x="77957" y="696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4" name="Line"/>
            <p:cNvSpPr/>
            <p:nvPr/>
          </p:nvSpPr>
          <p:spPr>
            <a:xfrm flipH="1" flipV="1">
              <a:off x="77957" y="823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5" name="Line"/>
            <p:cNvSpPr/>
            <p:nvPr/>
          </p:nvSpPr>
          <p:spPr>
            <a:xfrm flipH="1" flipV="1">
              <a:off x="77957" y="950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6" name="Line"/>
            <p:cNvSpPr/>
            <p:nvPr/>
          </p:nvSpPr>
          <p:spPr>
            <a:xfrm flipH="1" flipV="1">
              <a:off x="77957" y="1077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7" name="Line"/>
            <p:cNvSpPr/>
            <p:nvPr/>
          </p:nvSpPr>
          <p:spPr>
            <a:xfrm flipH="1" flipV="1">
              <a:off x="77957" y="1204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688" name="Line"/>
            <p:cNvSpPr/>
            <p:nvPr/>
          </p:nvSpPr>
          <p:spPr>
            <a:xfrm flipH="1" flipV="1">
              <a:off x="77957" y="1331317"/>
              <a:ext cx="759280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690" name="Rectangle"/>
          <p:cNvSpPr/>
          <p:nvPr/>
        </p:nvSpPr>
        <p:spPr>
          <a:xfrm>
            <a:off x="9537991" y="3683000"/>
            <a:ext cx="2245433" cy="2297014"/>
          </a:xfrm>
          <a:prstGeom prst="rect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1" name="Arrow"/>
          <p:cNvSpPr/>
          <p:nvPr/>
        </p:nvSpPr>
        <p:spPr>
          <a:xfrm>
            <a:off x="9271520" y="5168900"/>
            <a:ext cx="457201" cy="4572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2" name="process 4 (P)"/>
          <p:cNvSpPr txBox="1"/>
          <p:nvPr/>
        </p:nvSpPr>
        <p:spPr>
          <a:xfrm>
            <a:off x="9612796" y="3293467"/>
            <a:ext cx="2095823" cy="39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process 4 (P)</a:t>
            </a:r>
          </a:p>
        </p:txBody>
      </p:sp>
      <p:sp>
        <p:nvSpPr>
          <p:cNvPr id="693" name="Rectangle"/>
          <p:cNvSpPr/>
          <p:nvPr/>
        </p:nvSpPr>
        <p:spPr>
          <a:xfrm>
            <a:off x="876300" y="7099300"/>
            <a:ext cx="5279281" cy="1786037"/>
          </a:xfrm>
          <a:prstGeom prst="rect">
            <a:avLst/>
          </a:prstGeom>
          <a:solidFill>
            <a:srgbClr val="D6D5D5"/>
          </a:solidFill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4" name="Multi-Core Processor (CPU)"/>
          <p:cNvSpPr txBox="1"/>
          <p:nvPr/>
        </p:nvSpPr>
        <p:spPr>
          <a:xfrm>
            <a:off x="1742355" y="9004299"/>
            <a:ext cx="354717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Multi-Core Processor (CPU)</a:t>
            </a:r>
          </a:p>
        </p:txBody>
      </p:sp>
      <p:sp>
        <p:nvSpPr>
          <p:cNvPr id="695" name="Core…"/>
          <p:cNvSpPr/>
          <p:nvPr/>
        </p:nvSpPr>
        <p:spPr>
          <a:xfrm>
            <a:off x="123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696" name="Core…"/>
          <p:cNvSpPr/>
          <p:nvPr/>
        </p:nvSpPr>
        <p:spPr>
          <a:xfrm>
            <a:off x="3776786" y="7357318"/>
            <a:ext cx="1930401" cy="1270001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Core</a:t>
            </a:r>
          </a:p>
          <a:p>
            <a: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(CPU)</a:t>
            </a:r>
          </a:p>
        </p:txBody>
      </p:sp>
      <p:sp>
        <p:nvSpPr>
          <p:cNvPr id="697" name="Line"/>
          <p:cNvSpPr/>
          <p:nvPr/>
        </p:nvSpPr>
        <p:spPr>
          <a:xfrm flipH="1" flipV="1">
            <a:off x="822968" y="5321548"/>
            <a:ext cx="1185453" cy="195656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8" name="Line"/>
          <p:cNvSpPr/>
          <p:nvPr/>
        </p:nvSpPr>
        <p:spPr>
          <a:xfrm flipH="1" flipV="1">
            <a:off x="3666875" y="5598368"/>
            <a:ext cx="500545" cy="1679743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699" name="Running: 1, 2…"/>
          <p:cNvSpPr txBox="1"/>
          <p:nvPr/>
        </p:nvSpPr>
        <p:spPr>
          <a:xfrm>
            <a:off x="8484517" y="7598618"/>
            <a:ext cx="2492128" cy="787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Running: 1, 2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Ready:   3, 4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1473</Words>
  <Application>Microsoft Macintosh PowerPoint</Application>
  <PresentationFormat>Custom</PresentationFormat>
  <Paragraphs>459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Courier New</vt:lpstr>
      <vt:lpstr>Gill Sans</vt:lpstr>
      <vt:lpstr>Gill Sans Light</vt:lpstr>
      <vt:lpstr>Gill Sans SemiBold</vt:lpstr>
      <vt:lpstr>Times Roman</vt:lpstr>
      <vt:lpstr>White</vt:lpstr>
      <vt:lpstr>[320] Parallelism</vt:lpstr>
      <vt:lpstr>Parallelism: doing multiple things at once</vt:lpstr>
      <vt:lpstr>Mental Model: Tasks and Cores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Wasted Compute Resources: Two Problems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Solution: Parallelism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Parallelism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Parallelism</dc:title>
  <cp:lastModifiedBy>MEENA SYAMKUMAR</cp:lastModifiedBy>
  <cp:revision>2</cp:revision>
  <dcterms:modified xsi:type="dcterms:W3CDTF">2023-04-29T21:06:54Z</dcterms:modified>
</cp:coreProperties>
</file>