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Inheritance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Inheritance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175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76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77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78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193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4" name="classes (and types in general) form a hierarchy"/>
          <p:cNvSpPr txBox="1"/>
          <p:nvPr/>
        </p:nvSpPr>
        <p:spPr>
          <a:xfrm>
            <a:off x="2765325" y="8268468"/>
            <a:ext cx="74741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classes (and types in general) form a hierarchy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1039465" y="956799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197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98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99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200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204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215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6" name="object"/>
          <p:cNvSpPr/>
          <p:nvPr/>
        </p:nvSpPr>
        <p:spPr>
          <a:xfrm>
            <a:off x="4373178" y="28948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17" name="Line"/>
          <p:cNvSpPr/>
          <p:nvPr/>
        </p:nvSpPr>
        <p:spPr>
          <a:xfrm>
            <a:off x="6256375" y="34075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H="1">
            <a:off x="4203042" y="34250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5405475" y="34250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weird naming: the top type is called &quot;object&quot;"/>
          <p:cNvSpPr txBox="1"/>
          <p:nvPr/>
        </p:nvSpPr>
        <p:spPr>
          <a:xfrm>
            <a:off x="2983408" y="8268468"/>
            <a:ext cx="70379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weird naming: the top type is called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"object"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llout"/>
          <p:cNvSpPr/>
          <p:nvPr/>
        </p:nvSpPr>
        <p:spPr>
          <a:xfrm rot="10800000">
            <a:off x="1656918" y="1868112"/>
            <a:ext cx="10629504" cy="4434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3" y="0"/>
                </a:moveTo>
                <a:cubicBezTo>
                  <a:pt x="185" y="0"/>
                  <a:pt x="0" y="444"/>
                  <a:pt x="0" y="990"/>
                </a:cubicBezTo>
                <a:lnTo>
                  <a:pt x="0" y="20612"/>
                </a:lnTo>
                <a:cubicBezTo>
                  <a:pt x="0" y="21158"/>
                  <a:pt x="185" y="21600"/>
                  <a:pt x="413" y="21600"/>
                </a:cubicBezTo>
                <a:lnTo>
                  <a:pt x="20464" y="21600"/>
                </a:lnTo>
                <a:cubicBezTo>
                  <a:pt x="20692" y="21600"/>
                  <a:pt x="20877" y="21158"/>
                  <a:pt x="20877" y="20612"/>
                </a:cubicBezTo>
                <a:lnTo>
                  <a:pt x="20877" y="12105"/>
                </a:lnTo>
                <a:lnTo>
                  <a:pt x="21600" y="11552"/>
                </a:lnTo>
                <a:lnTo>
                  <a:pt x="20877" y="11001"/>
                </a:lnTo>
                <a:lnTo>
                  <a:pt x="20877" y="990"/>
                </a:lnTo>
                <a:cubicBezTo>
                  <a:pt x="20877" y="444"/>
                  <a:pt x="20692" y="0"/>
                  <a:pt x="20464" y="0"/>
                </a:cubicBezTo>
                <a:lnTo>
                  <a:pt x="413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allout"/>
          <p:cNvSpPr/>
          <p:nvPr/>
        </p:nvSpPr>
        <p:spPr>
          <a:xfrm>
            <a:off x="1522432" y="6553368"/>
            <a:ext cx="3949701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0" y="0"/>
                </a:moveTo>
                <a:cubicBezTo>
                  <a:pt x="340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340" y="21600"/>
                  <a:pt x="760" y="21600"/>
                </a:cubicBezTo>
                <a:lnTo>
                  <a:pt x="17854" y="21600"/>
                </a:lnTo>
                <a:cubicBezTo>
                  <a:pt x="18274" y="21600"/>
                  <a:pt x="18614" y="20399"/>
                  <a:pt x="18614" y="18913"/>
                </a:cubicBezTo>
                <a:lnTo>
                  <a:pt x="18614" y="14438"/>
                </a:lnTo>
                <a:lnTo>
                  <a:pt x="21600" y="10815"/>
                </a:lnTo>
                <a:lnTo>
                  <a:pt x="18614" y="7185"/>
                </a:lnTo>
                <a:lnTo>
                  <a:pt x="18614" y="2687"/>
                </a:lnTo>
                <a:cubicBezTo>
                  <a:pt x="18614" y="1201"/>
                  <a:pt x="18274" y="0"/>
                  <a:pt x="17854" y="0"/>
                </a:cubicBezTo>
                <a:lnTo>
                  <a:pt x="760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83940" y="48835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225" name="Student"/>
          <p:cNvSpPr/>
          <p:nvPr/>
        </p:nvSpPr>
        <p:spPr>
          <a:xfrm>
            <a:off x="2254577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26" name="TA"/>
          <p:cNvSpPr/>
          <p:nvPr/>
        </p:nvSpPr>
        <p:spPr>
          <a:xfrm>
            <a:off x="5820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27" name="Line"/>
          <p:cNvSpPr/>
          <p:nvPr/>
        </p:nvSpPr>
        <p:spPr>
          <a:xfrm>
            <a:off x="5584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H="1">
            <a:off x="3530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4733208" y="513138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oursePerson"/>
          <p:cNvSpPr/>
          <p:nvPr/>
        </p:nvSpPr>
        <p:spPr>
          <a:xfrm>
            <a:off x="3380410" y="457061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99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ounded Rectangle"/>
          <p:cNvSpPr/>
          <p:nvPr/>
        </p:nvSpPr>
        <p:spPr>
          <a:xfrm>
            <a:off x="262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326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389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2244355" y="616435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H="1">
            <a:off x="2788781" y="616435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>
            <a:off x="3118277" y="616435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3499277" y="616435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object"/>
          <p:cNvSpPr/>
          <p:nvPr/>
        </p:nvSpPr>
        <p:spPr>
          <a:xfrm>
            <a:off x="4958211" y="212975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40" name="Line"/>
          <p:cNvSpPr/>
          <p:nvPr/>
        </p:nvSpPr>
        <p:spPr>
          <a:xfrm>
            <a:off x="6841408" y="264247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H="1">
            <a:off x="4788075" y="265990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90508" y="265990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we can design the hierarchy with inheritance"/>
          <p:cNvSpPr txBox="1"/>
          <p:nvPr/>
        </p:nvSpPr>
        <p:spPr>
          <a:xfrm>
            <a:off x="2272148" y="8298448"/>
            <a:ext cx="71413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can design the hierarchy with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inheritance</a:t>
            </a:r>
          </a:p>
        </p:txBody>
      </p:sp>
      <p:sp>
        <p:nvSpPr>
          <p:cNvPr id="244" name="Instructor"/>
          <p:cNvSpPr/>
          <p:nvPr/>
        </p:nvSpPr>
        <p:spPr>
          <a:xfrm>
            <a:off x="3788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45" name="Employee"/>
          <p:cNvSpPr/>
          <p:nvPr/>
        </p:nvSpPr>
        <p:spPr>
          <a:xfrm>
            <a:off x="7774609" y="457061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46" name="Person"/>
          <p:cNvSpPr/>
          <p:nvPr/>
        </p:nvSpPr>
        <p:spPr>
          <a:xfrm>
            <a:off x="6641048" y="315566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47" name="Dog"/>
          <p:cNvSpPr/>
          <p:nvPr/>
        </p:nvSpPr>
        <p:spPr>
          <a:xfrm>
            <a:off x="4097491" y="311762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48" name="Janitor"/>
          <p:cNvSpPr/>
          <p:nvPr/>
        </p:nvSpPr>
        <p:spPr>
          <a:xfrm>
            <a:off x="9770014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49" name="Line"/>
          <p:cNvSpPr/>
          <p:nvPr/>
        </p:nvSpPr>
        <p:spPr>
          <a:xfrm>
            <a:off x="9902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>
            <a:off x="8356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dmin"/>
          <p:cNvSpPr/>
          <p:nvPr/>
        </p:nvSpPr>
        <p:spPr>
          <a:xfrm>
            <a:off x="7852313" y="564736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52" name="Line"/>
          <p:cNvSpPr/>
          <p:nvPr/>
        </p:nvSpPr>
        <p:spPr>
          <a:xfrm>
            <a:off x="7819308" y="367983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 flipH="1">
            <a:off x="5936334" y="369726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parent class"/>
          <p:cNvSpPr txBox="1"/>
          <p:nvPr/>
        </p:nvSpPr>
        <p:spPr>
          <a:xfrm>
            <a:off x="7996279" y="2973312"/>
            <a:ext cx="393697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parent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base</a:t>
            </a:r>
            <a:r>
              <a:rPr lang="en-US" dirty="0"/>
              <a:t> class </a:t>
            </a:r>
          </a:p>
        </p:txBody>
      </p:sp>
      <p:sp>
        <p:nvSpPr>
          <p:cNvPr id="255" name="child class"/>
          <p:cNvSpPr txBox="1"/>
          <p:nvPr/>
        </p:nvSpPr>
        <p:spPr>
          <a:xfrm>
            <a:off x="10405271" y="4187490"/>
            <a:ext cx="189775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child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256" name="hierarchy…"/>
          <p:cNvSpPr txBox="1"/>
          <p:nvPr/>
        </p:nvSpPr>
        <p:spPr>
          <a:xfrm>
            <a:off x="326046" y="3453921"/>
            <a:ext cx="12066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hierarchy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types</a:t>
            </a:r>
          </a:p>
        </p:txBody>
      </p:sp>
      <p:sp>
        <p:nvSpPr>
          <p:cNvPr id="257" name="objects"/>
          <p:cNvSpPr txBox="1"/>
          <p:nvPr/>
        </p:nvSpPr>
        <p:spPr>
          <a:xfrm>
            <a:off x="5626957" y="6858588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260" name="Student"/>
          <p:cNvSpPr/>
          <p:nvPr/>
        </p:nvSpPr>
        <p:spPr>
          <a:xfrm>
            <a:off x="2914144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61" name="TA"/>
          <p:cNvSpPr/>
          <p:nvPr/>
        </p:nvSpPr>
        <p:spPr>
          <a:xfrm>
            <a:off x="6479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62" name="Line"/>
          <p:cNvSpPr/>
          <p:nvPr/>
        </p:nvSpPr>
        <p:spPr>
          <a:xfrm>
            <a:off x="6243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4190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5392775" y="5101408"/>
            <a:ext cx="1" cy="4700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ursePerson"/>
          <p:cNvSpPr/>
          <p:nvPr/>
        </p:nvSpPr>
        <p:spPr>
          <a:xfrm>
            <a:off x="4039977" y="454063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5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Rounded Rectangle"/>
          <p:cNvSpPr/>
          <p:nvPr/>
        </p:nvSpPr>
        <p:spPr>
          <a:xfrm>
            <a:off x="328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Rounded Rectangle"/>
          <p:cNvSpPr/>
          <p:nvPr/>
        </p:nvSpPr>
        <p:spPr>
          <a:xfrm>
            <a:off x="392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Rounded Rectangle"/>
          <p:cNvSpPr/>
          <p:nvPr/>
        </p:nvSpPr>
        <p:spPr>
          <a:xfrm>
            <a:off x="455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>
            <a:off x="2903922" y="61343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>
            <a:off x="3448348" y="61343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3777844" y="61343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4158844" y="61343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object"/>
          <p:cNvSpPr/>
          <p:nvPr/>
        </p:nvSpPr>
        <p:spPr>
          <a:xfrm>
            <a:off x="5617778" y="209977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75" name="Line"/>
          <p:cNvSpPr/>
          <p:nvPr/>
        </p:nvSpPr>
        <p:spPr>
          <a:xfrm>
            <a:off x="7500975" y="261249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5447642" y="262992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650075" y="262992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ultiple inheritance"/>
          <p:cNvSpPr txBox="1"/>
          <p:nvPr/>
        </p:nvSpPr>
        <p:spPr>
          <a:xfrm>
            <a:off x="4946054" y="8274818"/>
            <a:ext cx="31126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multiple inheritance</a:t>
            </a:r>
          </a:p>
        </p:txBody>
      </p:sp>
      <p:sp>
        <p:nvSpPr>
          <p:cNvPr id="279" name="Instructor"/>
          <p:cNvSpPr/>
          <p:nvPr/>
        </p:nvSpPr>
        <p:spPr>
          <a:xfrm>
            <a:off x="4447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80" name="Employee"/>
          <p:cNvSpPr/>
          <p:nvPr/>
        </p:nvSpPr>
        <p:spPr>
          <a:xfrm>
            <a:off x="8434176" y="454063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81" name="Person"/>
          <p:cNvSpPr/>
          <p:nvPr/>
        </p:nvSpPr>
        <p:spPr>
          <a:xfrm>
            <a:off x="7300615" y="312568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82" name="Dog"/>
          <p:cNvSpPr/>
          <p:nvPr/>
        </p:nvSpPr>
        <p:spPr>
          <a:xfrm>
            <a:off x="4757058" y="308764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83" name="Janitor"/>
          <p:cNvSpPr/>
          <p:nvPr/>
        </p:nvSpPr>
        <p:spPr>
          <a:xfrm>
            <a:off x="10429581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84" name="Line"/>
          <p:cNvSpPr/>
          <p:nvPr/>
        </p:nvSpPr>
        <p:spPr>
          <a:xfrm>
            <a:off x="10561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9016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Admin"/>
          <p:cNvSpPr/>
          <p:nvPr/>
        </p:nvSpPr>
        <p:spPr>
          <a:xfrm>
            <a:off x="8511880" y="561738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87" name="Line"/>
          <p:cNvSpPr/>
          <p:nvPr/>
        </p:nvSpPr>
        <p:spPr>
          <a:xfrm>
            <a:off x="8478875" y="364985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6595901" y="366728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H="1">
            <a:off x="6167077" y="4789316"/>
            <a:ext cx="2156074" cy="7361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>
            <a:off x="8116814" y="5088389"/>
            <a:ext cx="366962" cy="4740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ding Examp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</a:t>
            </a:r>
          </a:p>
        </p:txBody>
      </p:sp>
      <p:sp>
        <p:nvSpPr>
          <p:cNvPr id="29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500"/>
            </a:pPr>
            <a:r>
              <a:t>Principals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inheritance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resolution order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overriding methods, constructor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calling overridden methods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abc's (abstract base classes)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6" name="TypeError: bark() takes 3 positional arguments but 4 were given"/>
          <p:cNvSpPr txBox="1"/>
          <p:nvPr/>
        </p:nvSpPr>
        <p:spPr>
          <a:xfrm>
            <a:off x="950683" y="9099549"/>
            <a:ext cx="101972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TypeError</a:t>
            </a:r>
            <a:r>
              <a:t>: bark() takes 3 positional arguments but 4 were given</a:t>
            </a:r>
          </a:p>
        </p:txBody>
      </p:sp>
      <p:sp>
        <p:nvSpPr>
          <p:cNvPr id="137" name="which call produces the following error?"/>
          <p:cNvSpPr txBox="1"/>
          <p:nvPr/>
        </p:nvSpPr>
        <p:spPr>
          <a:xfrm>
            <a:off x="950683" y="8496853"/>
            <a:ext cx="5669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produces the following error?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which call is correct?"/>
          <p:cNvSpPr txBox="1"/>
          <p:nvPr/>
        </p:nvSpPr>
        <p:spPr>
          <a:xfrm>
            <a:off x="1750783" y="8522253"/>
            <a:ext cx="29651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is correct?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49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56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322989"/>
            <a:ext cx="5986928" cy="506991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sp>
        <p:nvSpPr>
          <p:cNvPr id="160" name="Special methods usually get called…"/>
          <p:cNvSpPr txBox="1"/>
          <p:nvPr/>
        </p:nvSpPr>
        <p:spPr>
          <a:xfrm>
            <a:off x="952500" y="1790700"/>
            <a:ext cx="9852497" cy="6178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t>Special methods usually get called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explicitly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implicitly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does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print(...)</a:t>
            </a:r>
            <a:r>
              <a:t> use to represent an object?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__str__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_repr_html_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special method must be implemented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sorting</a:t>
            </a:r>
            <a:r>
              <a:t> to work?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__order__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__lt__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__gt__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Review Classes + Special Methods</a:t>
            </a:r>
            <a:r>
              <a:rPr lang="en-US" dirty="0"/>
              <a:t>: Self study</a:t>
            </a:r>
            <a:endParaRPr dirty="0"/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hat will x be?  (there won't be an error)"/>
          <p:cNvSpPr txBox="1"/>
          <p:nvPr/>
        </p:nvSpPr>
        <p:spPr>
          <a:xfrm>
            <a:off x="5384800" y="8520062"/>
            <a:ext cx="7004485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won't</a:t>
            </a:r>
            <a:r>
              <a:t> be an error)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4216400" y="8483599"/>
            <a:ext cx="1035299" cy="34989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Review Classes + Special Methods: Self study</a:t>
            </a:r>
            <a:endParaRPr dirty="0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hat will pos be?  (there will be an error)"/>
          <p:cNvSpPr txBox="1"/>
          <p:nvPr/>
        </p:nvSpPr>
        <p:spPr>
          <a:xfrm>
            <a:off x="5384800" y="8520062"/>
            <a:ext cx="7021879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pos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will</a:t>
            </a:r>
            <a:r>
              <a:t> be an error)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4147790" y="8833494"/>
            <a:ext cx="1103909" cy="50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heritance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Inheritance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333</Words>
  <Application>Microsoft Macintosh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</vt:lpstr>
      <vt:lpstr>Gill Sans</vt:lpstr>
      <vt:lpstr>Gill Sans Light</vt:lpstr>
      <vt:lpstr>Gill Sans SemiBold</vt:lpstr>
      <vt:lpstr>White</vt:lpstr>
      <vt:lpstr>[320] Inheritance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Methods: Self study</vt:lpstr>
      <vt:lpstr>Review Classes + Special Methods: Self study</vt:lpstr>
      <vt:lpstr>Inheritance</vt:lpstr>
      <vt:lpstr>Types, Sub Types, and Objects</vt:lpstr>
      <vt:lpstr>Types, Sub Types, and Objects</vt:lpstr>
      <vt:lpstr>Types, Sub Types, and Objects</vt:lpstr>
      <vt:lpstr>Types, Sub Types, and Objects</vt:lpstr>
      <vt:lpstr>Coding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Inheritance</dc:title>
  <cp:lastModifiedBy>MEENA SYAMKUMAR</cp:lastModifiedBy>
  <cp:revision>5</cp:revision>
  <dcterms:modified xsi:type="dcterms:W3CDTF">2023-02-13T16:32:20Z</dcterms:modified>
</cp:coreProperties>
</file>