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extbook.ds100.org/ch/13/text_regex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hyperlink" Target="https://blog.teamtreehouse.com/regular-expressions-10-language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Stephen_Cole_Kleen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extbook.ds100.org/ch/08/text_regex.html#Reference-Table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Regular Expressions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Regular Expressions</a:t>
            </a:r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ython re Module: findall and sub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Python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</a:t>
            </a:r>
            <a:r>
              <a:t> Module: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findall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sub</a:t>
            </a:r>
          </a:p>
        </p:txBody>
      </p:sp>
      <p:sp>
        <p:nvSpPr>
          <p:cNvPr id="220" name="import re…"/>
          <p:cNvSpPr txBox="1"/>
          <p:nvPr/>
        </p:nvSpPr>
        <p:spPr>
          <a:xfrm>
            <a:off x="787400" y="1523355"/>
            <a:ext cx="11265149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 =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'In CS 320, there are 10 quizzes, 7 projects, 39 lectures, and 1000 things to learn.  CS 320 is awesome!'</a:t>
            </a:r>
          </a:p>
        </p:txBody>
      </p:sp>
      <p:sp>
        <p:nvSpPr>
          <p:cNvPr id="221" name="re.findall(r&quot;\d+&quot;, s)"/>
          <p:cNvSpPr txBox="1"/>
          <p:nvPr/>
        </p:nvSpPr>
        <p:spPr>
          <a:xfrm>
            <a:off x="787400" y="4952355"/>
            <a:ext cx="532933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re.findall</a:t>
            </a:r>
            <a:r>
              <a:rPr dirty="0"/>
              <a:t>(r"\d+",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222" name="re.sub(r&quot;\d+&quot;, &quot;###&quot;, s)"/>
          <p:cNvSpPr txBox="1"/>
          <p:nvPr/>
        </p:nvSpPr>
        <p:spPr>
          <a:xfrm>
            <a:off x="6678513" y="4952355"/>
            <a:ext cx="523577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re.sub</a:t>
            </a:r>
            <a:r>
              <a:t>(r"\d+", "###",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)</a:t>
            </a:r>
          </a:p>
        </p:txBody>
      </p:sp>
      <p:sp>
        <p:nvSpPr>
          <p:cNvPr id="223" name="Arrow"/>
          <p:cNvSpPr/>
          <p:nvPr/>
        </p:nvSpPr>
        <p:spPr>
          <a:xfrm rot="1788499">
            <a:off x="3705294" y="4011536"/>
            <a:ext cx="2927867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Arrow"/>
          <p:cNvSpPr/>
          <p:nvPr/>
        </p:nvSpPr>
        <p:spPr>
          <a:xfrm rot="5400000">
            <a:off x="1195933" y="4056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5" name="pattern"/>
          <p:cNvSpPr txBox="1"/>
          <p:nvPr/>
        </p:nvSpPr>
        <p:spPr>
          <a:xfrm>
            <a:off x="3150790" y="6108699"/>
            <a:ext cx="988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pattern</a:t>
            </a:r>
          </a:p>
        </p:txBody>
      </p:sp>
      <p:sp>
        <p:nvSpPr>
          <p:cNvPr id="226" name="input str"/>
          <p:cNvSpPr txBox="1"/>
          <p:nvPr/>
        </p:nvSpPr>
        <p:spPr>
          <a:xfrm>
            <a:off x="4870970" y="6108699"/>
            <a:ext cx="11038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input str</a:t>
            </a:r>
          </a:p>
        </p:txBody>
      </p:sp>
      <p:sp>
        <p:nvSpPr>
          <p:cNvPr id="227" name="pattern"/>
          <p:cNvSpPr txBox="1"/>
          <p:nvPr/>
        </p:nvSpPr>
        <p:spPr>
          <a:xfrm>
            <a:off x="8230790" y="6108699"/>
            <a:ext cx="988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pattern</a:t>
            </a:r>
          </a:p>
        </p:txBody>
      </p:sp>
      <p:sp>
        <p:nvSpPr>
          <p:cNvPr id="228" name="input str"/>
          <p:cNvSpPr txBox="1"/>
          <p:nvPr/>
        </p:nvSpPr>
        <p:spPr>
          <a:xfrm>
            <a:off x="11347970" y="6108699"/>
            <a:ext cx="11038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input str</a:t>
            </a:r>
          </a:p>
        </p:txBody>
      </p:sp>
      <p:sp>
        <p:nvSpPr>
          <p:cNvPr id="229" name="replacement"/>
          <p:cNvSpPr txBox="1"/>
          <p:nvPr/>
        </p:nvSpPr>
        <p:spPr>
          <a:xfrm>
            <a:off x="9575874" y="6108699"/>
            <a:ext cx="1600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replacement</a:t>
            </a:r>
          </a:p>
        </p:txBody>
      </p:sp>
      <p:sp>
        <p:nvSpPr>
          <p:cNvPr id="230" name="Line"/>
          <p:cNvSpPr/>
          <p:nvPr/>
        </p:nvSpPr>
        <p:spPr>
          <a:xfrm flipV="1">
            <a:off x="3708400" y="5483621"/>
            <a:ext cx="77441" cy="6631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H="1" flipV="1">
            <a:off x="5055840" y="5483621"/>
            <a:ext cx="252066" cy="65797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Line"/>
          <p:cNvSpPr/>
          <p:nvPr/>
        </p:nvSpPr>
        <p:spPr>
          <a:xfrm flipV="1">
            <a:off x="8661400" y="5483621"/>
            <a:ext cx="77441" cy="6631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Line"/>
          <p:cNvSpPr/>
          <p:nvPr/>
        </p:nvSpPr>
        <p:spPr>
          <a:xfrm flipV="1">
            <a:off x="10260905" y="5462389"/>
            <a:ext cx="141438" cy="67920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 flipH="1" flipV="1">
            <a:off x="11583640" y="5483621"/>
            <a:ext cx="252066" cy="65797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ython re Module: findall and sub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Python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</a:t>
            </a:r>
            <a:r>
              <a:t> Module: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findall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sub</a:t>
            </a:r>
          </a:p>
        </p:txBody>
      </p:sp>
      <p:sp>
        <p:nvSpPr>
          <p:cNvPr id="237" name="re.findall(r&quot;\d+&quot;, s)"/>
          <p:cNvSpPr txBox="1"/>
          <p:nvPr/>
        </p:nvSpPr>
        <p:spPr>
          <a:xfrm>
            <a:off x="787400" y="4952355"/>
            <a:ext cx="532933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re.findall</a:t>
            </a:r>
            <a:r>
              <a:rPr dirty="0"/>
              <a:t>(r"\d+",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238" name="re.sub(r&quot;\d+&quot;, &quot;###&quot;, s)"/>
          <p:cNvSpPr txBox="1"/>
          <p:nvPr/>
        </p:nvSpPr>
        <p:spPr>
          <a:xfrm>
            <a:off x="6678513" y="4952355"/>
            <a:ext cx="523577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re.sub</a:t>
            </a:r>
            <a:r>
              <a:rPr dirty="0"/>
              <a:t>(r"\d+", "###",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239" name="Arrow"/>
          <p:cNvSpPr/>
          <p:nvPr/>
        </p:nvSpPr>
        <p:spPr>
          <a:xfrm rot="1788499">
            <a:off x="3705294" y="4011536"/>
            <a:ext cx="2927867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0" name="Arrow"/>
          <p:cNvSpPr/>
          <p:nvPr/>
        </p:nvSpPr>
        <p:spPr>
          <a:xfrm rot="5400000">
            <a:off x="1195933" y="4056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pattern"/>
          <p:cNvSpPr txBox="1"/>
          <p:nvPr/>
        </p:nvSpPr>
        <p:spPr>
          <a:xfrm>
            <a:off x="3150790" y="6108699"/>
            <a:ext cx="988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pattern</a:t>
            </a:r>
          </a:p>
        </p:txBody>
      </p:sp>
      <p:sp>
        <p:nvSpPr>
          <p:cNvPr id="242" name="input str"/>
          <p:cNvSpPr txBox="1"/>
          <p:nvPr/>
        </p:nvSpPr>
        <p:spPr>
          <a:xfrm>
            <a:off x="4870970" y="6108699"/>
            <a:ext cx="11038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input str</a:t>
            </a:r>
          </a:p>
        </p:txBody>
      </p:sp>
      <p:sp>
        <p:nvSpPr>
          <p:cNvPr id="243" name="pattern"/>
          <p:cNvSpPr txBox="1"/>
          <p:nvPr/>
        </p:nvSpPr>
        <p:spPr>
          <a:xfrm>
            <a:off x="8230790" y="6108699"/>
            <a:ext cx="988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pattern</a:t>
            </a:r>
          </a:p>
        </p:txBody>
      </p:sp>
      <p:sp>
        <p:nvSpPr>
          <p:cNvPr id="244" name="input str"/>
          <p:cNvSpPr txBox="1"/>
          <p:nvPr/>
        </p:nvSpPr>
        <p:spPr>
          <a:xfrm>
            <a:off x="11347970" y="6108699"/>
            <a:ext cx="11038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input str</a:t>
            </a:r>
          </a:p>
        </p:txBody>
      </p:sp>
      <p:sp>
        <p:nvSpPr>
          <p:cNvPr id="245" name="replacement"/>
          <p:cNvSpPr txBox="1"/>
          <p:nvPr/>
        </p:nvSpPr>
        <p:spPr>
          <a:xfrm>
            <a:off x="9575874" y="6108699"/>
            <a:ext cx="1600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replacement</a:t>
            </a:r>
          </a:p>
        </p:txBody>
      </p:sp>
      <p:sp>
        <p:nvSpPr>
          <p:cNvPr id="246" name="Line"/>
          <p:cNvSpPr/>
          <p:nvPr/>
        </p:nvSpPr>
        <p:spPr>
          <a:xfrm flipV="1">
            <a:off x="3708400" y="5483621"/>
            <a:ext cx="77441" cy="6631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Line"/>
          <p:cNvSpPr/>
          <p:nvPr/>
        </p:nvSpPr>
        <p:spPr>
          <a:xfrm flipH="1" flipV="1">
            <a:off x="5055840" y="5483621"/>
            <a:ext cx="252066" cy="65797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Line"/>
          <p:cNvSpPr/>
          <p:nvPr/>
        </p:nvSpPr>
        <p:spPr>
          <a:xfrm flipV="1">
            <a:off x="8661400" y="5483621"/>
            <a:ext cx="77441" cy="6631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Line"/>
          <p:cNvSpPr/>
          <p:nvPr/>
        </p:nvSpPr>
        <p:spPr>
          <a:xfrm flipV="1">
            <a:off x="10260905" y="5462389"/>
            <a:ext cx="141438" cy="67920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 flipH="1" flipV="1">
            <a:off x="11583640" y="5483621"/>
            <a:ext cx="252066" cy="65797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rrow"/>
          <p:cNvSpPr/>
          <p:nvPr/>
        </p:nvSpPr>
        <p:spPr>
          <a:xfrm rot="5400000">
            <a:off x="2592933" y="6850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Arrow"/>
          <p:cNvSpPr/>
          <p:nvPr/>
        </p:nvSpPr>
        <p:spPr>
          <a:xfrm rot="5400000">
            <a:off x="9196933" y="6850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['320', '10', '7', '39', '1000', '320']"/>
          <p:cNvSpPr txBox="1"/>
          <p:nvPr/>
        </p:nvSpPr>
        <p:spPr>
          <a:xfrm>
            <a:off x="1558168" y="7758410"/>
            <a:ext cx="3787801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['320', '10', '7', '39', '1000', '320']</a:t>
            </a:r>
          </a:p>
        </p:txBody>
      </p:sp>
      <p:sp>
        <p:nvSpPr>
          <p:cNvPr id="254" name="'In CS ###, there are ### quizzes, ### projects, ### lectures, and ### things to learn.  CS ### is awesome!'"/>
          <p:cNvSpPr txBox="1"/>
          <p:nvPr/>
        </p:nvSpPr>
        <p:spPr>
          <a:xfrm>
            <a:off x="6818125" y="7758410"/>
            <a:ext cx="59793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'In CS ###, there are ### quizzes, ### projects, ### lectures, and ### things to learn.  CS ### is awesome!'</a:t>
            </a:r>
          </a:p>
        </p:txBody>
      </p:sp>
      <p:sp>
        <p:nvSpPr>
          <p:cNvPr id="255" name="import re…"/>
          <p:cNvSpPr txBox="1"/>
          <p:nvPr/>
        </p:nvSpPr>
        <p:spPr>
          <a:xfrm>
            <a:off x="787400" y="1523355"/>
            <a:ext cx="11265149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 =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'In CS 320, there are 10 quizzes, 7 projects, 39 lectures, and 1000 things to learn.  CS 320 is awesome!'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roups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Groups</a:t>
            </a:r>
          </a:p>
        </p:txBody>
      </p:sp>
      <p:sp>
        <p:nvSpPr>
          <p:cNvPr id="258" name="re.findall(r&quot;(\d+) (\w+)&quot;, s)"/>
          <p:cNvSpPr txBox="1"/>
          <p:nvPr/>
        </p:nvSpPr>
        <p:spPr>
          <a:xfrm>
            <a:off x="787400" y="4952355"/>
            <a:ext cx="695468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re.findall</a:t>
            </a:r>
            <a:r>
              <a:t>(r"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\d+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 (</a:t>
            </a:r>
            <a:r>
              <a:t>\w+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  <a:r>
              <a:t>",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)</a:t>
            </a:r>
          </a:p>
        </p:txBody>
      </p:sp>
      <p:sp>
        <p:nvSpPr>
          <p:cNvPr id="259" name="Arrow"/>
          <p:cNvSpPr/>
          <p:nvPr/>
        </p:nvSpPr>
        <p:spPr>
          <a:xfrm rot="5400000">
            <a:off x="1195933" y="4056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group 1"/>
          <p:cNvSpPr txBox="1"/>
          <p:nvPr/>
        </p:nvSpPr>
        <p:spPr>
          <a:xfrm>
            <a:off x="3417044" y="599247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1</a:t>
            </a:r>
          </a:p>
        </p:txBody>
      </p:sp>
      <p:sp>
        <p:nvSpPr>
          <p:cNvPr id="261" name="group 2"/>
          <p:cNvSpPr txBox="1"/>
          <p:nvPr/>
        </p:nvSpPr>
        <p:spPr>
          <a:xfrm>
            <a:off x="5042644" y="599247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2</a:t>
            </a:r>
          </a:p>
        </p:txBody>
      </p:sp>
      <p:sp>
        <p:nvSpPr>
          <p:cNvPr id="262" name="Line"/>
          <p:cNvSpPr/>
          <p:nvPr/>
        </p:nvSpPr>
        <p:spPr>
          <a:xfrm flipH="1" flipV="1">
            <a:off x="37820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Line"/>
          <p:cNvSpPr/>
          <p:nvPr/>
        </p:nvSpPr>
        <p:spPr>
          <a:xfrm flipV="1">
            <a:off x="43535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 flipH="1" flipV="1">
            <a:off x="50647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Line"/>
          <p:cNvSpPr/>
          <p:nvPr/>
        </p:nvSpPr>
        <p:spPr>
          <a:xfrm flipV="1">
            <a:off x="56362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6" name="import re…"/>
          <p:cNvSpPr txBox="1"/>
          <p:nvPr/>
        </p:nvSpPr>
        <p:spPr>
          <a:xfrm>
            <a:off x="787400" y="1523355"/>
            <a:ext cx="11265149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 =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'In CS 320, there are 10 quizzes, 7 projects, 39 lectures, and 1000 things to learn.  CS 320 is awesome!'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roups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Groups</a:t>
            </a:r>
          </a:p>
        </p:txBody>
      </p:sp>
      <p:sp>
        <p:nvSpPr>
          <p:cNvPr id="269" name="re.findall(r&quot;(\d+) (\w+)&quot;, s)"/>
          <p:cNvSpPr txBox="1"/>
          <p:nvPr/>
        </p:nvSpPr>
        <p:spPr>
          <a:xfrm>
            <a:off x="787400" y="4952355"/>
            <a:ext cx="695468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re.findall</a:t>
            </a:r>
            <a:r>
              <a:rPr dirty="0"/>
              <a:t>(r"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rPr dirty="0"/>
              <a:t>\d+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 (</a:t>
            </a:r>
            <a:r>
              <a:rPr dirty="0"/>
              <a:t>\w+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  <a:r>
              <a:rPr dirty="0"/>
              <a:t>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270" name="Arrow"/>
          <p:cNvSpPr/>
          <p:nvPr/>
        </p:nvSpPr>
        <p:spPr>
          <a:xfrm rot="5400000">
            <a:off x="1195933" y="4056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group 1"/>
          <p:cNvSpPr txBox="1"/>
          <p:nvPr/>
        </p:nvSpPr>
        <p:spPr>
          <a:xfrm>
            <a:off x="3417044" y="599247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1</a:t>
            </a:r>
          </a:p>
        </p:txBody>
      </p:sp>
      <p:sp>
        <p:nvSpPr>
          <p:cNvPr id="272" name="group 2"/>
          <p:cNvSpPr txBox="1"/>
          <p:nvPr/>
        </p:nvSpPr>
        <p:spPr>
          <a:xfrm>
            <a:off x="5042644" y="599247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2</a:t>
            </a:r>
          </a:p>
        </p:txBody>
      </p:sp>
      <p:sp>
        <p:nvSpPr>
          <p:cNvPr id="273" name="Line"/>
          <p:cNvSpPr/>
          <p:nvPr/>
        </p:nvSpPr>
        <p:spPr>
          <a:xfrm flipH="1" flipV="1">
            <a:off x="37820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 flipV="1">
            <a:off x="43535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5" name="Line"/>
          <p:cNvSpPr/>
          <p:nvPr/>
        </p:nvSpPr>
        <p:spPr>
          <a:xfrm flipH="1" flipV="1">
            <a:off x="50647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 flipV="1">
            <a:off x="56362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Arrow"/>
          <p:cNvSpPr/>
          <p:nvPr/>
        </p:nvSpPr>
        <p:spPr>
          <a:xfrm rot="5400000">
            <a:off x="1195933" y="5834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[('10', 'quizzes'), ('7', 'projects'), ('39', 'lectures'),…"/>
          <p:cNvSpPr txBox="1"/>
          <p:nvPr/>
        </p:nvSpPr>
        <p:spPr>
          <a:xfrm>
            <a:off x="749126" y="7167215"/>
            <a:ext cx="10723067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[('10', 'quizzes'), ('7', 'projects'), ('39', 'lectures'),</a:t>
            </a:r>
          </a:p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('1000', 'things'), ('320', 'is')]</a:t>
            </a:r>
          </a:p>
        </p:txBody>
      </p:sp>
      <p:sp>
        <p:nvSpPr>
          <p:cNvPr id="279" name="import re…"/>
          <p:cNvSpPr txBox="1"/>
          <p:nvPr/>
        </p:nvSpPr>
        <p:spPr>
          <a:xfrm>
            <a:off x="787400" y="1523355"/>
            <a:ext cx="11265149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 =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'In CS 320, there are 10 quizzes, 7 projects, 39 lectures, and 1000 things to learn.  CS 320 is awesome!'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roups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Groups</a:t>
            </a:r>
          </a:p>
        </p:txBody>
      </p:sp>
      <p:sp>
        <p:nvSpPr>
          <p:cNvPr id="282" name="re.findall(r&quot;((\d+) (\w+))&quot;, s)"/>
          <p:cNvSpPr txBox="1"/>
          <p:nvPr/>
        </p:nvSpPr>
        <p:spPr>
          <a:xfrm>
            <a:off x="787400" y="4952355"/>
            <a:ext cx="695468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re.findall</a:t>
            </a:r>
            <a:r>
              <a:t>(r"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((</a:t>
            </a:r>
            <a:r>
              <a:t>\d+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 (</a:t>
            </a:r>
            <a:r>
              <a:t>\w+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))</a:t>
            </a:r>
            <a:r>
              <a:t>",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)</a:t>
            </a:r>
          </a:p>
        </p:txBody>
      </p:sp>
      <p:sp>
        <p:nvSpPr>
          <p:cNvPr id="283" name="Arrow"/>
          <p:cNvSpPr/>
          <p:nvPr/>
        </p:nvSpPr>
        <p:spPr>
          <a:xfrm rot="5400000">
            <a:off x="1195933" y="4056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group 2"/>
          <p:cNvSpPr txBox="1"/>
          <p:nvPr/>
        </p:nvSpPr>
        <p:spPr>
          <a:xfrm>
            <a:off x="3645644" y="599247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2</a:t>
            </a:r>
          </a:p>
        </p:txBody>
      </p:sp>
      <p:sp>
        <p:nvSpPr>
          <p:cNvPr id="285" name="group 3"/>
          <p:cNvSpPr txBox="1"/>
          <p:nvPr/>
        </p:nvSpPr>
        <p:spPr>
          <a:xfrm>
            <a:off x="5271244" y="599247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3</a:t>
            </a:r>
          </a:p>
        </p:txBody>
      </p:sp>
      <p:sp>
        <p:nvSpPr>
          <p:cNvPr id="286" name="Line"/>
          <p:cNvSpPr/>
          <p:nvPr/>
        </p:nvSpPr>
        <p:spPr>
          <a:xfrm flipH="1" flipV="1">
            <a:off x="40106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 flipV="1">
            <a:off x="45821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 flipH="1" flipV="1">
            <a:off x="52933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Line"/>
          <p:cNvSpPr/>
          <p:nvPr/>
        </p:nvSpPr>
        <p:spPr>
          <a:xfrm flipV="1">
            <a:off x="58648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Arrow"/>
          <p:cNvSpPr/>
          <p:nvPr/>
        </p:nvSpPr>
        <p:spPr>
          <a:xfrm rot="5400000">
            <a:off x="1195933" y="5834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[('10 quizzes', '10', 'quizzes'),…"/>
          <p:cNvSpPr txBox="1"/>
          <p:nvPr/>
        </p:nvSpPr>
        <p:spPr>
          <a:xfrm>
            <a:off x="749126" y="6798915"/>
            <a:ext cx="651614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[('10 quizzes', '10', 'quizzes'),</a:t>
            </a:r>
          </a:p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('7 projects', '7', 'projects'),</a:t>
            </a:r>
          </a:p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('39 lectures', '39', 'lectures'),</a:t>
            </a:r>
          </a:p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('1000 things', '1000', 'things'),</a:t>
            </a:r>
          </a:p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('320 is', '320', 'is')]</a:t>
            </a:r>
          </a:p>
        </p:txBody>
      </p:sp>
      <p:sp>
        <p:nvSpPr>
          <p:cNvPr id="292" name="group 1"/>
          <p:cNvSpPr txBox="1"/>
          <p:nvPr/>
        </p:nvSpPr>
        <p:spPr>
          <a:xfrm>
            <a:off x="4433044" y="393125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1</a:t>
            </a:r>
          </a:p>
        </p:txBody>
      </p:sp>
      <p:sp>
        <p:nvSpPr>
          <p:cNvPr id="293" name="Line"/>
          <p:cNvSpPr/>
          <p:nvPr/>
        </p:nvSpPr>
        <p:spPr>
          <a:xfrm flipH="1">
            <a:off x="3803451" y="4388217"/>
            <a:ext cx="781250" cy="70291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4" name="Line"/>
          <p:cNvSpPr/>
          <p:nvPr/>
        </p:nvSpPr>
        <p:spPr>
          <a:xfrm>
            <a:off x="5429051" y="4388217"/>
            <a:ext cx="781250" cy="70291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mport re…"/>
          <p:cNvSpPr txBox="1"/>
          <p:nvPr/>
        </p:nvSpPr>
        <p:spPr>
          <a:xfrm>
            <a:off x="787400" y="1523355"/>
            <a:ext cx="11265149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 =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'In CS 320, there are 10 quizzes, 7 projects, 39 lectures, and 1000 things to learn.  CS 320 is awesome!'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ython re Module: findall and sub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Python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</a:t>
            </a:r>
            <a:r>
              <a:t> Module: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findall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sub</a:t>
            </a:r>
          </a:p>
        </p:txBody>
      </p:sp>
      <p:sp>
        <p:nvSpPr>
          <p:cNvPr id="298" name="re.sub(r&quot;\s+&quot;, &quot; &quot;, s)"/>
          <p:cNvSpPr txBox="1"/>
          <p:nvPr/>
        </p:nvSpPr>
        <p:spPr>
          <a:xfrm>
            <a:off x="6676008" y="4952355"/>
            <a:ext cx="48089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re.sub</a:t>
            </a:r>
            <a:r>
              <a:rPr dirty="0"/>
              <a:t>(r"\s+", " 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299" name="Arrow"/>
          <p:cNvSpPr/>
          <p:nvPr/>
        </p:nvSpPr>
        <p:spPr>
          <a:xfrm rot="1788499">
            <a:off x="3705294" y="4011536"/>
            <a:ext cx="2927867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0" name="pattern"/>
          <p:cNvSpPr txBox="1"/>
          <p:nvPr/>
        </p:nvSpPr>
        <p:spPr>
          <a:xfrm>
            <a:off x="8230790" y="6108699"/>
            <a:ext cx="988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pattern</a:t>
            </a:r>
          </a:p>
        </p:txBody>
      </p:sp>
      <p:sp>
        <p:nvSpPr>
          <p:cNvPr id="301" name="input str"/>
          <p:cNvSpPr txBox="1"/>
          <p:nvPr/>
        </p:nvSpPr>
        <p:spPr>
          <a:xfrm>
            <a:off x="11093970" y="6108699"/>
            <a:ext cx="11038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input str</a:t>
            </a:r>
          </a:p>
        </p:txBody>
      </p:sp>
      <p:sp>
        <p:nvSpPr>
          <p:cNvPr id="302" name="replacement"/>
          <p:cNvSpPr txBox="1"/>
          <p:nvPr/>
        </p:nvSpPr>
        <p:spPr>
          <a:xfrm>
            <a:off x="9321874" y="6108699"/>
            <a:ext cx="1600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replacement</a:t>
            </a:r>
          </a:p>
        </p:txBody>
      </p:sp>
      <p:sp>
        <p:nvSpPr>
          <p:cNvPr id="303" name="Line"/>
          <p:cNvSpPr/>
          <p:nvPr/>
        </p:nvSpPr>
        <p:spPr>
          <a:xfrm flipV="1">
            <a:off x="8661400" y="5483621"/>
            <a:ext cx="77441" cy="6631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4" name="Line"/>
          <p:cNvSpPr/>
          <p:nvPr/>
        </p:nvSpPr>
        <p:spPr>
          <a:xfrm flipV="1">
            <a:off x="10057705" y="5462389"/>
            <a:ext cx="141438" cy="67920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5" name="Line"/>
          <p:cNvSpPr/>
          <p:nvPr/>
        </p:nvSpPr>
        <p:spPr>
          <a:xfrm flipH="1" flipV="1">
            <a:off x="11215340" y="5483621"/>
            <a:ext cx="252066" cy="65797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2 spaces"/>
          <p:cNvSpPr txBox="1"/>
          <p:nvPr/>
        </p:nvSpPr>
        <p:spPr>
          <a:xfrm>
            <a:off x="4009132" y="1968499"/>
            <a:ext cx="11257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 spaces</a:t>
            </a:r>
          </a:p>
        </p:txBody>
      </p:sp>
      <p:sp>
        <p:nvSpPr>
          <p:cNvPr id="307" name="tab"/>
          <p:cNvSpPr txBox="1"/>
          <p:nvPr/>
        </p:nvSpPr>
        <p:spPr>
          <a:xfrm>
            <a:off x="8898135" y="1968499"/>
            <a:ext cx="4917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tab</a:t>
            </a:r>
          </a:p>
        </p:txBody>
      </p:sp>
      <p:sp>
        <p:nvSpPr>
          <p:cNvPr id="308" name="newline"/>
          <p:cNvSpPr txBox="1"/>
          <p:nvPr/>
        </p:nvSpPr>
        <p:spPr>
          <a:xfrm>
            <a:off x="11420226" y="1968499"/>
            <a:ext cx="1035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newline</a:t>
            </a:r>
          </a:p>
        </p:txBody>
      </p:sp>
      <p:sp>
        <p:nvSpPr>
          <p:cNvPr id="309" name="'In CS 320, there are 10 quizzes, 7 projects, 39 lectures, and 1000 things to learn. CS 320 is awesome!'"/>
          <p:cNvSpPr txBox="1"/>
          <p:nvPr/>
        </p:nvSpPr>
        <p:spPr>
          <a:xfrm>
            <a:off x="4252478" y="8012410"/>
            <a:ext cx="8498633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'In CS 320, there are 10 quizzes, 7 projects, 39 lectures, and 1000 things to learn. CS 320 is awesome!'</a:t>
            </a:r>
          </a:p>
        </p:txBody>
      </p:sp>
      <p:sp>
        <p:nvSpPr>
          <p:cNvPr id="310" name="Arrow"/>
          <p:cNvSpPr/>
          <p:nvPr/>
        </p:nvSpPr>
        <p:spPr>
          <a:xfrm rot="5400000">
            <a:off x="6206405" y="6437858"/>
            <a:ext cx="2471590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1" name="single space is only separator!"/>
          <p:cNvSpPr txBox="1"/>
          <p:nvPr/>
        </p:nvSpPr>
        <p:spPr>
          <a:xfrm>
            <a:off x="1301601" y="8209260"/>
            <a:ext cx="225092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single space is only separator!</a:t>
            </a:r>
          </a:p>
        </p:txBody>
      </p:sp>
      <p:sp>
        <p:nvSpPr>
          <p:cNvPr id="312" name="import re…"/>
          <p:cNvSpPr txBox="1"/>
          <p:nvPr/>
        </p:nvSpPr>
        <p:spPr>
          <a:xfrm>
            <a:off x="787400" y="1523355"/>
            <a:ext cx="11265149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 =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"""In CS 320,  there are 10 quizzes,    7 projects,</a:t>
            </a: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41 lectures, and 1000 things to learn.  CS 320 is awesome!"""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ython re Module: findall and sub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Python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</a:t>
            </a:r>
            <a:r>
              <a:t> Module: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findall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sub</a:t>
            </a:r>
          </a:p>
        </p:txBody>
      </p:sp>
      <p:sp>
        <p:nvSpPr>
          <p:cNvPr id="315" name="re.sub(r&quot;(\d+)&quot;, &quot;\&lt;b\&gt;\g&lt;1&gt;\&lt;/b\&gt;&quot;, s)"/>
          <p:cNvSpPr txBox="1"/>
          <p:nvPr/>
        </p:nvSpPr>
        <p:spPr>
          <a:xfrm>
            <a:off x="4254161" y="4952316"/>
            <a:ext cx="762067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re.sub</a:t>
            </a:r>
            <a:r>
              <a:rPr dirty="0"/>
              <a:t>(r"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rPr dirty="0"/>
              <a:t>\d+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  <a:r>
              <a:rPr dirty="0"/>
              <a:t>", "&lt;b&gt;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\g&lt;1&gt;</a:t>
            </a:r>
            <a:r>
              <a:rPr dirty="0"/>
              <a:t>&lt;/b&gt;",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316" name="Arrow"/>
          <p:cNvSpPr/>
          <p:nvPr/>
        </p:nvSpPr>
        <p:spPr>
          <a:xfrm rot="3668474">
            <a:off x="3202608" y="3930790"/>
            <a:ext cx="1887649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1" name="Connection Line"/>
          <p:cNvSpPr/>
          <p:nvPr/>
        </p:nvSpPr>
        <p:spPr>
          <a:xfrm>
            <a:off x="5974986" y="4289327"/>
            <a:ext cx="3350915" cy="735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extrusionOk="0">
                <a:moveTo>
                  <a:pt x="0" y="16204"/>
                </a:moveTo>
                <a:cubicBezTo>
                  <a:pt x="6621" y="-5043"/>
                  <a:pt x="13821" y="-5396"/>
                  <a:pt x="21600" y="15144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22" name="Connection Line"/>
          <p:cNvSpPr/>
          <p:nvPr/>
        </p:nvSpPr>
        <p:spPr>
          <a:xfrm>
            <a:off x="6797013" y="4519377"/>
            <a:ext cx="2429570" cy="544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055"/>
                </a:moveTo>
                <a:cubicBezTo>
                  <a:pt x="6786" y="-5400"/>
                  <a:pt x="13986" y="-5352"/>
                  <a:pt x="21600" y="162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9" name="use \g&lt;N&gt; to refer to group N"/>
          <p:cNvSpPr txBox="1"/>
          <p:nvPr/>
        </p:nvSpPr>
        <p:spPr>
          <a:xfrm>
            <a:off x="6448028" y="6413499"/>
            <a:ext cx="38933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use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\g&lt;N&gt;</a:t>
            </a:r>
            <a:r>
              <a:t> to refer to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group N</a:t>
            </a:r>
          </a:p>
        </p:txBody>
      </p:sp>
      <p:sp>
        <p:nvSpPr>
          <p:cNvPr id="320" name="import re…"/>
          <p:cNvSpPr txBox="1"/>
          <p:nvPr/>
        </p:nvSpPr>
        <p:spPr>
          <a:xfrm>
            <a:off x="787400" y="1523355"/>
            <a:ext cx="11265149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 =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"""In CS 320,  there are 10 quizzes,    7 projects,</a:t>
            </a: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41 lectures, and 1000 things to learn.  CS 320 is awesome!"""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ython re Module: findall and sub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Python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</a:t>
            </a:r>
            <a:r>
              <a:t> Module: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findall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sub</a:t>
            </a:r>
          </a:p>
        </p:txBody>
      </p:sp>
      <p:sp>
        <p:nvSpPr>
          <p:cNvPr id="325" name="re.sub(r&quot;(\d+)&quot;, r&quot;&lt;b&gt;\g&lt;1&gt;&lt;/b&gt;&quot;, s)"/>
          <p:cNvSpPr txBox="1"/>
          <p:nvPr/>
        </p:nvSpPr>
        <p:spPr>
          <a:xfrm>
            <a:off x="4039245" y="4698355"/>
            <a:ext cx="77965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re.sub</a:t>
            </a:r>
            <a:r>
              <a:rPr dirty="0"/>
              <a:t>(r"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rPr dirty="0"/>
              <a:t>\d+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  <a:r>
              <a:rPr dirty="0"/>
              <a:t>", "&lt;b&gt;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\g&lt;1&gt;</a:t>
            </a:r>
            <a:r>
              <a:rPr dirty="0"/>
              <a:t>&lt;/b&gt;",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326" name="Arrow"/>
          <p:cNvSpPr/>
          <p:nvPr/>
        </p:nvSpPr>
        <p:spPr>
          <a:xfrm rot="3668474">
            <a:off x="3600330" y="3687485"/>
            <a:ext cx="1332039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Connection Line"/>
          <p:cNvSpPr/>
          <p:nvPr/>
        </p:nvSpPr>
        <p:spPr>
          <a:xfrm>
            <a:off x="6228986" y="4082118"/>
            <a:ext cx="3339158" cy="73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extrusionOk="0">
                <a:moveTo>
                  <a:pt x="0" y="15252"/>
                </a:moveTo>
                <a:cubicBezTo>
                  <a:pt x="7381" y="-5396"/>
                  <a:pt x="14581" y="-5079"/>
                  <a:pt x="21600" y="16204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35" name="Connection Line"/>
          <p:cNvSpPr/>
          <p:nvPr/>
        </p:nvSpPr>
        <p:spPr>
          <a:xfrm>
            <a:off x="7051013" y="4265377"/>
            <a:ext cx="2429570" cy="544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055"/>
                </a:moveTo>
                <a:cubicBezTo>
                  <a:pt x="6786" y="-5400"/>
                  <a:pt x="13986" y="-5352"/>
                  <a:pt x="21600" y="162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29" name="Arrow"/>
          <p:cNvSpPr/>
          <p:nvPr/>
        </p:nvSpPr>
        <p:spPr>
          <a:xfrm rot="5400000">
            <a:off x="4242872" y="5404191"/>
            <a:ext cx="912256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0" name="In CS &lt;b&gt;320&lt;/b&gt;, there are &lt;b&gt;10&lt;/b&gt; quizzes, &lt;b&gt;7&lt;/b&gt; projects, &lt;b&gt;39&lt;/b&gt; lectures, and &lt;b&gt;1000&lt;/b&gt; things to learn.  CS &lt;b&gt;320&lt;/b&gt; is awesome!"/>
          <p:cNvSpPr txBox="1"/>
          <p:nvPr/>
        </p:nvSpPr>
        <p:spPr>
          <a:xfrm>
            <a:off x="3272135" y="6014926"/>
            <a:ext cx="9330730" cy="157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In CS &lt;b&gt;320&lt;/b&gt;, there are &lt;b&gt;10&lt;/b&gt; quizzes, &lt;b&gt;7&lt;/b&gt; projects, &lt;b&gt;39&lt;/b&gt; lectures, and &lt;b&gt;1000&lt;/b&gt; things to learn.  CS &lt;b&gt;320&lt;/b&gt; is awesome!</a:t>
            </a:r>
          </a:p>
        </p:txBody>
      </p:sp>
      <p:sp>
        <p:nvSpPr>
          <p:cNvPr id="331" name="Arrow"/>
          <p:cNvSpPr/>
          <p:nvPr/>
        </p:nvSpPr>
        <p:spPr>
          <a:xfrm rot="5400000">
            <a:off x="4242872" y="7563191"/>
            <a:ext cx="912256" cy="622449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In CS 320, there are 10 quizzes, 7 projects, 39 lectures, and 1000 things to learn. CS 320 is awesome!"/>
          <p:cNvSpPr txBox="1"/>
          <p:nvPr/>
        </p:nvSpPr>
        <p:spPr>
          <a:xfrm>
            <a:off x="3241253" y="8372898"/>
            <a:ext cx="896744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 CS </a:t>
            </a:r>
            <a:r>
              <a:rPr b="1"/>
              <a:t>320</a:t>
            </a:r>
            <a:r>
              <a:t>, there are </a:t>
            </a:r>
            <a:r>
              <a:rPr b="1"/>
              <a:t>10</a:t>
            </a:r>
            <a:r>
              <a:t> quizzes, </a:t>
            </a:r>
            <a:r>
              <a:rPr b="1"/>
              <a:t>7</a:t>
            </a:r>
            <a:r>
              <a:t> projects, </a:t>
            </a:r>
            <a:r>
              <a:rPr b="1"/>
              <a:t>39</a:t>
            </a:r>
            <a:r>
              <a:t> lectures, and </a:t>
            </a:r>
            <a:r>
              <a:rPr b="1"/>
              <a:t>1000</a:t>
            </a:r>
            <a:r>
              <a:t> things to learn. CS </a:t>
            </a:r>
            <a:r>
              <a:rPr b="1"/>
              <a:t>320</a:t>
            </a:r>
            <a:r>
              <a:t> is awesome!</a:t>
            </a:r>
          </a:p>
        </p:txBody>
      </p:sp>
      <p:sp>
        <p:nvSpPr>
          <p:cNvPr id="333" name="import re…"/>
          <p:cNvSpPr txBox="1"/>
          <p:nvPr/>
        </p:nvSpPr>
        <p:spPr>
          <a:xfrm>
            <a:off x="787400" y="1523355"/>
            <a:ext cx="11265149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import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 =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"""In CS 320,  there are 10 quizzes,    7 projects,</a:t>
            </a: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41 lectures, and 1000 things to learn.  CS 320 is awesome!"""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view Regular Express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Regular Expressions</a:t>
            </a:r>
          </a:p>
        </p:txBody>
      </p:sp>
      <p:sp>
        <p:nvSpPr>
          <p:cNvPr id="338" name="Which regex will NOT match &quot;123&quot;…"/>
          <p:cNvSpPr txBox="1"/>
          <p:nvPr/>
        </p:nvSpPr>
        <p:spPr>
          <a:xfrm>
            <a:off x="1028700" y="1510655"/>
            <a:ext cx="4632772" cy="1932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Which regex will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NOT</a:t>
            </a:r>
            <a:r>
              <a:t> match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"123"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r"\d\d\d"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r"\d{3}"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r"\D\D\D"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r"..."</a:t>
            </a:r>
          </a:p>
        </p:txBody>
      </p:sp>
      <p:sp>
        <p:nvSpPr>
          <p:cNvPr id="339" name="What will r&quot;^A&quot; match?…"/>
          <p:cNvSpPr txBox="1"/>
          <p:nvPr/>
        </p:nvSpPr>
        <p:spPr>
          <a:xfrm>
            <a:off x="1028700" y="3669655"/>
            <a:ext cx="4632772" cy="22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What will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r"^A"</a:t>
            </a:r>
            <a:r>
              <a:t> match?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"A"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"^A"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"BA"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"B"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"BB"</a:t>
            </a:r>
          </a:p>
        </p:txBody>
      </p:sp>
      <p:sp>
        <p:nvSpPr>
          <p:cNvPr id="340" name="Which one can match &quot;HH&quot;?…"/>
          <p:cNvSpPr txBox="1"/>
          <p:nvPr/>
        </p:nvSpPr>
        <p:spPr>
          <a:xfrm>
            <a:off x="1028700" y="6336655"/>
            <a:ext cx="3981202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Which one can match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"HH"</a:t>
            </a:r>
            <a:r>
              <a:t>?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r"HA+H"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r"HA+?H"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r"H(A+)?H"</a:t>
            </a:r>
          </a:p>
        </p:txBody>
      </p:sp>
      <p:sp>
        <p:nvSpPr>
          <p:cNvPr id="341" name="Which string(s) will match r&quot;^(ha)*$&quot;…"/>
          <p:cNvSpPr txBox="1"/>
          <p:nvPr/>
        </p:nvSpPr>
        <p:spPr>
          <a:xfrm>
            <a:off x="6743700" y="1510655"/>
            <a:ext cx="5272038" cy="1932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Which string(s)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will</a:t>
            </a:r>
            <a:r>
              <a:t> match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r"^(ha)*$"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"hahah"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"that"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"HAHA"</a:t>
            </a:r>
          </a:p>
        </p:txBody>
      </p:sp>
      <p:sp>
        <p:nvSpPr>
          <p:cNvPr id="342" name="What is the type of the following?re.findall(r&quot;(\d) (\w+)&quot;, some_str)[0]…"/>
          <p:cNvSpPr txBox="1"/>
          <p:nvPr/>
        </p:nvSpPr>
        <p:spPr>
          <a:xfrm>
            <a:off x="6743700" y="3669655"/>
            <a:ext cx="5162550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What is the type of the following?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re.findall(r"(\d) (\w+)", some_str)[0]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list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tuple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string</a:t>
            </a:r>
          </a:p>
        </p:txBody>
      </p:sp>
      <p:sp>
        <p:nvSpPr>
          <p:cNvPr id="343" name="What will it do?…"/>
          <p:cNvSpPr txBox="1"/>
          <p:nvPr/>
        </p:nvSpPr>
        <p:spPr>
          <a:xfrm>
            <a:off x="6743700" y="6336655"/>
            <a:ext cx="5989043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What will it do?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re.sub(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r"(\d{3})-(\d{3}-\d{4})"</a:t>
            </a:r>
            <a:r>
              <a:t>,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r"(\g&lt;1&gt;) \g&lt;2&gt;"</a:t>
            </a:r>
            <a:r>
              <a:t>,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"608-123-4567"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ractice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Practice</a:t>
            </a:r>
          </a:p>
        </p:txBody>
      </p:sp>
      <p:sp>
        <p:nvSpPr>
          <p:cNvPr id="346" name="finding emails, extracting function names, other examples..."/>
          <p:cNvSpPr txBox="1"/>
          <p:nvPr/>
        </p:nvSpPr>
        <p:spPr>
          <a:xfrm>
            <a:off x="673100" y="1688455"/>
            <a:ext cx="1127695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/>
          </a:lstStyle>
          <a:p>
            <a:r>
              <a:t>finding emails, extracting function names, other examples...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ad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Reading</a:t>
            </a:r>
          </a:p>
        </p:txBody>
      </p:sp>
      <p:sp>
        <p:nvSpPr>
          <p:cNvPr id="132" name="New text: Principles and Techniques of Data Science New text: by Sam Lau, Joey Gonzalez, and Deb Nolan…"/>
          <p:cNvSpPr txBox="1"/>
          <p:nvPr/>
        </p:nvSpPr>
        <p:spPr>
          <a:xfrm>
            <a:off x="952500" y="1689100"/>
            <a:ext cx="11812786" cy="292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/>
            </a:pPr>
            <a:r>
              <a:rPr dirty="0">
                <a:latin typeface="Gill Sans"/>
                <a:ea typeface="Gill Sans"/>
                <a:cs typeface="Gill Sans"/>
                <a:sym typeface="Gill Sans"/>
              </a:rPr>
              <a:t>New text:</a:t>
            </a:r>
            <a:r>
              <a:rPr dirty="0"/>
              <a:t> </a:t>
            </a: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Principles and Techniques of Data Science</a:t>
            </a:r>
            <a:br>
              <a:rPr i="1" dirty="0">
                <a:latin typeface="Gill Sans"/>
                <a:ea typeface="Gill Sans"/>
                <a:cs typeface="Gill Sans"/>
                <a:sym typeface="Gill Sans"/>
              </a:rPr>
            </a:br>
            <a:r>
              <a:rPr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New text: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/>
              <a:t>by Sam Lau, Joey Gonzalez, and Deb Nolan</a:t>
            </a:r>
          </a:p>
          <a:p>
            <a:pPr algn="l">
              <a:defRPr sz="3200"/>
            </a:pPr>
            <a:endParaRPr dirty="0"/>
          </a:p>
          <a:p>
            <a:pPr algn="l">
              <a:defRPr sz="3200"/>
            </a:pPr>
            <a:r>
              <a:rPr dirty="0"/>
              <a:t>Used for Berkeley's DS100 Course.</a:t>
            </a:r>
          </a:p>
          <a:p>
            <a:pPr algn="l">
              <a:defRPr sz="3200"/>
            </a:pPr>
            <a:endParaRPr dirty="0"/>
          </a:p>
          <a:p>
            <a:pPr algn="l">
              <a:defRPr sz="3200"/>
            </a:pPr>
            <a:r>
              <a:rPr dirty="0">
                <a:latin typeface="Gill Sans"/>
                <a:ea typeface="Gill Sans"/>
                <a:cs typeface="Gill Sans"/>
                <a:sym typeface="Gill Sans"/>
              </a:rPr>
              <a:t>Read Chapter 13</a:t>
            </a:r>
            <a:r>
              <a:rPr dirty="0"/>
              <a:t>: </a:t>
            </a:r>
            <a:r>
              <a:rPr u="sng" dirty="0">
                <a:hlinkClick r:id="rId2"/>
              </a:rPr>
              <a:t>https://www.textbook.ds100.org/ch/13/text_regex.html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4819650"/>
            <a:ext cx="7861300" cy="420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0" y="4832350"/>
            <a:ext cx="4191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be sure to expand…"/>
          <p:cNvSpPr txBox="1"/>
          <p:nvPr/>
        </p:nvSpPr>
        <p:spPr>
          <a:xfrm>
            <a:off x="9650710" y="5334000"/>
            <a:ext cx="23139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sure to expand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hidden cells!</a:t>
            </a:r>
          </a:p>
        </p:txBody>
      </p:sp>
      <p:sp>
        <p:nvSpPr>
          <p:cNvPr id="137" name="Connection Line"/>
          <p:cNvSpPr/>
          <p:nvPr/>
        </p:nvSpPr>
        <p:spPr>
          <a:xfrm>
            <a:off x="9149291" y="4996391"/>
            <a:ext cx="1037135" cy="424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781" y="350"/>
                  <a:pt x="14981" y="7550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gular Express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Regular Expressions</a:t>
            </a:r>
          </a:p>
        </p:txBody>
      </p:sp>
      <p:sp>
        <p:nvSpPr>
          <p:cNvPr id="140" name="Regex:…"/>
          <p:cNvSpPr txBox="1"/>
          <p:nvPr/>
        </p:nvSpPr>
        <p:spPr>
          <a:xfrm>
            <a:off x="1028700" y="1624955"/>
            <a:ext cx="7592765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/>
              <a:t>Regex: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a </a:t>
            </a:r>
            <a:r>
              <a:rPr dirty="0">
                <a:solidFill>
                  <a:schemeClr val="accent1">
                    <a:lumOff val="-13575"/>
                  </a:schemeClr>
                </a:solidFill>
              </a:rPr>
              <a:t>small language</a:t>
            </a:r>
            <a:r>
              <a:rPr dirty="0"/>
              <a:t> for describing patterns to search for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regex patterns are used in many different programming languages (like how many different languages might use SQL queries)</a:t>
            </a:r>
          </a:p>
          <a:p>
            <a:pPr marL="381000" indent="-228600" algn="l">
              <a:buSzPct val="100000"/>
              <a:buChar char="-"/>
            </a:pPr>
            <a:r>
              <a:rPr u="sng" dirty="0">
                <a:hlinkClick r:id="rId2"/>
              </a:rPr>
              <a:t>https://blog.teamtreehouse.com/regular-expressions-10-languages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00" y="933450"/>
            <a:ext cx="2794000" cy="397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tephen Cole Kleene…"/>
          <p:cNvSpPr txBox="1"/>
          <p:nvPr/>
        </p:nvSpPr>
        <p:spPr>
          <a:xfrm>
            <a:off x="9029005" y="5011886"/>
            <a:ext cx="3125590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/>
            <a:r>
              <a:rPr dirty="0">
                <a:hlinkClick r:id="rId4"/>
              </a:rPr>
              <a:t>Stephen Cole Kleene</a:t>
            </a:r>
          </a:p>
          <a:p>
            <a:pPr defTabSz="457200">
              <a:defRPr sz="2000"/>
            </a:pPr>
            <a:r>
              <a:rPr dirty="0"/>
              <a:t>(UW-Madison mathematician)</a:t>
            </a:r>
          </a:p>
        </p:txBody>
      </p:sp>
      <p:sp>
        <p:nvSpPr>
          <p:cNvPr id="143" name="msg = &quot;In CS 320, there are 14 quizzes, 7 projects, 41 lectures, and 1000 things to learn.  CS 320 is awesome!&quot;…"/>
          <p:cNvSpPr txBox="1"/>
          <p:nvPr/>
        </p:nvSpPr>
        <p:spPr>
          <a:xfrm>
            <a:off x="1028700" y="5053955"/>
            <a:ext cx="7592765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msg</a:t>
            </a:r>
            <a:r>
              <a:rPr dirty="0"/>
              <a:t> =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"In CS </a:t>
            </a:r>
            <a:r>
              <a:rPr u="sng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320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 there are 14 quizzes, 7 projects, 41 lectures, and 1000 things to learn.  CS 320 is awesome!"</a:t>
            </a:r>
          </a:p>
          <a:p>
            <a:pPr algn="l"/>
            <a:endParaRPr dirty="0"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# does the string contain "320"?</a:t>
            </a:r>
          </a:p>
          <a:p>
            <a:pPr algn="l"/>
            <a:r>
              <a:rPr dirty="0"/>
              <a:t>has_320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msg</a:t>
            </a:r>
            <a:r>
              <a:rPr dirty="0" err="1"/>
              <a:t>.find</a:t>
            </a:r>
            <a:r>
              <a:rPr dirty="0"/>
              <a:t>("320") &gt;= 0</a:t>
            </a:r>
          </a:p>
        </p:txBody>
      </p:sp>
      <p:sp>
        <p:nvSpPr>
          <p:cNvPr id="144" name="str.find is VERY limited -- what if we want to:…"/>
          <p:cNvSpPr txBox="1"/>
          <p:nvPr/>
        </p:nvSpPr>
        <p:spPr>
          <a:xfrm>
            <a:off x="6184900" y="6387455"/>
            <a:ext cx="6211690" cy="295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str.find</a:t>
            </a:r>
            <a:r>
              <a:rPr dirty="0"/>
              <a:t> is VERY limited -- what if we want to: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find all occurrences of "320"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find any 3-digit numbers?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find any numbers at all?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find a number before the word "projects"?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substitute a number for something else?</a:t>
            </a:r>
          </a:p>
          <a:p>
            <a:pPr algn="l"/>
            <a:endParaRPr dirty="0"/>
          </a:p>
          <a:p>
            <a:pPr algn="l"/>
            <a:r>
              <a:rPr dirty="0"/>
              <a:t>Regexes can do all these things!</a:t>
            </a:r>
          </a:p>
        </p:txBody>
      </p:sp>
      <p:sp>
        <p:nvSpPr>
          <p:cNvPr id="146" name="Connection Line"/>
          <p:cNvSpPr/>
          <p:nvPr/>
        </p:nvSpPr>
        <p:spPr>
          <a:xfrm>
            <a:off x="3281891" y="6788034"/>
            <a:ext cx="2815680" cy="485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7" extrusionOk="0">
                <a:moveTo>
                  <a:pt x="0" y="6400"/>
                </a:moveTo>
                <a:cubicBezTo>
                  <a:pt x="7664" y="21600"/>
                  <a:pt x="14864" y="19467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 Python, regular expressions usually use &quot;raw&quot; str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 defTabSz="519937">
              <a:defRPr sz="4272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 Python, regular expressions usually use "raw" strings</a:t>
            </a:r>
          </a:p>
        </p:txBody>
      </p:sp>
      <p:sp>
        <p:nvSpPr>
          <p:cNvPr id="149" name="what character(s) does print(&quot;A\tB&quot;) print between &quot;A&quot; and &quot;B&quot;?"/>
          <p:cNvSpPr txBox="1"/>
          <p:nvPr/>
        </p:nvSpPr>
        <p:spPr>
          <a:xfrm>
            <a:off x="872579" y="2082155"/>
            <a:ext cx="88466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what character(s) does </a:t>
            </a:r>
            <a:r>
              <a:rPr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print("A\tB")</a:t>
            </a:r>
            <a:r>
              <a:t> print between "A" and "B"?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 Python, regular expressions usually use &quot;raw&quot; str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 defTabSz="519937">
              <a:defRPr sz="4272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 Python, regular expressions usually use "raw" strings</a:t>
            </a:r>
          </a:p>
        </p:txBody>
      </p:sp>
      <p:sp>
        <p:nvSpPr>
          <p:cNvPr id="152" name="what character(s) does print(&quot;A\tB&quot;) print between &quot;A&quot; and &quot;B&quot;?"/>
          <p:cNvSpPr txBox="1"/>
          <p:nvPr/>
        </p:nvSpPr>
        <p:spPr>
          <a:xfrm>
            <a:off x="872579" y="2082155"/>
            <a:ext cx="88466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what character(s) does </a:t>
            </a:r>
            <a:r>
              <a:rPr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print("A\tB")</a:t>
            </a:r>
            <a:r>
              <a:t> print between "A" and "B"?</a:t>
            </a:r>
          </a:p>
        </p:txBody>
      </p:sp>
      <p:sp>
        <p:nvSpPr>
          <p:cNvPr id="153" name="Arrow"/>
          <p:cNvSpPr/>
          <p:nvPr/>
        </p:nvSpPr>
        <p:spPr>
          <a:xfrm>
            <a:off x="9588500" y="1865932"/>
            <a:ext cx="902345" cy="902346"/>
          </a:xfrm>
          <a:prstGeom prst="rightArrow">
            <a:avLst>
              <a:gd name="adj1" fmla="val 31065"/>
              <a:gd name="adj2" fmla="val 3732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TAB, because…"/>
          <p:cNvSpPr txBox="1"/>
          <p:nvPr/>
        </p:nvSpPr>
        <p:spPr>
          <a:xfrm>
            <a:off x="10571311" y="1732905"/>
            <a:ext cx="212377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TAB, because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backslash is the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escape character</a:t>
            </a:r>
          </a:p>
        </p:txBody>
      </p:sp>
      <p:sp>
        <p:nvSpPr>
          <p:cNvPr id="155" name="Arrow"/>
          <p:cNvSpPr/>
          <p:nvPr/>
        </p:nvSpPr>
        <p:spPr>
          <a:xfrm rot="5400000">
            <a:off x="4953000" y="2577132"/>
            <a:ext cx="902345" cy="902346"/>
          </a:xfrm>
          <a:prstGeom prst="rightArrow">
            <a:avLst>
              <a:gd name="adj1" fmla="val 31065"/>
              <a:gd name="adj2" fmla="val 3732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what if we actually want a backslash and a &quot;t&quot;?"/>
          <p:cNvSpPr txBox="1"/>
          <p:nvPr/>
        </p:nvSpPr>
        <p:spPr>
          <a:xfrm>
            <a:off x="2589311" y="3771255"/>
            <a:ext cx="56297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if we actually want a backslash and a "t"?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 Python, regular expressions usually use &quot;raw&quot; str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 defTabSz="519937">
              <a:defRPr sz="4272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 Python, regular expressions usually use "raw" strings</a:t>
            </a:r>
          </a:p>
        </p:txBody>
      </p:sp>
      <p:sp>
        <p:nvSpPr>
          <p:cNvPr id="159" name="what character(s) does print(&quot;A\tB&quot;) print between &quot;A&quot; and &quot;B&quot;?"/>
          <p:cNvSpPr txBox="1"/>
          <p:nvPr/>
        </p:nvSpPr>
        <p:spPr>
          <a:xfrm>
            <a:off x="872579" y="2082155"/>
            <a:ext cx="88466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/>
              <a:t>what character(s) does </a:t>
            </a:r>
            <a:r>
              <a:rPr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print("A\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tB</a:t>
            </a:r>
            <a:r>
              <a:rPr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r>
              <a:rPr dirty="0"/>
              <a:t> print between "A" and "B"?</a:t>
            </a:r>
          </a:p>
        </p:txBody>
      </p:sp>
      <p:sp>
        <p:nvSpPr>
          <p:cNvPr id="160" name="Arrow"/>
          <p:cNvSpPr/>
          <p:nvPr/>
        </p:nvSpPr>
        <p:spPr>
          <a:xfrm>
            <a:off x="9588500" y="1865932"/>
            <a:ext cx="902345" cy="902346"/>
          </a:xfrm>
          <a:prstGeom prst="rightArrow">
            <a:avLst>
              <a:gd name="adj1" fmla="val 31065"/>
              <a:gd name="adj2" fmla="val 3732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TAB, because…"/>
          <p:cNvSpPr txBox="1"/>
          <p:nvPr/>
        </p:nvSpPr>
        <p:spPr>
          <a:xfrm>
            <a:off x="10571311" y="1732905"/>
            <a:ext cx="212377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TAB, because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backslash is the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escape character</a:t>
            </a:r>
          </a:p>
        </p:txBody>
      </p:sp>
      <p:sp>
        <p:nvSpPr>
          <p:cNvPr id="162" name="Arrow"/>
          <p:cNvSpPr/>
          <p:nvPr/>
        </p:nvSpPr>
        <p:spPr>
          <a:xfrm rot="5400000">
            <a:off x="4953000" y="2577132"/>
            <a:ext cx="902345" cy="902346"/>
          </a:xfrm>
          <a:prstGeom prst="rightArrow">
            <a:avLst>
              <a:gd name="adj1" fmla="val 31065"/>
              <a:gd name="adj2" fmla="val 3732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3" name="what if we actually want a backslash and a &quot;t&quot;?"/>
          <p:cNvSpPr txBox="1"/>
          <p:nvPr/>
        </p:nvSpPr>
        <p:spPr>
          <a:xfrm>
            <a:off x="2589311" y="3771255"/>
            <a:ext cx="56297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if we actually want a backslash and a "t"?</a:t>
            </a:r>
          </a:p>
        </p:txBody>
      </p:sp>
      <p:sp>
        <p:nvSpPr>
          <p:cNvPr id="164" name="Arrow"/>
          <p:cNvSpPr/>
          <p:nvPr/>
        </p:nvSpPr>
        <p:spPr>
          <a:xfrm rot="7190934">
            <a:off x="2879148" y="4897533"/>
            <a:ext cx="2094498" cy="902346"/>
          </a:xfrm>
          <a:prstGeom prst="rightArrow">
            <a:avLst>
              <a:gd name="adj1" fmla="val 31065"/>
              <a:gd name="adj2" fmla="val 3732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Arrow"/>
          <p:cNvSpPr/>
          <p:nvPr/>
        </p:nvSpPr>
        <p:spPr>
          <a:xfrm rot="3219928">
            <a:off x="6587548" y="4904175"/>
            <a:ext cx="2094497" cy="902346"/>
          </a:xfrm>
          <a:prstGeom prst="rightArrow">
            <a:avLst>
              <a:gd name="adj1" fmla="val 31065"/>
              <a:gd name="adj2" fmla="val 3732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6" name="print(&quot;A\\tB&quot;)"/>
          <p:cNvSpPr txBox="1"/>
          <p:nvPr/>
        </p:nvSpPr>
        <p:spPr>
          <a:xfrm>
            <a:off x="1928936" y="6623049"/>
            <a:ext cx="267503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print("A\\tB")</a:t>
            </a:r>
          </a:p>
        </p:txBody>
      </p:sp>
      <p:sp>
        <p:nvSpPr>
          <p:cNvPr id="167" name="print(r&quot;A\tB&quot;)"/>
          <p:cNvSpPr txBox="1"/>
          <p:nvPr/>
        </p:nvSpPr>
        <p:spPr>
          <a:xfrm>
            <a:off x="7008936" y="6623049"/>
            <a:ext cx="267503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print(r"A\tB")</a:t>
            </a:r>
          </a:p>
        </p:txBody>
      </p:sp>
      <p:sp>
        <p:nvSpPr>
          <p:cNvPr id="168" name="this is a raw string,…"/>
          <p:cNvSpPr txBox="1"/>
          <p:nvPr/>
        </p:nvSpPr>
        <p:spPr>
          <a:xfrm>
            <a:off x="6474271" y="7339955"/>
            <a:ext cx="374436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is a </a:t>
            </a:r>
            <a:r>
              <a:rPr>
                <a:latin typeface="+mn-lt"/>
                <a:ea typeface="+mn-ea"/>
                <a:cs typeface="+mn-cs"/>
                <a:sym typeface="Gill Sans SemiBold"/>
              </a:rPr>
              <a:t>raw</a:t>
            </a:r>
            <a:r>
              <a:t> string,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"\" isn't an escape character</a:t>
            </a:r>
          </a:p>
        </p:txBody>
      </p:sp>
      <p:sp>
        <p:nvSpPr>
          <p:cNvPr id="169" name="Python regex functions do their own escaping, so this is very handy!"/>
          <p:cNvSpPr txBox="1"/>
          <p:nvPr/>
        </p:nvSpPr>
        <p:spPr>
          <a:xfrm>
            <a:off x="4255616" y="8412460"/>
            <a:ext cx="8181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Python regex functions do their own escaping, so this is very handy!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ouble Esca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Double Escaping</a:t>
            </a:r>
          </a:p>
        </p:txBody>
      </p:sp>
      <p:sp>
        <p:nvSpPr>
          <p:cNvPr id="172" name="Python"/>
          <p:cNvSpPr txBox="1"/>
          <p:nvPr/>
        </p:nvSpPr>
        <p:spPr>
          <a:xfrm>
            <a:off x="4602125" y="2374899"/>
            <a:ext cx="952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73" name="Regex"/>
          <p:cNvSpPr txBox="1"/>
          <p:nvPr/>
        </p:nvSpPr>
        <p:spPr>
          <a:xfrm>
            <a:off x="6783573" y="2374899"/>
            <a:ext cx="8571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Regex</a:t>
            </a:r>
          </a:p>
        </p:txBody>
      </p:sp>
      <p:sp>
        <p:nvSpPr>
          <p:cNvPr id="174" name="Line"/>
          <p:cNvSpPr/>
          <p:nvPr/>
        </p:nvSpPr>
        <p:spPr>
          <a:xfrm flipV="1">
            <a:off x="5029200" y="2895600"/>
            <a:ext cx="0" cy="4900138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 flipV="1">
            <a:off x="7212123" y="2895600"/>
            <a:ext cx="1" cy="49001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&quot;\t&quot;"/>
          <p:cNvSpPr txBox="1"/>
          <p:nvPr/>
        </p:nvSpPr>
        <p:spPr>
          <a:xfrm>
            <a:off x="3719090" y="3098799"/>
            <a:ext cx="461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"\t"</a:t>
            </a:r>
          </a:p>
        </p:txBody>
      </p:sp>
      <p:sp>
        <p:nvSpPr>
          <p:cNvPr id="177" name="&quot;\\t&quot;"/>
          <p:cNvSpPr txBox="1"/>
          <p:nvPr/>
        </p:nvSpPr>
        <p:spPr>
          <a:xfrm>
            <a:off x="3676302" y="3860799"/>
            <a:ext cx="5467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"\\t"</a:t>
            </a:r>
          </a:p>
        </p:txBody>
      </p:sp>
      <p:sp>
        <p:nvSpPr>
          <p:cNvPr id="178" name="&quot;\\\t&quot;"/>
          <p:cNvSpPr txBox="1"/>
          <p:nvPr/>
        </p:nvSpPr>
        <p:spPr>
          <a:xfrm>
            <a:off x="3633514" y="4749799"/>
            <a:ext cx="632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"\\\t"</a:t>
            </a:r>
          </a:p>
        </p:txBody>
      </p:sp>
      <p:sp>
        <p:nvSpPr>
          <p:cNvPr id="179" name="&quot;\\\\t&quot;"/>
          <p:cNvSpPr txBox="1"/>
          <p:nvPr/>
        </p:nvSpPr>
        <p:spPr>
          <a:xfrm>
            <a:off x="3590726" y="5638799"/>
            <a:ext cx="717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"\\\\t"</a:t>
            </a:r>
          </a:p>
        </p:txBody>
      </p:sp>
      <p:sp>
        <p:nvSpPr>
          <p:cNvPr id="180" name="r&quot;\t&quot;"/>
          <p:cNvSpPr txBox="1"/>
          <p:nvPr/>
        </p:nvSpPr>
        <p:spPr>
          <a:xfrm>
            <a:off x="3668340" y="6527799"/>
            <a:ext cx="5627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r"\t"</a:t>
            </a:r>
          </a:p>
        </p:txBody>
      </p:sp>
      <p:sp>
        <p:nvSpPr>
          <p:cNvPr id="181" name="r&quot;\\t&quot;"/>
          <p:cNvSpPr txBox="1"/>
          <p:nvPr/>
        </p:nvSpPr>
        <p:spPr>
          <a:xfrm>
            <a:off x="3625552" y="7289799"/>
            <a:ext cx="6482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r"\\t"</a:t>
            </a:r>
          </a:p>
        </p:txBody>
      </p:sp>
      <p:sp>
        <p:nvSpPr>
          <p:cNvPr id="182" name="Line"/>
          <p:cNvSpPr/>
          <p:nvPr/>
        </p:nvSpPr>
        <p:spPr>
          <a:xfrm>
            <a:off x="4398690" y="3340100"/>
            <a:ext cx="12610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4398690" y="4102100"/>
            <a:ext cx="12610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4398690" y="4991100"/>
            <a:ext cx="12610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>
            <a:off x="4398690" y="5880100"/>
            <a:ext cx="12610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>
            <a:off x="4398690" y="6769100"/>
            <a:ext cx="126102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>
            <a:off x="4398690" y="7531100"/>
            <a:ext cx="126102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&quot;    &quot;"/>
          <p:cNvSpPr txBox="1"/>
          <p:nvPr/>
        </p:nvSpPr>
        <p:spPr>
          <a:xfrm>
            <a:off x="5797500" y="3098799"/>
            <a:ext cx="62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    "</a:t>
            </a:r>
          </a:p>
        </p:txBody>
      </p:sp>
      <p:sp>
        <p:nvSpPr>
          <p:cNvPr id="189" name="&quot;\t&quot;"/>
          <p:cNvSpPr txBox="1"/>
          <p:nvPr/>
        </p:nvSpPr>
        <p:spPr>
          <a:xfrm>
            <a:off x="5878090" y="3860799"/>
            <a:ext cx="461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"\t"</a:t>
            </a:r>
          </a:p>
        </p:txBody>
      </p:sp>
      <p:sp>
        <p:nvSpPr>
          <p:cNvPr id="190" name="&quot;\    &quot;"/>
          <p:cNvSpPr txBox="1"/>
          <p:nvPr/>
        </p:nvSpPr>
        <p:spPr>
          <a:xfrm>
            <a:off x="5754712" y="4749799"/>
            <a:ext cx="7079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    "</a:t>
            </a:r>
          </a:p>
        </p:txBody>
      </p:sp>
      <p:sp>
        <p:nvSpPr>
          <p:cNvPr id="191" name="&quot;\\t&quot;"/>
          <p:cNvSpPr txBox="1"/>
          <p:nvPr/>
        </p:nvSpPr>
        <p:spPr>
          <a:xfrm>
            <a:off x="5835302" y="5638799"/>
            <a:ext cx="5467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"\\t"</a:t>
            </a:r>
          </a:p>
        </p:txBody>
      </p:sp>
      <p:sp>
        <p:nvSpPr>
          <p:cNvPr id="192" name="&quot;\t&quot;"/>
          <p:cNvSpPr txBox="1"/>
          <p:nvPr/>
        </p:nvSpPr>
        <p:spPr>
          <a:xfrm>
            <a:off x="5878090" y="6527799"/>
            <a:ext cx="461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"\t"</a:t>
            </a:r>
          </a:p>
        </p:txBody>
      </p:sp>
      <p:sp>
        <p:nvSpPr>
          <p:cNvPr id="193" name="&quot;\\t&quot;"/>
          <p:cNvSpPr txBox="1"/>
          <p:nvPr/>
        </p:nvSpPr>
        <p:spPr>
          <a:xfrm>
            <a:off x="5835302" y="7289799"/>
            <a:ext cx="5467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"\\t"</a:t>
            </a:r>
          </a:p>
        </p:txBody>
      </p:sp>
      <p:sp>
        <p:nvSpPr>
          <p:cNvPr id="194" name="Line"/>
          <p:cNvSpPr/>
          <p:nvPr/>
        </p:nvSpPr>
        <p:spPr>
          <a:xfrm>
            <a:off x="6557689" y="33401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6557689" y="41021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6557689" y="49911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6557689" y="58801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>
            <a:off x="6557689" y="67691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6557689" y="75311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&quot;    &quot;"/>
          <p:cNvSpPr txBox="1"/>
          <p:nvPr/>
        </p:nvSpPr>
        <p:spPr>
          <a:xfrm>
            <a:off x="8083500" y="3098799"/>
            <a:ext cx="62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    "</a:t>
            </a:r>
          </a:p>
        </p:txBody>
      </p:sp>
      <p:sp>
        <p:nvSpPr>
          <p:cNvPr id="201" name="&quot;    &quot;"/>
          <p:cNvSpPr txBox="1"/>
          <p:nvPr/>
        </p:nvSpPr>
        <p:spPr>
          <a:xfrm>
            <a:off x="8083500" y="3860799"/>
            <a:ext cx="62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    "</a:t>
            </a:r>
          </a:p>
        </p:txBody>
      </p:sp>
      <p:sp>
        <p:nvSpPr>
          <p:cNvPr id="202" name="&quot;    &quot;"/>
          <p:cNvSpPr txBox="1"/>
          <p:nvPr/>
        </p:nvSpPr>
        <p:spPr>
          <a:xfrm>
            <a:off x="8083500" y="4749799"/>
            <a:ext cx="62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    "</a:t>
            </a:r>
          </a:p>
        </p:txBody>
      </p:sp>
      <p:sp>
        <p:nvSpPr>
          <p:cNvPr id="203" name="&quot;\t&quot;"/>
          <p:cNvSpPr txBox="1"/>
          <p:nvPr/>
        </p:nvSpPr>
        <p:spPr>
          <a:xfrm>
            <a:off x="8164090" y="5638799"/>
            <a:ext cx="461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"\t"</a:t>
            </a:r>
          </a:p>
        </p:txBody>
      </p:sp>
      <p:sp>
        <p:nvSpPr>
          <p:cNvPr id="204" name="&quot;    &quot;"/>
          <p:cNvSpPr txBox="1"/>
          <p:nvPr/>
        </p:nvSpPr>
        <p:spPr>
          <a:xfrm>
            <a:off x="8083500" y="6527799"/>
            <a:ext cx="62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    "</a:t>
            </a:r>
          </a:p>
        </p:txBody>
      </p:sp>
      <p:sp>
        <p:nvSpPr>
          <p:cNvPr id="205" name="&quot;\t&quot;"/>
          <p:cNvSpPr txBox="1"/>
          <p:nvPr/>
        </p:nvSpPr>
        <p:spPr>
          <a:xfrm>
            <a:off x="8164090" y="7289799"/>
            <a:ext cx="461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"\t"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otebook Demos (copy/paste to start)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Notebook Demos (copy/paste to start)...</a:t>
            </a:r>
          </a:p>
        </p:txBody>
      </p:sp>
      <p:sp>
        <p:nvSpPr>
          <p:cNvPr id="208" name="import re…"/>
          <p:cNvSpPr txBox="1"/>
          <p:nvPr/>
        </p:nvSpPr>
        <p:spPr>
          <a:xfrm>
            <a:off x="952500" y="1447155"/>
            <a:ext cx="11578060" cy="802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import re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# from DS100 book...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def reg(regex, text):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    """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    Prints the string with the regex match highlighted.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    """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    print(re.sub(f'({regex})', r'\033[1;30;43m\1\033[m', text))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s1 = " ".join(["A DAG is a directed graph without cycles.",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               "A tree is a DAG where every node has one parent (except the root, which has none).",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               "To learn more, visit www.example.com or call 1-608-123-4567. :) ¯\_(ツ)_/¯"])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print(s1)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s2 = """1-608-123-4567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a-bcd-efg-hijg (not a phone number)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1-608-123-456 (not a phone number)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608-123-4567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123-4567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1-123-4567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"""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print(s2)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s3 = "In CS 320, there are 14 quizzes, 7 projects, 41 lectures, and 1000 things to learn.  CS 320 is awesome!"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print(s3)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s4 = """In CS 320,  there are 14 quizzes,    7 projects,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41 lectures, and 1000 things to learn.  CS 320 is awesome!"""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t>print(s4)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earn Regex Features!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Learn Regex Features!</a:t>
            </a:r>
          </a:p>
        </p:txBody>
      </p:sp>
      <p:sp>
        <p:nvSpPr>
          <p:cNvPr id="211" name="Good overview here: https://www.textbook.ds100.org/ch/08/text_regex.html#Reference-Tables…"/>
          <p:cNvSpPr txBox="1"/>
          <p:nvPr/>
        </p:nvSpPr>
        <p:spPr>
          <a:xfrm>
            <a:off x="546100" y="1510655"/>
            <a:ext cx="4425554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Good overview here: </a:t>
            </a:r>
            <a:r>
              <a:rPr u="sng">
                <a:hlinkClick r:id="rId2"/>
              </a:rPr>
              <a:t>https://www.textbook.ds100.org/ch/08/text_regex.html#Reference-Tables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(screenshots here for convenience)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033" y="540091"/>
            <a:ext cx="6073694" cy="8673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32" y="5942751"/>
            <a:ext cx="6073695" cy="31948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*?…"/>
          <p:cNvSpPr txBox="1"/>
          <p:nvPr/>
        </p:nvSpPr>
        <p:spPr>
          <a:xfrm>
            <a:off x="4548268" y="4025900"/>
            <a:ext cx="58681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>
                <a:latin typeface="Courier"/>
                <a:ea typeface="Courier"/>
                <a:cs typeface="Courier"/>
                <a:sym typeface="Courier"/>
              </a:defRPr>
            </a:pPr>
            <a:r>
              <a:t>*?</a:t>
            </a:r>
          </a:p>
          <a:p>
            <a:pPr>
              <a:defRPr sz="3100">
                <a:latin typeface="Courier"/>
                <a:ea typeface="Courier"/>
                <a:cs typeface="Courier"/>
                <a:sym typeface="Courier"/>
              </a:defRPr>
            </a:pPr>
            <a:r>
              <a:t>+?</a:t>
            </a:r>
          </a:p>
        </p:txBody>
      </p:sp>
      <p:sp>
        <p:nvSpPr>
          <p:cNvPr id="215" name="Line"/>
          <p:cNvSpPr/>
          <p:nvPr/>
        </p:nvSpPr>
        <p:spPr>
          <a:xfrm flipH="1">
            <a:off x="5175746" y="3886199"/>
            <a:ext cx="1796555" cy="36706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H="1">
            <a:off x="5175746" y="4394199"/>
            <a:ext cx="1796555" cy="36706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non-greedy equivalents:"/>
          <p:cNvSpPr txBox="1"/>
          <p:nvPr/>
        </p:nvSpPr>
        <p:spPr>
          <a:xfrm>
            <a:off x="1146596" y="4317999"/>
            <a:ext cx="2939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non-greedy equivalents: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1571</Words>
  <Application>Microsoft Macintosh PowerPoint</Application>
  <PresentationFormat>Custom</PresentationFormat>
  <Paragraphs>218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Courier</vt:lpstr>
      <vt:lpstr>Gill Sans</vt:lpstr>
      <vt:lpstr>Gill Sans Light</vt:lpstr>
      <vt:lpstr>Gill Sans SemiBold</vt:lpstr>
      <vt:lpstr>Helvetica Neue Light</vt:lpstr>
      <vt:lpstr>Times Roman</vt:lpstr>
      <vt:lpstr>White</vt:lpstr>
      <vt:lpstr>[320] Regular Expressions</vt:lpstr>
      <vt:lpstr>Reading</vt:lpstr>
      <vt:lpstr>Regular Expressions</vt:lpstr>
      <vt:lpstr>In Python, regular expressions usually use "raw" strings</vt:lpstr>
      <vt:lpstr>In Python, regular expressions usually use "raw" strings</vt:lpstr>
      <vt:lpstr>In Python, regular expressions usually use "raw" strings</vt:lpstr>
      <vt:lpstr>Double Escaping</vt:lpstr>
      <vt:lpstr>Notebook Demos (copy/paste to start)...</vt:lpstr>
      <vt:lpstr>Learn Regex Features!</vt:lpstr>
      <vt:lpstr>Python re Module: findall and sub</vt:lpstr>
      <vt:lpstr>Python re Module: findall and sub</vt:lpstr>
      <vt:lpstr>Groups</vt:lpstr>
      <vt:lpstr>Groups</vt:lpstr>
      <vt:lpstr>Groups</vt:lpstr>
      <vt:lpstr>Python re Module: findall and sub</vt:lpstr>
      <vt:lpstr>Python re Module: findall and sub</vt:lpstr>
      <vt:lpstr>Python re Module: findall and sub</vt:lpstr>
      <vt:lpstr>Review Regular Expressions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Regular Expressions</dc:title>
  <cp:lastModifiedBy>MEENA SYAMKUMAR</cp:lastModifiedBy>
  <cp:revision>1</cp:revision>
  <dcterms:modified xsi:type="dcterms:W3CDTF">2023-03-24T13:53:06Z</dcterms:modified>
</cp:coreProperties>
</file>