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8" r:id="rId7"/>
    <p:sldId id="261" r:id="rId8"/>
    <p:sldId id="262" r:id="rId9"/>
    <p:sldId id="263" r:id="rId10"/>
    <p:sldId id="269" r:id="rId11"/>
    <p:sldId id="264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DD8B9-3860-4685-8F0B-328BECFBF5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15917D-76DE-4B1A-9163-A0CB4D6452AC}">
      <dgm:prSet custT="1"/>
      <dgm:spPr/>
      <dgm:t>
        <a:bodyPr/>
        <a:lstStyle/>
        <a:p>
          <a:r>
            <a:rPr lang="en-US" sz="1800" b="0" i="0" dirty="0">
              <a:latin typeface="Cambria" panose="02040503050406030204" pitchFamily="18" charset="0"/>
            </a:rPr>
            <a:t>Along Three Metrics:</a:t>
          </a:r>
          <a:endParaRPr lang="en-US" sz="1800" dirty="0">
            <a:latin typeface="Cambria" panose="02040503050406030204" pitchFamily="18" charset="0"/>
          </a:endParaRPr>
        </a:p>
      </dgm:t>
    </dgm:pt>
    <dgm:pt modelId="{EDFE73D7-CFE4-4D8E-AB1D-F673B63AAFC1}" type="parTrans" cxnId="{DCF303EB-023A-4538-B83D-3F2C0847851E}">
      <dgm:prSet/>
      <dgm:spPr/>
      <dgm:t>
        <a:bodyPr/>
        <a:lstStyle/>
        <a:p>
          <a:endParaRPr lang="en-US"/>
        </a:p>
      </dgm:t>
    </dgm:pt>
    <dgm:pt modelId="{C9C9249C-9617-44B9-8B3F-0F8D1D9DB58C}" type="sibTrans" cxnId="{DCF303EB-023A-4538-B83D-3F2C0847851E}">
      <dgm:prSet/>
      <dgm:spPr/>
      <dgm:t>
        <a:bodyPr/>
        <a:lstStyle/>
        <a:p>
          <a:endParaRPr lang="en-US"/>
        </a:p>
      </dgm:t>
    </dgm:pt>
    <dgm:pt modelId="{C51B09BA-FB13-496F-9378-84796EF742D7}">
      <dgm:prSet custT="1"/>
      <dgm:spPr/>
      <dgm:t>
        <a:bodyPr/>
        <a:lstStyle/>
        <a:p>
          <a:r>
            <a:rPr lang="en-US" sz="1800" b="0" i="0" dirty="0">
              <a:latin typeface="Cambria" panose="02040503050406030204" pitchFamily="18" charset="0"/>
            </a:rPr>
            <a:t>Total Spending</a:t>
          </a:r>
          <a:endParaRPr lang="en-US" sz="1800" dirty="0">
            <a:latin typeface="Cambria" panose="02040503050406030204" pitchFamily="18" charset="0"/>
          </a:endParaRPr>
        </a:p>
      </dgm:t>
    </dgm:pt>
    <dgm:pt modelId="{3F708A3E-8A01-4A92-9323-86D9038D71F2}" type="parTrans" cxnId="{F3A801E0-63DD-4ACD-8625-F752F871A7A6}">
      <dgm:prSet/>
      <dgm:spPr/>
      <dgm:t>
        <a:bodyPr/>
        <a:lstStyle/>
        <a:p>
          <a:endParaRPr lang="en-US"/>
        </a:p>
      </dgm:t>
    </dgm:pt>
    <dgm:pt modelId="{6A8730B4-0493-4FBF-A1B3-0AEEAC451DEC}" type="sibTrans" cxnId="{F3A801E0-63DD-4ACD-8625-F752F871A7A6}">
      <dgm:prSet/>
      <dgm:spPr/>
      <dgm:t>
        <a:bodyPr/>
        <a:lstStyle/>
        <a:p>
          <a:endParaRPr lang="en-US"/>
        </a:p>
      </dgm:t>
    </dgm:pt>
    <dgm:pt modelId="{1E4AC948-9269-4E24-BE65-D78F6257F216}">
      <dgm:prSet custT="1"/>
      <dgm:spPr/>
      <dgm:t>
        <a:bodyPr/>
        <a:lstStyle/>
        <a:p>
          <a:r>
            <a:rPr lang="en-US" sz="1800" b="0" i="0" dirty="0">
              <a:latin typeface="Cambria" panose="02040503050406030204" pitchFamily="18" charset="0"/>
            </a:rPr>
            <a:t>Variability</a:t>
          </a:r>
          <a:endParaRPr lang="en-US" sz="1800" dirty="0">
            <a:latin typeface="Cambria" panose="02040503050406030204" pitchFamily="18" charset="0"/>
          </a:endParaRPr>
        </a:p>
      </dgm:t>
    </dgm:pt>
    <dgm:pt modelId="{DA47F23F-BFBA-47E3-99FC-0B7ADDEBED72}" type="parTrans" cxnId="{1488F52F-A2CF-4025-9A29-2DDD08F6E717}">
      <dgm:prSet/>
      <dgm:spPr/>
      <dgm:t>
        <a:bodyPr/>
        <a:lstStyle/>
        <a:p>
          <a:endParaRPr lang="en-US"/>
        </a:p>
      </dgm:t>
    </dgm:pt>
    <dgm:pt modelId="{1537AC64-6E35-4091-854D-F371E0CE96ED}" type="sibTrans" cxnId="{1488F52F-A2CF-4025-9A29-2DDD08F6E717}">
      <dgm:prSet/>
      <dgm:spPr/>
      <dgm:t>
        <a:bodyPr/>
        <a:lstStyle/>
        <a:p>
          <a:endParaRPr lang="en-US"/>
        </a:p>
      </dgm:t>
    </dgm:pt>
    <dgm:pt modelId="{55522543-06B3-48AF-A2A8-DA032F4BA9FE}">
      <dgm:prSet custT="1"/>
      <dgm:spPr/>
      <dgm:t>
        <a:bodyPr/>
        <a:lstStyle/>
        <a:p>
          <a:r>
            <a:rPr lang="en-US" sz="1800" b="0" i="0" dirty="0">
              <a:latin typeface="Cambria" panose="02040503050406030204" pitchFamily="18" charset="0"/>
            </a:rPr>
            <a:t>Upward Trends</a:t>
          </a:r>
          <a:endParaRPr lang="en-US" sz="1800" dirty="0">
            <a:latin typeface="Cambria" panose="02040503050406030204" pitchFamily="18" charset="0"/>
          </a:endParaRPr>
        </a:p>
      </dgm:t>
    </dgm:pt>
    <dgm:pt modelId="{78CB2D4B-4B39-4A57-BC68-BBC26770A6E8}" type="parTrans" cxnId="{1A2C49F8-17E7-432C-89F4-38F2D7E20F4A}">
      <dgm:prSet/>
      <dgm:spPr/>
      <dgm:t>
        <a:bodyPr/>
        <a:lstStyle/>
        <a:p>
          <a:endParaRPr lang="en-US"/>
        </a:p>
      </dgm:t>
    </dgm:pt>
    <dgm:pt modelId="{B776B640-4744-4228-B25D-B2592C97A742}" type="sibTrans" cxnId="{1A2C49F8-17E7-432C-89F4-38F2D7E20F4A}">
      <dgm:prSet/>
      <dgm:spPr/>
      <dgm:t>
        <a:bodyPr/>
        <a:lstStyle/>
        <a:p>
          <a:endParaRPr lang="en-US"/>
        </a:p>
      </dgm:t>
    </dgm:pt>
    <dgm:pt modelId="{7C461BD6-6990-3B4D-8489-4C98A9375502}" type="pres">
      <dgm:prSet presAssocID="{770DD8B9-3860-4685-8F0B-328BECFBF5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6C193-E629-544F-9376-8E0DB7395022}" type="pres">
      <dgm:prSet presAssocID="{4A15917D-76DE-4B1A-9163-A0CB4D6452AC}" presName="hierRoot1" presStyleCnt="0"/>
      <dgm:spPr/>
    </dgm:pt>
    <dgm:pt modelId="{56474ED7-6DEE-A840-BC45-E9258233F91A}" type="pres">
      <dgm:prSet presAssocID="{4A15917D-76DE-4B1A-9163-A0CB4D6452AC}" presName="composite" presStyleCnt="0"/>
      <dgm:spPr/>
    </dgm:pt>
    <dgm:pt modelId="{BFE4D78B-085F-2D42-8E2B-6085DCF39ED0}" type="pres">
      <dgm:prSet presAssocID="{4A15917D-76DE-4B1A-9163-A0CB4D6452AC}" presName="background" presStyleLbl="node0" presStyleIdx="0" presStyleCnt="1"/>
      <dgm:spPr/>
    </dgm:pt>
    <dgm:pt modelId="{409315CB-5056-B94F-8BC6-E62987A17296}" type="pres">
      <dgm:prSet presAssocID="{4A15917D-76DE-4B1A-9163-A0CB4D6452AC}" presName="text" presStyleLbl="fgAcc0" presStyleIdx="0" presStyleCnt="1">
        <dgm:presLayoutVars>
          <dgm:chPref val="3"/>
        </dgm:presLayoutVars>
      </dgm:prSet>
      <dgm:spPr/>
    </dgm:pt>
    <dgm:pt modelId="{0BDA51C4-97E1-0E4A-BD1F-DDCA103930BD}" type="pres">
      <dgm:prSet presAssocID="{4A15917D-76DE-4B1A-9163-A0CB4D6452AC}" presName="hierChild2" presStyleCnt="0"/>
      <dgm:spPr/>
    </dgm:pt>
    <dgm:pt modelId="{C88B16EA-6904-FD45-B99D-972844F97E67}" type="pres">
      <dgm:prSet presAssocID="{3F708A3E-8A01-4A92-9323-86D9038D71F2}" presName="Name10" presStyleLbl="parChTrans1D2" presStyleIdx="0" presStyleCnt="3"/>
      <dgm:spPr/>
    </dgm:pt>
    <dgm:pt modelId="{58F1F84B-4848-5A4F-9722-97F2E8FFE774}" type="pres">
      <dgm:prSet presAssocID="{C51B09BA-FB13-496F-9378-84796EF742D7}" presName="hierRoot2" presStyleCnt="0"/>
      <dgm:spPr/>
    </dgm:pt>
    <dgm:pt modelId="{1F775A14-C898-754D-B770-30C865230FAF}" type="pres">
      <dgm:prSet presAssocID="{C51B09BA-FB13-496F-9378-84796EF742D7}" presName="composite2" presStyleCnt="0"/>
      <dgm:spPr/>
    </dgm:pt>
    <dgm:pt modelId="{2E79A7C0-B3E2-994B-B93D-711DD16FAA1C}" type="pres">
      <dgm:prSet presAssocID="{C51B09BA-FB13-496F-9378-84796EF742D7}" presName="background2" presStyleLbl="node2" presStyleIdx="0" presStyleCnt="3"/>
      <dgm:spPr/>
    </dgm:pt>
    <dgm:pt modelId="{EFF83402-7D81-0245-8F9B-7B7F2BE609AB}" type="pres">
      <dgm:prSet presAssocID="{C51B09BA-FB13-496F-9378-84796EF742D7}" presName="text2" presStyleLbl="fgAcc2" presStyleIdx="0" presStyleCnt="3">
        <dgm:presLayoutVars>
          <dgm:chPref val="3"/>
        </dgm:presLayoutVars>
      </dgm:prSet>
      <dgm:spPr/>
    </dgm:pt>
    <dgm:pt modelId="{EB3A39D4-56D4-8945-A116-EDE4F064C469}" type="pres">
      <dgm:prSet presAssocID="{C51B09BA-FB13-496F-9378-84796EF742D7}" presName="hierChild3" presStyleCnt="0"/>
      <dgm:spPr/>
    </dgm:pt>
    <dgm:pt modelId="{2D167300-1D66-4645-87E1-F0F0CFA71790}" type="pres">
      <dgm:prSet presAssocID="{DA47F23F-BFBA-47E3-99FC-0B7ADDEBED72}" presName="Name10" presStyleLbl="parChTrans1D2" presStyleIdx="1" presStyleCnt="3"/>
      <dgm:spPr/>
    </dgm:pt>
    <dgm:pt modelId="{5E0E0F79-3CF8-0A45-918E-C49A6B266543}" type="pres">
      <dgm:prSet presAssocID="{1E4AC948-9269-4E24-BE65-D78F6257F216}" presName="hierRoot2" presStyleCnt="0"/>
      <dgm:spPr/>
    </dgm:pt>
    <dgm:pt modelId="{01F1B07E-D480-0149-A676-0E26C934A7E2}" type="pres">
      <dgm:prSet presAssocID="{1E4AC948-9269-4E24-BE65-D78F6257F216}" presName="composite2" presStyleCnt="0"/>
      <dgm:spPr/>
    </dgm:pt>
    <dgm:pt modelId="{FFA6403B-8A23-B64C-8E21-0033148616D7}" type="pres">
      <dgm:prSet presAssocID="{1E4AC948-9269-4E24-BE65-D78F6257F216}" presName="background2" presStyleLbl="node2" presStyleIdx="1" presStyleCnt="3"/>
      <dgm:spPr/>
    </dgm:pt>
    <dgm:pt modelId="{8E4ED0CE-33B7-1F4B-B70F-BCAD21EF7BF6}" type="pres">
      <dgm:prSet presAssocID="{1E4AC948-9269-4E24-BE65-D78F6257F216}" presName="text2" presStyleLbl="fgAcc2" presStyleIdx="1" presStyleCnt="3">
        <dgm:presLayoutVars>
          <dgm:chPref val="3"/>
        </dgm:presLayoutVars>
      </dgm:prSet>
      <dgm:spPr/>
    </dgm:pt>
    <dgm:pt modelId="{B4E82D46-CC9D-B74A-A166-66A8FA4D0B4E}" type="pres">
      <dgm:prSet presAssocID="{1E4AC948-9269-4E24-BE65-D78F6257F216}" presName="hierChild3" presStyleCnt="0"/>
      <dgm:spPr/>
    </dgm:pt>
    <dgm:pt modelId="{301178D3-F81A-3B46-AFFD-9A4749949CBE}" type="pres">
      <dgm:prSet presAssocID="{78CB2D4B-4B39-4A57-BC68-BBC26770A6E8}" presName="Name10" presStyleLbl="parChTrans1D2" presStyleIdx="2" presStyleCnt="3"/>
      <dgm:spPr/>
    </dgm:pt>
    <dgm:pt modelId="{5771ED17-98ED-C842-8107-6D8004F44BD6}" type="pres">
      <dgm:prSet presAssocID="{55522543-06B3-48AF-A2A8-DA032F4BA9FE}" presName="hierRoot2" presStyleCnt="0"/>
      <dgm:spPr/>
    </dgm:pt>
    <dgm:pt modelId="{CE53BA17-E052-564E-AEB8-42E7DA365B38}" type="pres">
      <dgm:prSet presAssocID="{55522543-06B3-48AF-A2A8-DA032F4BA9FE}" presName="composite2" presStyleCnt="0"/>
      <dgm:spPr/>
    </dgm:pt>
    <dgm:pt modelId="{F636A936-9B3C-CD49-AC09-E722EB0005D0}" type="pres">
      <dgm:prSet presAssocID="{55522543-06B3-48AF-A2A8-DA032F4BA9FE}" presName="background2" presStyleLbl="node2" presStyleIdx="2" presStyleCnt="3"/>
      <dgm:spPr/>
    </dgm:pt>
    <dgm:pt modelId="{5C1A6B15-5543-A74A-9A45-1913A7C0C5FE}" type="pres">
      <dgm:prSet presAssocID="{55522543-06B3-48AF-A2A8-DA032F4BA9FE}" presName="text2" presStyleLbl="fgAcc2" presStyleIdx="2" presStyleCnt="3">
        <dgm:presLayoutVars>
          <dgm:chPref val="3"/>
        </dgm:presLayoutVars>
      </dgm:prSet>
      <dgm:spPr/>
    </dgm:pt>
    <dgm:pt modelId="{8962C7C2-3607-A143-9AD6-6CD18068FE61}" type="pres">
      <dgm:prSet presAssocID="{55522543-06B3-48AF-A2A8-DA032F4BA9FE}" presName="hierChild3" presStyleCnt="0"/>
      <dgm:spPr/>
    </dgm:pt>
  </dgm:ptLst>
  <dgm:cxnLst>
    <dgm:cxn modelId="{A7FC4111-F2BB-8F4D-A6B8-8EEBBF8575F5}" type="presOf" srcId="{4A15917D-76DE-4B1A-9163-A0CB4D6452AC}" destId="{409315CB-5056-B94F-8BC6-E62987A17296}" srcOrd="0" destOrd="0" presId="urn:microsoft.com/office/officeart/2005/8/layout/hierarchy1"/>
    <dgm:cxn modelId="{1488F52F-A2CF-4025-9A29-2DDD08F6E717}" srcId="{4A15917D-76DE-4B1A-9163-A0CB4D6452AC}" destId="{1E4AC948-9269-4E24-BE65-D78F6257F216}" srcOrd="1" destOrd="0" parTransId="{DA47F23F-BFBA-47E3-99FC-0B7ADDEBED72}" sibTransId="{1537AC64-6E35-4091-854D-F371E0CE96ED}"/>
    <dgm:cxn modelId="{D9A0614B-BA77-1246-8947-82E81BCFA16E}" type="presOf" srcId="{C51B09BA-FB13-496F-9378-84796EF742D7}" destId="{EFF83402-7D81-0245-8F9B-7B7F2BE609AB}" srcOrd="0" destOrd="0" presId="urn:microsoft.com/office/officeart/2005/8/layout/hierarchy1"/>
    <dgm:cxn modelId="{E4864767-C3C9-2245-9821-B001A5373B26}" type="presOf" srcId="{78CB2D4B-4B39-4A57-BC68-BBC26770A6E8}" destId="{301178D3-F81A-3B46-AFFD-9A4749949CBE}" srcOrd="0" destOrd="0" presId="urn:microsoft.com/office/officeart/2005/8/layout/hierarchy1"/>
    <dgm:cxn modelId="{AFE66681-C71B-A94E-8CCB-4CF40D344B59}" type="presOf" srcId="{55522543-06B3-48AF-A2A8-DA032F4BA9FE}" destId="{5C1A6B15-5543-A74A-9A45-1913A7C0C5FE}" srcOrd="0" destOrd="0" presId="urn:microsoft.com/office/officeart/2005/8/layout/hierarchy1"/>
    <dgm:cxn modelId="{AFB847A0-DFB0-4D4C-873F-1DD13F34214A}" type="presOf" srcId="{3F708A3E-8A01-4A92-9323-86D9038D71F2}" destId="{C88B16EA-6904-FD45-B99D-972844F97E67}" srcOrd="0" destOrd="0" presId="urn:microsoft.com/office/officeart/2005/8/layout/hierarchy1"/>
    <dgm:cxn modelId="{125B57B6-4460-8948-BDEE-CDFDD7111D15}" type="presOf" srcId="{770DD8B9-3860-4685-8F0B-328BECFBF586}" destId="{7C461BD6-6990-3B4D-8489-4C98A9375502}" srcOrd="0" destOrd="0" presId="urn:microsoft.com/office/officeart/2005/8/layout/hierarchy1"/>
    <dgm:cxn modelId="{0CD698DB-9273-434F-AB9C-77615567787C}" type="presOf" srcId="{1E4AC948-9269-4E24-BE65-D78F6257F216}" destId="{8E4ED0CE-33B7-1F4B-B70F-BCAD21EF7BF6}" srcOrd="0" destOrd="0" presId="urn:microsoft.com/office/officeart/2005/8/layout/hierarchy1"/>
    <dgm:cxn modelId="{F3A801E0-63DD-4ACD-8625-F752F871A7A6}" srcId="{4A15917D-76DE-4B1A-9163-A0CB4D6452AC}" destId="{C51B09BA-FB13-496F-9378-84796EF742D7}" srcOrd="0" destOrd="0" parTransId="{3F708A3E-8A01-4A92-9323-86D9038D71F2}" sibTransId="{6A8730B4-0493-4FBF-A1B3-0AEEAC451DEC}"/>
    <dgm:cxn modelId="{9D6DF6E5-0FEC-514E-A005-E856EDEEE3D1}" type="presOf" srcId="{DA47F23F-BFBA-47E3-99FC-0B7ADDEBED72}" destId="{2D167300-1D66-4645-87E1-F0F0CFA71790}" srcOrd="0" destOrd="0" presId="urn:microsoft.com/office/officeart/2005/8/layout/hierarchy1"/>
    <dgm:cxn modelId="{DCF303EB-023A-4538-B83D-3F2C0847851E}" srcId="{770DD8B9-3860-4685-8F0B-328BECFBF586}" destId="{4A15917D-76DE-4B1A-9163-A0CB4D6452AC}" srcOrd="0" destOrd="0" parTransId="{EDFE73D7-CFE4-4D8E-AB1D-F673B63AAFC1}" sibTransId="{C9C9249C-9617-44B9-8B3F-0F8D1D9DB58C}"/>
    <dgm:cxn modelId="{1A2C49F8-17E7-432C-89F4-38F2D7E20F4A}" srcId="{4A15917D-76DE-4B1A-9163-A0CB4D6452AC}" destId="{55522543-06B3-48AF-A2A8-DA032F4BA9FE}" srcOrd="2" destOrd="0" parTransId="{78CB2D4B-4B39-4A57-BC68-BBC26770A6E8}" sibTransId="{B776B640-4744-4228-B25D-B2592C97A742}"/>
    <dgm:cxn modelId="{9AB4BF99-02A3-3148-97C8-950DE7B2990B}" type="presParOf" srcId="{7C461BD6-6990-3B4D-8489-4C98A9375502}" destId="{2DA6C193-E629-544F-9376-8E0DB7395022}" srcOrd="0" destOrd="0" presId="urn:microsoft.com/office/officeart/2005/8/layout/hierarchy1"/>
    <dgm:cxn modelId="{3AFABB37-06AA-AD4E-8EE8-68B0CBF0536D}" type="presParOf" srcId="{2DA6C193-E629-544F-9376-8E0DB7395022}" destId="{56474ED7-6DEE-A840-BC45-E9258233F91A}" srcOrd="0" destOrd="0" presId="urn:microsoft.com/office/officeart/2005/8/layout/hierarchy1"/>
    <dgm:cxn modelId="{FB7DFF53-2627-624F-BF9E-98EFBAA59C4E}" type="presParOf" srcId="{56474ED7-6DEE-A840-BC45-E9258233F91A}" destId="{BFE4D78B-085F-2D42-8E2B-6085DCF39ED0}" srcOrd="0" destOrd="0" presId="urn:microsoft.com/office/officeart/2005/8/layout/hierarchy1"/>
    <dgm:cxn modelId="{67628C9C-D4F8-8448-B4A3-0386AA5D939D}" type="presParOf" srcId="{56474ED7-6DEE-A840-BC45-E9258233F91A}" destId="{409315CB-5056-B94F-8BC6-E62987A17296}" srcOrd="1" destOrd="0" presId="urn:microsoft.com/office/officeart/2005/8/layout/hierarchy1"/>
    <dgm:cxn modelId="{DD67B5A1-6449-F545-9A47-1E9D9D695290}" type="presParOf" srcId="{2DA6C193-E629-544F-9376-8E0DB7395022}" destId="{0BDA51C4-97E1-0E4A-BD1F-DDCA103930BD}" srcOrd="1" destOrd="0" presId="urn:microsoft.com/office/officeart/2005/8/layout/hierarchy1"/>
    <dgm:cxn modelId="{97CBE6D3-2EEA-7343-967F-72F3979E8437}" type="presParOf" srcId="{0BDA51C4-97E1-0E4A-BD1F-DDCA103930BD}" destId="{C88B16EA-6904-FD45-B99D-972844F97E67}" srcOrd="0" destOrd="0" presId="urn:microsoft.com/office/officeart/2005/8/layout/hierarchy1"/>
    <dgm:cxn modelId="{DA47C30F-FCAF-C94B-947C-6CE52BBDAA0A}" type="presParOf" srcId="{0BDA51C4-97E1-0E4A-BD1F-DDCA103930BD}" destId="{58F1F84B-4848-5A4F-9722-97F2E8FFE774}" srcOrd="1" destOrd="0" presId="urn:microsoft.com/office/officeart/2005/8/layout/hierarchy1"/>
    <dgm:cxn modelId="{E2651761-B29D-764F-AFCE-7861E494668F}" type="presParOf" srcId="{58F1F84B-4848-5A4F-9722-97F2E8FFE774}" destId="{1F775A14-C898-754D-B770-30C865230FAF}" srcOrd="0" destOrd="0" presId="urn:microsoft.com/office/officeart/2005/8/layout/hierarchy1"/>
    <dgm:cxn modelId="{39D09566-C90D-4F4B-8692-7BCDDB7B4471}" type="presParOf" srcId="{1F775A14-C898-754D-B770-30C865230FAF}" destId="{2E79A7C0-B3E2-994B-B93D-711DD16FAA1C}" srcOrd="0" destOrd="0" presId="urn:microsoft.com/office/officeart/2005/8/layout/hierarchy1"/>
    <dgm:cxn modelId="{FDC9AA97-C5BE-3347-93A6-9C16530504B1}" type="presParOf" srcId="{1F775A14-C898-754D-B770-30C865230FAF}" destId="{EFF83402-7D81-0245-8F9B-7B7F2BE609AB}" srcOrd="1" destOrd="0" presId="urn:microsoft.com/office/officeart/2005/8/layout/hierarchy1"/>
    <dgm:cxn modelId="{5E60D6A3-C689-E64D-927D-F00BA232DECF}" type="presParOf" srcId="{58F1F84B-4848-5A4F-9722-97F2E8FFE774}" destId="{EB3A39D4-56D4-8945-A116-EDE4F064C469}" srcOrd="1" destOrd="0" presId="urn:microsoft.com/office/officeart/2005/8/layout/hierarchy1"/>
    <dgm:cxn modelId="{BD83A2E3-E981-2941-ACE1-97668DCFCA19}" type="presParOf" srcId="{0BDA51C4-97E1-0E4A-BD1F-DDCA103930BD}" destId="{2D167300-1D66-4645-87E1-F0F0CFA71790}" srcOrd="2" destOrd="0" presId="urn:microsoft.com/office/officeart/2005/8/layout/hierarchy1"/>
    <dgm:cxn modelId="{197F45FE-D579-DE4E-AB69-C7CC9A0B05CD}" type="presParOf" srcId="{0BDA51C4-97E1-0E4A-BD1F-DDCA103930BD}" destId="{5E0E0F79-3CF8-0A45-918E-C49A6B266543}" srcOrd="3" destOrd="0" presId="urn:microsoft.com/office/officeart/2005/8/layout/hierarchy1"/>
    <dgm:cxn modelId="{291682B4-3168-D74B-9E13-335666A0F268}" type="presParOf" srcId="{5E0E0F79-3CF8-0A45-918E-C49A6B266543}" destId="{01F1B07E-D480-0149-A676-0E26C934A7E2}" srcOrd="0" destOrd="0" presId="urn:microsoft.com/office/officeart/2005/8/layout/hierarchy1"/>
    <dgm:cxn modelId="{FF9CA33C-EEF7-474D-9B5D-21AC36D14FC0}" type="presParOf" srcId="{01F1B07E-D480-0149-A676-0E26C934A7E2}" destId="{FFA6403B-8A23-B64C-8E21-0033148616D7}" srcOrd="0" destOrd="0" presId="urn:microsoft.com/office/officeart/2005/8/layout/hierarchy1"/>
    <dgm:cxn modelId="{209A036F-1D62-5A4F-A3B3-F24664C06EF5}" type="presParOf" srcId="{01F1B07E-D480-0149-A676-0E26C934A7E2}" destId="{8E4ED0CE-33B7-1F4B-B70F-BCAD21EF7BF6}" srcOrd="1" destOrd="0" presId="urn:microsoft.com/office/officeart/2005/8/layout/hierarchy1"/>
    <dgm:cxn modelId="{12D0D29B-B49C-4847-8823-EED0D0E26BC8}" type="presParOf" srcId="{5E0E0F79-3CF8-0A45-918E-C49A6B266543}" destId="{B4E82D46-CC9D-B74A-A166-66A8FA4D0B4E}" srcOrd="1" destOrd="0" presId="urn:microsoft.com/office/officeart/2005/8/layout/hierarchy1"/>
    <dgm:cxn modelId="{E4A63C44-D8DB-6B41-80A1-EB765EB353A1}" type="presParOf" srcId="{0BDA51C4-97E1-0E4A-BD1F-DDCA103930BD}" destId="{301178D3-F81A-3B46-AFFD-9A4749949CBE}" srcOrd="4" destOrd="0" presId="urn:microsoft.com/office/officeart/2005/8/layout/hierarchy1"/>
    <dgm:cxn modelId="{D362A785-4846-1F4B-B0C5-2C67C62E3B2E}" type="presParOf" srcId="{0BDA51C4-97E1-0E4A-BD1F-DDCA103930BD}" destId="{5771ED17-98ED-C842-8107-6D8004F44BD6}" srcOrd="5" destOrd="0" presId="urn:microsoft.com/office/officeart/2005/8/layout/hierarchy1"/>
    <dgm:cxn modelId="{784BB72E-341C-FC42-A003-F122CF87E5B7}" type="presParOf" srcId="{5771ED17-98ED-C842-8107-6D8004F44BD6}" destId="{CE53BA17-E052-564E-AEB8-42E7DA365B38}" srcOrd="0" destOrd="0" presId="urn:microsoft.com/office/officeart/2005/8/layout/hierarchy1"/>
    <dgm:cxn modelId="{2149C3D4-9CA6-4942-A80F-194A22098BF0}" type="presParOf" srcId="{CE53BA17-E052-564E-AEB8-42E7DA365B38}" destId="{F636A936-9B3C-CD49-AC09-E722EB0005D0}" srcOrd="0" destOrd="0" presId="urn:microsoft.com/office/officeart/2005/8/layout/hierarchy1"/>
    <dgm:cxn modelId="{E775CC95-3816-F942-8680-5FCEBFA26DD6}" type="presParOf" srcId="{CE53BA17-E052-564E-AEB8-42E7DA365B38}" destId="{5C1A6B15-5543-A74A-9A45-1913A7C0C5FE}" srcOrd="1" destOrd="0" presId="urn:microsoft.com/office/officeart/2005/8/layout/hierarchy1"/>
    <dgm:cxn modelId="{E4275FAC-073B-8A4B-B3A6-586C3AD26844}" type="presParOf" srcId="{5771ED17-98ED-C842-8107-6D8004F44BD6}" destId="{8962C7C2-3607-A143-9AD6-6CD18068FE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178D3-F81A-3B46-AFFD-9A4749949CBE}">
      <dsp:nvSpPr>
        <dsp:cNvPr id="0" name=""/>
        <dsp:cNvSpPr/>
      </dsp:nvSpPr>
      <dsp:spPr>
        <a:xfrm>
          <a:off x="3716474" y="894978"/>
          <a:ext cx="1722279" cy="409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83"/>
              </a:lnTo>
              <a:lnTo>
                <a:pt x="1722279" y="279283"/>
              </a:lnTo>
              <a:lnTo>
                <a:pt x="1722279" y="409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67300-1D66-4645-87E1-F0F0CFA71790}">
      <dsp:nvSpPr>
        <dsp:cNvPr id="0" name=""/>
        <dsp:cNvSpPr/>
      </dsp:nvSpPr>
      <dsp:spPr>
        <a:xfrm>
          <a:off x="3670754" y="894978"/>
          <a:ext cx="91440" cy="409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B16EA-6904-FD45-B99D-972844F97E67}">
      <dsp:nvSpPr>
        <dsp:cNvPr id="0" name=""/>
        <dsp:cNvSpPr/>
      </dsp:nvSpPr>
      <dsp:spPr>
        <a:xfrm>
          <a:off x="1994194" y="894978"/>
          <a:ext cx="1722279" cy="409824"/>
        </a:xfrm>
        <a:custGeom>
          <a:avLst/>
          <a:gdLst/>
          <a:ahLst/>
          <a:cxnLst/>
          <a:rect l="0" t="0" r="0" b="0"/>
          <a:pathLst>
            <a:path>
              <a:moveTo>
                <a:pt x="1722279" y="0"/>
              </a:moveTo>
              <a:lnTo>
                <a:pt x="1722279" y="279283"/>
              </a:lnTo>
              <a:lnTo>
                <a:pt x="0" y="279283"/>
              </a:lnTo>
              <a:lnTo>
                <a:pt x="0" y="4098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4D78B-085F-2D42-8E2B-6085DCF39ED0}">
      <dsp:nvSpPr>
        <dsp:cNvPr id="0" name=""/>
        <dsp:cNvSpPr/>
      </dsp:nvSpPr>
      <dsp:spPr>
        <a:xfrm>
          <a:off x="3011905" y="175"/>
          <a:ext cx="1409138" cy="89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15CB-5056-B94F-8BC6-E62987A17296}">
      <dsp:nvSpPr>
        <dsp:cNvPr id="0" name=""/>
        <dsp:cNvSpPr/>
      </dsp:nvSpPr>
      <dsp:spPr>
        <a:xfrm>
          <a:off x="3168476" y="148917"/>
          <a:ext cx="1409138" cy="89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mbria" panose="02040503050406030204" pitchFamily="18" charset="0"/>
            </a:rPr>
            <a:t>Along Three Metrics: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3194684" y="175125"/>
        <a:ext cx="1356722" cy="842386"/>
      </dsp:txXfrm>
    </dsp:sp>
    <dsp:sp modelId="{2E79A7C0-B3E2-994B-B93D-711DD16FAA1C}">
      <dsp:nvSpPr>
        <dsp:cNvPr id="0" name=""/>
        <dsp:cNvSpPr/>
      </dsp:nvSpPr>
      <dsp:spPr>
        <a:xfrm>
          <a:off x="1289625" y="1304802"/>
          <a:ext cx="1409138" cy="89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3402-7D81-0245-8F9B-7B7F2BE609AB}">
      <dsp:nvSpPr>
        <dsp:cNvPr id="0" name=""/>
        <dsp:cNvSpPr/>
      </dsp:nvSpPr>
      <dsp:spPr>
        <a:xfrm>
          <a:off x="1446196" y="1453544"/>
          <a:ext cx="1409138" cy="89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mbria" panose="02040503050406030204" pitchFamily="18" charset="0"/>
            </a:rPr>
            <a:t>Total Spending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1472404" y="1479752"/>
        <a:ext cx="1356722" cy="842386"/>
      </dsp:txXfrm>
    </dsp:sp>
    <dsp:sp modelId="{FFA6403B-8A23-B64C-8E21-0033148616D7}">
      <dsp:nvSpPr>
        <dsp:cNvPr id="0" name=""/>
        <dsp:cNvSpPr/>
      </dsp:nvSpPr>
      <dsp:spPr>
        <a:xfrm>
          <a:off x="3011905" y="1304802"/>
          <a:ext cx="1409138" cy="89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ED0CE-33B7-1F4B-B70F-BCAD21EF7BF6}">
      <dsp:nvSpPr>
        <dsp:cNvPr id="0" name=""/>
        <dsp:cNvSpPr/>
      </dsp:nvSpPr>
      <dsp:spPr>
        <a:xfrm>
          <a:off x="3168476" y="1453544"/>
          <a:ext cx="1409138" cy="89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mbria" panose="02040503050406030204" pitchFamily="18" charset="0"/>
            </a:rPr>
            <a:t>Variability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3194684" y="1479752"/>
        <a:ext cx="1356722" cy="842386"/>
      </dsp:txXfrm>
    </dsp:sp>
    <dsp:sp modelId="{F636A936-9B3C-CD49-AC09-E722EB0005D0}">
      <dsp:nvSpPr>
        <dsp:cNvPr id="0" name=""/>
        <dsp:cNvSpPr/>
      </dsp:nvSpPr>
      <dsp:spPr>
        <a:xfrm>
          <a:off x="4734185" y="1304802"/>
          <a:ext cx="1409138" cy="894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A6B15-5543-A74A-9A45-1913A7C0C5FE}">
      <dsp:nvSpPr>
        <dsp:cNvPr id="0" name=""/>
        <dsp:cNvSpPr/>
      </dsp:nvSpPr>
      <dsp:spPr>
        <a:xfrm>
          <a:off x="4890756" y="1453544"/>
          <a:ext cx="1409138" cy="89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mbria" panose="02040503050406030204" pitchFamily="18" charset="0"/>
            </a:rPr>
            <a:t>Upward Trends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4916964" y="1479752"/>
        <a:ext cx="1356722" cy="84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4422ca78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14422ca7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4422ca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4422ca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4422ca7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4422ca7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4422ca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4422ca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4422ca78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514422ca78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b90c364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b90c364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4422ca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4422ca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14422ca7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14422ca7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ls.gov/regions/midwest/data/consumerpriceindexhistorical_us_tabl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2284026" y="1532747"/>
            <a:ext cx="4578896" cy="103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lang="en" sz="4800" dirty="0">
                <a:solidFill>
                  <a:srgbClr val="FFFFFF"/>
                </a:solidFill>
                <a:latin typeface="Cambria" panose="02040503050406030204" pitchFamily="18" charset="0"/>
              </a:rPr>
              <a:t>The Big Picture</a:t>
            </a:r>
            <a:endParaRPr sz="4800" dirty="0">
              <a:latin typeface="Cambria" panose="02040503050406030204" pitchFamily="18" charset="0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284026" y="3056038"/>
            <a:ext cx="4578896" cy="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 sz="1400" dirty="0">
                <a:solidFill>
                  <a:srgbClr val="FFFFFF"/>
                </a:solidFill>
                <a:latin typeface="Cambria" panose="02040503050406030204" pitchFamily="18" charset="0"/>
              </a:rPr>
              <a:t>Jake Kelly and </a:t>
            </a:r>
            <a:r>
              <a:rPr lang="en" sz="1400" dirty="0" err="1">
                <a:solidFill>
                  <a:srgbClr val="FFFFFF"/>
                </a:solidFill>
                <a:latin typeface="Cambria" panose="02040503050406030204" pitchFamily="18" charset="0"/>
              </a:rPr>
              <a:t>Yuankun</a:t>
            </a:r>
            <a:r>
              <a:rPr lang="en" sz="1400" dirty="0">
                <a:solidFill>
                  <a:srgbClr val="FFFFFF"/>
                </a:solidFill>
                <a:latin typeface="Cambria" panose="02040503050406030204" pitchFamily="18" charset="0"/>
              </a:rPr>
              <a:t> Huang</a:t>
            </a:r>
            <a:endParaRPr sz="1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>
            <a:spLocks noGrp="1"/>
          </p:cNvSpPr>
          <p:nvPr>
            <p:ph type="title"/>
          </p:nvPr>
        </p:nvSpPr>
        <p:spPr>
          <a:xfrm>
            <a:off x="244930" y="1200149"/>
            <a:ext cx="2620734" cy="2514601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2400" dirty="0">
                <a:solidFill>
                  <a:srgbClr val="FFFFFF"/>
                </a:solidFill>
                <a:latin typeface="Cambria" panose="02040503050406030204" pitchFamily="18" charset="0"/>
                <a:sym typeface="Calibri"/>
              </a:rPr>
              <a:t>Single Leading Expenditure in Police Field</a:t>
            </a:r>
            <a:endParaRPr sz="2400" dirty="0">
              <a:latin typeface="Cambria" panose="02040503050406030204" pitchFamily="18" charset="0"/>
            </a:endParaRPr>
          </a:p>
        </p:txBody>
      </p:sp>
      <p:pic>
        <p:nvPicPr>
          <p:cNvPr id="202" name="Google Shape;202;p3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2993" y="382128"/>
            <a:ext cx="4642339" cy="476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628-4F22-D146-B098-5F53A7EF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1" y="480060"/>
            <a:ext cx="4958650" cy="418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 dirty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20BC42B-5CBD-4557-8B7C-A3B2FC4C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1066418"/>
            <a:ext cx="3008122" cy="30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360758" y="2814636"/>
            <a:ext cx="2839641" cy="1839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</a:pPr>
            <a:r>
              <a:rPr lang="en-US" sz="3200" kern="1200" dirty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rPr>
              <a:t>What our Data Looks Like?</a:t>
            </a: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extLst/>
          </a:blip>
          <a:srcRect r="31822" b="1"/>
          <a:stretch/>
        </p:blipFill>
        <p:spPr>
          <a:xfrm>
            <a:off x="20" y="10"/>
            <a:ext cx="9143980" cy="2782949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</p:spPr>
      </p:pic>
      <p:sp>
        <p:nvSpPr>
          <p:cNvPr id="139" name="Google Shape;139;p26"/>
          <p:cNvSpPr txBox="1"/>
          <p:nvPr/>
        </p:nvSpPr>
        <p:spPr>
          <a:xfrm>
            <a:off x="3543300" y="2814637"/>
            <a:ext cx="5238746" cy="18395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  <a:sym typeface="Calibri"/>
              </a:rPr>
              <a:t>8500+ budget entries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  <a:sym typeface="Calibri"/>
              </a:rPr>
              <a:t>20+ agencies (departments)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  <a:sym typeface="Calibri"/>
              </a:rPr>
              <a:t>80+ services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  <a:sym typeface="Calibri"/>
              </a:rPr>
              <a:t>Across 4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4" name="Google Shape;144;p27"/>
          <p:cNvSpPr txBox="1">
            <a:spLocks noGrp="1"/>
          </p:cNvSpPr>
          <p:nvPr>
            <p:ph type="ctrTitle"/>
          </p:nvPr>
        </p:nvSpPr>
        <p:spPr>
          <a:xfrm>
            <a:off x="884419" y="620010"/>
            <a:ext cx="7375161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Which Agencies to Pay Attention to?</a:t>
            </a:r>
          </a:p>
        </p:txBody>
      </p:sp>
      <p:graphicFrame>
        <p:nvGraphicFramePr>
          <p:cNvPr id="147" name="Google Shape;145;p27">
            <a:extLst>
              <a:ext uri="{FF2B5EF4-FFF2-40B4-BE49-F238E27FC236}">
                <a16:creationId xmlns:a16="http://schemas.microsoft.com/office/drawing/2014/main" id="{E39482EC-3EE9-4DF3-BC1D-C8ACD62AE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626697"/>
              </p:ext>
            </p:extLst>
          </p:nvPr>
        </p:nvGraphicFramePr>
        <p:xfrm>
          <a:off x="777240" y="2174967"/>
          <a:ext cx="7589520" cy="2348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5833675" y="593675"/>
            <a:ext cx="2864400" cy="281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Which agencies have a non-negligible amount of total spending or variation in spending?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Focus on agencies with most spending and then look for variation within</a:t>
            </a:r>
            <a:endParaRPr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0" y="286100"/>
            <a:ext cx="5195274" cy="45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275" y="3710772"/>
            <a:ext cx="3075700" cy="79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7EA6-7184-D240-8B20-657E34E1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31" y="978838"/>
            <a:ext cx="6841938" cy="994172"/>
          </a:xfrm>
        </p:spPr>
        <p:txBody>
          <a:bodyPr>
            <a:normAutofit/>
          </a:bodyPr>
          <a:lstStyle/>
          <a:p>
            <a:r>
              <a:rPr lang="en-US" dirty="0"/>
              <a:t>Inflation Adjustment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8592575A-08BB-3540-A965-52B58DDC6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118" y="1973010"/>
                <a:ext cx="4935114" cy="272867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𝑝𝑒𝑛𝑑𝑖𝑡𝑢𝑟𝑒𝑠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i="1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𝐸𝑥𝑝𝑒𝑛𝑑𝑖𝑡𝑢𝑟𝑒𝑠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𝑌𝑒𝑎𝑟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" panose="02040503050406030204" pitchFamily="18" charset="0"/>
                </a:endParaRPr>
              </a:p>
              <a:p>
                <a:r>
                  <a:rPr lang="en-US" sz="1800" dirty="0">
                    <a:latin typeface="Cambria" panose="02040503050406030204" pitchFamily="18" charset="0"/>
                  </a:rPr>
                  <a:t>Consumer Price Index (2015-2018):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" panose="02040503050406030204" pitchFamily="18" charset="0"/>
                  </a:rPr>
                  <a:t>	2.37%, 2.40%, 2.45%, 2.51%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" panose="02040503050406030204" pitchFamily="18" charset="0"/>
                  </a:rPr>
                  <a:t>Retrieved from </a:t>
                </a:r>
                <a:r>
                  <a:rPr lang="en-US" sz="1200" dirty="0">
                    <a:latin typeface="Cambria" panose="02040503050406030204" pitchFamily="18" charset="0"/>
                    <a:hlinkClick r:id="rId2"/>
                  </a:rPr>
                  <a:t>https://www.bls.gov/regions/midwest/data/consumerpriceindexhistorical_us_table.pdf</a:t>
                </a:r>
                <a:endParaRPr lang="en-US" sz="12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8592575A-08BB-3540-A965-52B58DDC6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118" y="1973010"/>
                <a:ext cx="4935114" cy="2728679"/>
              </a:xfrm>
              <a:blipFill>
                <a:blip r:embed="rId3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4" y="558352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5" name="Graphic 6" descr="Financial">
            <a:extLst>
              <a:ext uri="{FF2B5EF4-FFF2-40B4-BE49-F238E27FC236}">
                <a16:creationId xmlns:a16="http://schemas.microsoft.com/office/drawing/2014/main" id="{2A5E6CDF-8EAB-4AAD-8704-686062A06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425" y="2393664"/>
            <a:ext cx="1645919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252663" y="240883"/>
            <a:ext cx="3249230" cy="4634664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505678" y="685800"/>
            <a:ext cx="2743200" cy="216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" sz="3600" dirty="0">
                <a:solidFill>
                  <a:srgbClr val="FFFFFF"/>
                </a:solidFill>
                <a:latin typeface="Cambria" panose="02040503050406030204" pitchFamily="18" charset="0"/>
                <a:sym typeface="Calibri"/>
              </a:rPr>
              <a:t>Linear Regression Lines</a:t>
            </a:r>
            <a:endParaRPr sz="1100" dirty="0">
              <a:latin typeface="Cambria" panose="02040503050406030204" pitchFamily="18" charset="0"/>
            </a:endParaRPr>
          </a:p>
        </p:txBody>
      </p:sp>
      <p:cxnSp>
        <p:nvCxnSpPr>
          <p:cNvPr id="168" name="Google Shape;168;p30"/>
          <p:cNvCxnSpPr/>
          <p:nvPr/>
        </p:nvCxnSpPr>
        <p:spPr>
          <a:xfrm>
            <a:off x="893344" y="2932700"/>
            <a:ext cx="1940092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30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5178" y="369430"/>
            <a:ext cx="3955534" cy="441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7476185" y="608527"/>
            <a:ext cx="6085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police</a:t>
            </a:r>
            <a:endParaRPr sz="1100"/>
          </a:p>
        </p:txBody>
      </p:sp>
      <p:sp>
        <p:nvSpPr>
          <p:cNvPr id="171" name="Google Shape;171;p30"/>
          <p:cNvSpPr txBox="1"/>
          <p:nvPr/>
        </p:nvSpPr>
        <p:spPr>
          <a:xfrm>
            <a:off x="7476185" y="1273398"/>
            <a:ext cx="9948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sz="1100"/>
          </a:p>
        </p:txBody>
      </p:sp>
      <p:sp>
        <p:nvSpPr>
          <p:cNvPr id="172" name="Google Shape;172;p30"/>
          <p:cNvSpPr txBox="1"/>
          <p:nvPr/>
        </p:nvSpPr>
        <p:spPr>
          <a:xfrm>
            <a:off x="7476185" y="1756411"/>
            <a:ext cx="6085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</a:t>
            </a:r>
            <a:endParaRPr sz="1100"/>
          </a:p>
        </p:txBody>
      </p:sp>
      <p:sp>
        <p:nvSpPr>
          <p:cNvPr id="173" name="Google Shape;173;p30"/>
          <p:cNvSpPr txBox="1"/>
          <p:nvPr/>
        </p:nvSpPr>
        <p:spPr>
          <a:xfrm>
            <a:off x="7476185" y="2408174"/>
            <a:ext cx="77447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1100"/>
          </a:p>
        </p:txBody>
      </p:sp>
      <p:sp>
        <p:nvSpPr>
          <p:cNvPr id="174" name="Google Shape;174;p30"/>
          <p:cNvSpPr txBox="1"/>
          <p:nvPr/>
        </p:nvSpPr>
        <p:spPr>
          <a:xfrm>
            <a:off x="7476185" y="3059936"/>
            <a:ext cx="6085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</a:t>
            </a:r>
            <a:endParaRPr sz="1100"/>
          </a:p>
        </p:txBody>
      </p:sp>
      <p:sp>
        <p:nvSpPr>
          <p:cNvPr id="175" name="Google Shape;175;p30"/>
          <p:cNvSpPr txBox="1"/>
          <p:nvPr/>
        </p:nvSpPr>
        <p:spPr>
          <a:xfrm>
            <a:off x="7473105" y="3542949"/>
            <a:ext cx="60852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</a:t>
            </a:r>
            <a:endParaRPr sz="1100"/>
          </a:p>
        </p:txBody>
      </p:sp>
      <p:sp>
        <p:nvSpPr>
          <p:cNvPr id="176" name="Google Shape;176;p30"/>
          <p:cNvSpPr txBox="1"/>
          <p:nvPr/>
        </p:nvSpPr>
        <p:spPr>
          <a:xfrm>
            <a:off x="7473105" y="3782046"/>
            <a:ext cx="9948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 eng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7476605" y="4085835"/>
            <a:ext cx="99489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 dev</a:t>
            </a:r>
            <a:endParaRPr sz="1100"/>
          </a:p>
        </p:txBody>
      </p:sp>
      <p:sp>
        <p:nvSpPr>
          <p:cNvPr id="178" name="Google Shape;178;p30"/>
          <p:cNvSpPr txBox="1"/>
          <p:nvPr/>
        </p:nvSpPr>
        <p:spPr>
          <a:xfrm>
            <a:off x="505678" y="3294441"/>
            <a:ext cx="2743200" cy="61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2400" b="0" u="none" dirty="0">
                <a:solidFill>
                  <a:srgbClr val="FFFFFF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Who is </a:t>
            </a:r>
            <a:r>
              <a:rPr lang="en" sz="2400" dirty="0">
                <a:solidFill>
                  <a:srgbClr val="FFFFFF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i</a:t>
            </a:r>
            <a:r>
              <a:rPr lang="en" sz="2400" b="0" u="none" dirty="0">
                <a:solidFill>
                  <a:srgbClr val="FFFFFF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mportant?</a:t>
            </a:r>
            <a:endParaRPr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5451450" y="654925"/>
            <a:ext cx="3587100" cy="4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Which stations are worth investigating further?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Less variation = more predictive power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1725"/>
            <a:ext cx="5146648" cy="47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5451450" y="2287800"/>
            <a:ext cx="3587100" cy="2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Can use to more confidently predict spending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5451450" y="654925"/>
            <a:ext cx="3587100" cy="4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Which stations are worth investigating further?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Less variation = more predictive power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1725"/>
            <a:ext cx="5146648" cy="4700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2"/>
          <p:cNvCxnSpPr/>
          <p:nvPr/>
        </p:nvCxnSpPr>
        <p:spPr>
          <a:xfrm>
            <a:off x="1556575" y="798125"/>
            <a:ext cx="0" cy="364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93" name="Google Shape;193;p32"/>
          <p:cNvSpPr txBox="1"/>
          <p:nvPr/>
        </p:nvSpPr>
        <p:spPr>
          <a:xfrm>
            <a:off x="1310200" y="4442525"/>
            <a:ext cx="759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0.12</a:t>
            </a:r>
            <a:endParaRPr sz="1200" b="1"/>
          </a:p>
        </p:txBody>
      </p:sp>
      <p:sp>
        <p:nvSpPr>
          <p:cNvPr id="194" name="Google Shape;194;p32"/>
          <p:cNvSpPr txBox="1"/>
          <p:nvPr/>
        </p:nvSpPr>
        <p:spPr>
          <a:xfrm>
            <a:off x="5451450" y="2287800"/>
            <a:ext cx="3587100" cy="21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dirty="0">
                <a:solidFill>
                  <a:srgbClr val="FFFFFF"/>
                </a:solidFill>
                <a:latin typeface="Cambria" panose="02040503050406030204" pitchFamily="18" charset="0"/>
              </a:rPr>
              <a:t>Can use to more confidently predict spending</a:t>
            </a:r>
            <a:endParaRPr sz="1800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7638-BF40-6349-9FD6-FB994355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733576"/>
            <a:ext cx="7941325" cy="796983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What happens within Police?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169877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6" descr="Handcuffs">
            <a:extLst>
              <a:ext uri="{FF2B5EF4-FFF2-40B4-BE49-F238E27FC236}">
                <a16:creationId xmlns:a16="http://schemas.microsoft.com/office/drawing/2014/main" id="{78EE7ADA-A13D-4439-AC51-ACE92105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904" y="2108328"/>
            <a:ext cx="2196085" cy="21960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9AD-B861-434C-8CC3-82A6FC62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6515" y="1866996"/>
            <a:ext cx="4711627" cy="2556639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Complicated at a Glance:</a:t>
            </a:r>
          </a:p>
          <a:p>
            <a:r>
              <a:rPr lang="en-US" sz="1800" dirty="0">
                <a:latin typeface="Cambria" panose="02040503050406030204" pitchFamily="18" charset="0"/>
              </a:rPr>
              <a:t>Greatest total expenditures</a:t>
            </a:r>
          </a:p>
          <a:p>
            <a:r>
              <a:rPr lang="en-US" sz="1800" dirty="0">
                <a:latin typeface="Cambria" panose="02040503050406030204" pitchFamily="18" charset="0"/>
              </a:rPr>
              <a:t>40+ services within</a:t>
            </a:r>
          </a:p>
          <a:p>
            <a:pPr marL="139700" indent="0">
              <a:buNone/>
            </a:pPr>
            <a:endParaRPr lang="en-US" sz="1800" dirty="0">
              <a:latin typeface="Cambria" panose="02040503050406030204" pitchFamily="18" charset="0"/>
            </a:endParaRPr>
          </a:p>
          <a:p>
            <a:pPr marL="13970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Test:</a:t>
            </a:r>
          </a:p>
          <a:p>
            <a:r>
              <a:rPr lang="en-US" sz="1800" dirty="0">
                <a:latin typeface="Cambria" panose="02040503050406030204" pitchFamily="18" charset="0"/>
              </a:rPr>
              <a:t>Evenly distributed?</a:t>
            </a:r>
          </a:p>
          <a:p>
            <a:r>
              <a:rPr lang="en-US" sz="1800" dirty="0">
                <a:latin typeface="Cambria" panose="02040503050406030204" pitchFamily="18" charset="0"/>
              </a:rPr>
              <a:t>Skewed toward a few services?</a:t>
            </a:r>
          </a:p>
        </p:txBody>
      </p:sp>
    </p:spTree>
    <p:extLst>
      <p:ext uri="{BB962C8B-B14F-4D97-AF65-F5344CB8AC3E}">
        <p14:creationId xmlns:p14="http://schemas.microsoft.com/office/powerpoint/2010/main" val="30765258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</Words>
  <Application>Microsoft Macintosh PowerPoint</Application>
  <PresentationFormat>On-screen Show (16:9)</PresentationFormat>
  <Paragraphs>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Simple Dark</vt:lpstr>
      <vt:lpstr>Office Theme</vt:lpstr>
      <vt:lpstr>The Big Picture</vt:lpstr>
      <vt:lpstr>What our Data Looks Like?</vt:lpstr>
      <vt:lpstr>Which Agencies to Pay Attention to?</vt:lpstr>
      <vt:lpstr>PowerPoint Presentation</vt:lpstr>
      <vt:lpstr>Inflation Adjustment Metrics</vt:lpstr>
      <vt:lpstr>Linear Regression Lines</vt:lpstr>
      <vt:lpstr>PowerPoint Presentation</vt:lpstr>
      <vt:lpstr>PowerPoint Presentation</vt:lpstr>
      <vt:lpstr>What happens within Police?</vt:lpstr>
      <vt:lpstr>Single Leading Expenditure in Police Field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YUANKUN HUANG</dc:creator>
  <cp:lastModifiedBy>Jake Kelly</cp:lastModifiedBy>
  <cp:revision>3</cp:revision>
  <dcterms:created xsi:type="dcterms:W3CDTF">2019-05-01T06:20:00Z</dcterms:created>
  <dcterms:modified xsi:type="dcterms:W3CDTF">2019-05-01T18:00:11Z</dcterms:modified>
</cp:coreProperties>
</file>