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74" r:id="rId3"/>
    <p:sldId id="275" r:id="rId4"/>
    <p:sldId id="259" r:id="rId5"/>
    <p:sldId id="278" r:id="rId6"/>
    <p:sldId id="277" r:id="rId7"/>
    <p:sldId id="260" r:id="rId8"/>
    <p:sldId id="276" r:id="rId9"/>
    <p:sldId id="279" r:id="rId10"/>
    <p:sldId id="257" r:id="rId11"/>
    <p:sldId id="261" r:id="rId12"/>
    <p:sldId id="263" r:id="rId13"/>
    <p:sldId id="280" r:id="rId14"/>
    <p:sldId id="262" r:id="rId15"/>
    <p:sldId id="269" r:id="rId16"/>
    <p:sldId id="272" r:id="rId17"/>
    <p:sldId id="284" r:id="rId18"/>
    <p:sldId id="285" r:id="rId19"/>
    <p:sldId id="282" r:id="rId20"/>
    <p:sldId id="266" r:id="rId21"/>
    <p:sldId id="286" r:id="rId22"/>
    <p:sldId id="267"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68256" autoAdjust="0"/>
  </p:normalViewPr>
  <p:slideViewPr>
    <p:cSldViewPr snapToGrid="0">
      <p:cViewPr varScale="1">
        <p:scale>
          <a:sx n="58" d="100"/>
          <a:sy n="58" d="100"/>
        </p:scale>
        <p:origin x="180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8F668-9295-469D-AA4A-784CD16069BE}"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09EF2-2056-460B-BBC6-AA6E2C209C42}" type="slidenum">
              <a:rPr lang="en-US" smtClean="0"/>
              <a:t>‹#›</a:t>
            </a:fld>
            <a:endParaRPr lang="en-US"/>
          </a:p>
        </p:txBody>
      </p:sp>
    </p:spTree>
    <p:extLst>
      <p:ext uri="{BB962C8B-B14F-4D97-AF65-F5344CB8AC3E}">
        <p14:creationId xmlns:p14="http://schemas.microsoft.com/office/powerpoint/2010/main" val="71703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Jin, and today, I will be exploring the bus transportation system  especially the new rapid bus system’s effectiveness in getting commuters go to work. </a:t>
            </a:r>
          </a:p>
        </p:txBody>
      </p:sp>
      <p:sp>
        <p:nvSpPr>
          <p:cNvPr id="4" name="Slide Number Placeholder 3"/>
          <p:cNvSpPr>
            <a:spLocks noGrp="1"/>
          </p:cNvSpPr>
          <p:nvPr>
            <p:ph type="sldNum" sz="quarter" idx="5"/>
          </p:nvPr>
        </p:nvSpPr>
        <p:spPr/>
        <p:txBody>
          <a:bodyPr/>
          <a:lstStyle/>
          <a:p>
            <a:fld id="{2F309EF2-2056-460B-BBC6-AA6E2C209C42}" type="slidenum">
              <a:rPr lang="en-US" smtClean="0"/>
              <a:t>1</a:t>
            </a:fld>
            <a:endParaRPr lang="en-US"/>
          </a:p>
        </p:txBody>
      </p:sp>
    </p:spTree>
    <p:extLst>
      <p:ext uri="{BB962C8B-B14F-4D97-AF65-F5344CB8AC3E}">
        <p14:creationId xmlns:p14="http://schemas.microsoft.com/office/powerpoint/2010/main" val="33368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14</a:t>
            </a:fld>
            <a:endParaRPr lang="en-US"/>
          </a:p>
        </p:txBody>
      </p:sp>
    </p:spTree>
    <p:extLst>
      <p:ext uri="{BB962C8B-B14F-4D97-AF65-F5344CB8AC3E}">
        <p14:creationId xmlns:p14="http://schemas.microsoft.com/office/powerpoint/2010/main" val="3908544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decreased the sample to residences that are 4 miles or less away from the bus stop. The red are within 10 minute walking distance to the bus stop. The blue are within 30 minute walking distance to the bus stop and pink are the others. Get rid of the axis and add legend fill the </a:t>
            </a:r>
            <a:r>
              <a:rPr lang="en-US" dirty="0" err="1"/>
              <a:t>scirlce</a:t>
            </a:r>
            <a:r>
              <a:rPr lang="en-US" dirty="0"/>
              <a:t> </a:t>
            </a:r>
          </a:p>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15</a:t>
            </a:fld>
            <a:endParaRPr lang="en-US"/>
          </a:p>
        </p:txBody>
      </p:sp>
    </p:spTree>
    <p:extLst>
      <p:ext uri="{BB962C8B-B14F-4D97-AF65-F5344CB8AC3E}">
        <p14:creationId xmlns:p14="http://schemas.microsoft.com/office/powerpoint/2010/main" val="2208229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16</a:t>
            </a:fld>
            <a:endParaRPr lang="en-US"/>
          </a:p>
        </p:txBody>
      </p:sp>
    </p:spTree>
    <p:extLst>
      <p:ext uri="{BB962C8B-B14F-4D97-AF65-F5344CB8AC3E}">
        <p14:creationId xmlns:p14="http://schemas.microsoft.com/office/powerpoint/2010/main" val="307694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17</a:t>
            </a:fld>
            <a:endParaRPr lang="en-US"/>
          </a:p>
        </p:txBody>
      </p:sp>
    </p:spTree>
    <p:extLst>
      <p:ext uri="{BB962C8B-B14F-4D97-AF65-F5344CB8AC3E}">
        <p14:creationId xmlns:p14="http://schemas.microsoft.com/office/powerpoint/2010/main" val="476452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18</a:t>
            </a:fld>
            <a:endParaRPr lang="en-US"/>
          </a:p>
        </p:txBody>
      </p:sp>
    </p:spTree>
    <p:extLst>
      <p:ext uri="{BB962C8B-B14F-4D97-AF65-F5344CB8AC3E}">
        <p14:creationId xmlns:p14="http://schemas.microsoft.com/office/powerpoint/2010/main" val="1361377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decreased the sample to residences that are 4 miles or less away from the bus stop. The red are within 10 minute walking distance to the bus stop. The blue are within 30 minute walking distance to the bus stop and pink are the others. Get rid of the axis and add legend fill the </a:t>
            </a:r>
            <a:r>
              <a:rPr lang="en-US" dirty="0" err="1"/>
              <a:t>scirlce</a:t>
            </a:r>
            <a:r>
              <a:rPr lang="en-US" dirty="0"/>
              <a:t> </a:t>
            </a:r>
          </a:p>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19</a:t>
            </a:fld>
            <a:endParaRPr lang="en-US"/>
          </a:p>
        </p:txBody>
      </p:sp>
    </p:spTree>
    <p:extLst>
      <p:ext uri="{BB962C8B-B14F-4D97-AF65-F5344CB8AC3E}">
        <p14:creationId xmlns:p14="http://schemas.microsoft.com/office/powerpoint/2010/main" val="62081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20</a:t>
            </a:fld>
            <a:endParaRPr lang="en-US"/>
          </a:p>
        </p:txBody>
      </p:sp>
    </p:spTree>
    <p:extLst>
      <p:ext uri="{BB962C8B-B14F-4D97-AF65-F5344CB8AC3E}">
        <p14:creationId xmlns:p14="http://schemas.microsoft.com/office/powerpoint/2010/main" val="3864807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decreased the sample to residences that are 4 miles or less away from the bus stop. The red are within 10 minute walking distance to the bus stop. The blue are within 30 minute walking distance to the bus stop and pink are the others. Get rid of the axis and add legend fill the </a:t>
            </a:r>
            <a:r>
              <a:rPr lang="en-US" dirty="0" err="1"/>
              <a:t>scirlce</a:t>
            </a:r>
            <a:r>
              <a:rPr lang="en-US" dirty="0"/>
              <a:t> </a:t>
            </a:r>
          </a:p>
          <a:p>
            <a:endParaRPr lang="en-US" dirty="0"/>
          </a:p>
          <a:p>
            <a:endParaRPr lang="en-US" dirty="0"/>
          </a:p>
          <a:p>
            <a:r>
              <a:rPr lang="en-US" dirty="0"/>
              <a:t>In conclusion, I think to maximize ridership, the bus stops needs to be closer to the resident population. It is doing a well job in the north and Fitchburg area. However, the west side, where most people live, the bus stops could be closer which will make people less likely to drive their cars to work. </a:t>
            </a:r>
          </a:p>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21</a:t>
            </a:fld>
            <a:endParaRPr lang="en-US"/>
          </a:p>
        </p:txBody>
      </p:sp>
    </p:spTree>
    <p:extLst>
      <p:ext uri="{BB962C8B-B14F-4D97-AF65-F5344CB8AC3E}">
        <p14:creationId xmlns:p14="http://schemas.microsoft.com/office/powerpoint/2010/main" val="362132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2</a:t>
            </a:fld>
            <a:endParaRPr lang="en-US"/>
          </a:p>
        </p:txBody>
      </p:sp>
    </p:spTree>
    <p:extLst>
      <p:ext uri="{BB962C8B-B14F-4D97-AF65-F5344CB8AC3E}">
        <p14:creationId xmlns:p14="http://schemas.microsoft.com/office/powerpoint/2010/main" val="305427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3</a:t>
            </a:fld>
            <a:endParaRPr lang="en-US"/>
          </a:p>
        </p:txBody>
      </p:sp>
    </p:spTree>
    <p:extLst>
      <p:ext uri="{BB962C8B-B14F-4D97-AF65-F5344CB8AC3E}">
        <p14:creationId xmlns:p14="http://schemas.microsoft.com/office/powerpoint/2010/main" val="295145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looked at whether the expenditures had increased over time and </a:t>
            </a:r>
            <a:r>
              <a:rPr lang="en-US" dirty="0" err="1"/>
              <a:t>and</a:t>
            </a:r>
            <a:r>
              <a:rPr lang="en-US" dirty="0"/>
              <a:t> found that the organizations had clear differences. The transportation had the biggest change between 2015 and 2018. </a:t>
            </a:r>
          </a:p>
        </p:txBody>
      </p:sp>
      <p:sp>
        <p:nvSpPr>
          <p:cNvPr id="4" name="Slide Number Placeholder 3"/>
          <p:cNvSpPr>
            <a:spLocks noGrp="1"/>
          </p:cNvSpPr>
          <p:nvPr>
            <p:ph type="sldNum" sz="quarter" idx="5"/>
          </p:nvPr>
        </p:nvSpPr>
        <p:spPr/>
        <p:txBody>
          <a:bodyPr/>
          <a:lstStyle/>
          <a:p>
            <a:fld id="{2F309EF2-2056-460B-BBC6-AA6E2C209C42}" type="slidenum">
              <a:rPr lang="en-US" smtClean="0"/>
              <a:t>4</a:t>
            </a:fld>
            <a:endParaRPr lang="en-US"/>
          </a:p>
        </p:txBody>
      </p:sp>
    </p:spTree>
    <p:extLst>
      <p:ext uri="{BB962C8B-B14F-4D97-AF65-F5344CB8AC3E}">
        <p14:creationId xmlns:p14="http://schemas.microsoft.com/office/powerpoint/2010/main" val="28386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I looked at why this is and found that ridership in Madison metro has been increasing steadily for a decade </a:t>
            </a:r>
            <a:r>
              <a:rPr lang="en-US" dirty="0" err="1"/>
              <a:t>til</a:t>
            </a:r>
            <a:r>
              <a:rPr lang="en-US" dirty="0"/>
              <a:t> 2011. to support this, Conducted May 2013 Madison Corridor system did a study on implementing the rapid bus systems to increase ridership. The study focused on times, income areas, traffic and ridership. I wanted to look more into the effectiveness</a:t>
            </a:r>
          </a:p>
        </p:txBody>
      </p:sp>
      <p:sp>
        <p:nvSpPr>
          <p:cNvPr id="4" name="Slide Number Placeholder 3"/>
          <p:cNvSpPr>
            <a:spLocks noGrp="1"/>
          </p:cNvSpPr>
          <p:nvPr>
            <p:ph type="sldNum" sz="quarter" idx="5"/>
          </p:nvPr>
        </p:nvSpPr>
        <p:spPr/>
        <p:txBody>
          <a:bodyPr/>
          <a:lstStyle/>
          <a:p>
            <a:fld id="{2F309EF2-2056-460B-BBC6-AA6E2C209C42}" type="slidenum">
              <a:rPr lang="en-US" smtClean="0"/>
              <a:t>7</a:t>
            </a:fld>
            <a:endParaRPr lang="en-US"/>
          </a:p>
        </p:txBody>
      </p:sp>
    </p:spTree>
    <p:extLst>
      <p:ext uri="{BB962C8B-B14F-4D97-AF65-F5344CB8AC3E}">
        <p14:creationId xmlns:p14="http://schemas.microsoft.com/office/powerpoint/2010/main" val="145063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downloaded the census tract spider work place data from the city of Madison data base. This is based on the department of transportations </a:t>
            </a:r>
            <a:r>
              <a:rPr lang="en-US" dirty="0" err="1"/>
              <a:t>ctpp</a:t>
            </a:r>
            <a:r>
              <a:rPr lang="en-US" dirty="0"/>
              <a:t> data based on The </a:t>
            </a:r>
            <a:r>
              <a:rPr lang="en-US" b="1" dirty="0"/>
              <a:t>CTPP data product based on 2006 – 2010 5-year American Community Survey (ACS) Data</a:t>
            </a:r>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10</a:t>
            </a:fld>
            <a:endParaRPr lang="en-US"/>
          </a:p>
        </p:txBody>
      </p:sp>
    </p:spTree>
    <p:extLst>
      <p:ext uri="{BB962C8B-B14F-4D97-AF65-F5344CB8AC3E}">
        <p14:creationId xmlns:p14="http://schemas.microsoft.com/office/powerpoint/2010/main" val="3624603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map of commuters directions and most of the commuters are headed towards the capital </a:t>
            </a:r>
          </a:p>
        </p:txBody>
      </p:sp>
      <p:sp>
        <p:nvSpPr>
          <p:cNvPr id="4" name="Slide Number Placeholder 3"/>
          <p:cNvSpPr>
            <a:spLocks noGrp="1"/>
          </p:cNvSpPr>
          <p:nvPr>
            <p:ph type="sldNum" sz="quarter" idx="5"/>
          </p:nvPr>
        </p:nvSpPr>
        <p:spPr/>
        <p:txBody>
          <a:bodyPr/>
          <a:lstStyle/>
          <a:p>
            <a:fld id="{2F309EF2-2056-460B-BBC6-AA6E2C209C42}" type="slidenum">
              <a:rPr lang="en-US" smtClean="0"/>
              <a:t>11</a:t>
            </a:fld>
            <a:endParaRPr lang="en-US"/>
          </a:p>
        </p:txBody>
      </p:sp>
    </p:spTree>
    <p:extLst>
      <p:ext uri="{BB962C8B-B14F-4D97-AF65-F5344CB8AC3E}">
        <p14:creationId xmlns:p14="http://schemas.microsoft.com/office/powerpoint/2010/main" val="155647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12</a:t>
            </a:fld>
            <a:endParaRPr lang="en-US"/>
          </a:p>
        </p:txBody>
      </p:sp>
    </p:spTree>
    <p:extLst>
      <p:ext uri="{BB962C8B-B14F-4D97-AF65-F5344CB8AC3E}">
        <p14:creationId xmlns:p14="http://schemas.microsoft.com/office/powerpoint/2010/main" val="141083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looked at how people got to their work and turns out most people drive. And I wanted to see if the distance between the residence and the bus stop had any effect on the bus ridership. In this example, it was hard to see a difference. </a:t>
            </a:r>
          </a:p>
          <a:p>
            <a:endParaRPr lang="en-US" dirty="0"/>
          </a:p>
        </p:txBody>
      </p:sp>
      <p:sp>
        <p:nvSpPr>
          <p:cNvPr id="4" name="Slide Number Placeholder 3"/>
          <p:cNvSpPr>
            <a:spLocks noGrp="1"/>
          </p:cNvSpPr>
          <p:nvPr>
            <p:ph type="sldNum" sz="quarter" idx="5"/>
          </p:nvPr>
        </p:nvSpPr>
        <p:spPr/>
        <p:txBody>
          <a:bodyPr/>
          <a:lstStyle/>
          <a:p>
            <a:fld id="{2F309EF2-2056-460B-BBC6-AA6E2C209C42}" type="slidenum">
              <a:rPr lang="en-US" smtClean="0"/>
              <a:t>13</a:t>
            </a:fld>
            <a:endParaRPr lang="en-US"/>
          </a:p>
        </p:txBody>
      </p:sp>
    </p:spTree>
    <p:extLst>
      <p:ext uri="{BB962C8B-B14F-4D97-AF65-F5344CB8AC3E}">
        <p14:creationId xmlns:p14="http://schemas.microsoft.com/office/powerpoint/2010/main" val="7970948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910618-67E8-4CDD-9520-6F6D414E147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484E9F8-097C-4BBC-B3A6-ABEA33872A71}" type="slidenum">
              <a:rPr lang="en-US" smtClean="0"/>
              <a:t>‹#›</a:t>
            </a:fld>
            <a:endParaRPr lang="en-US"/>
          </a:p>
        </p:txBody>
      </p:sp>
    </p:spTree>
    <p:extLst>
      <p:ext uri="{BB962C8B-B14F-4D97-AF65-F5344CB8AC3E}">
        <p14:creationId xmlns:p14="http://schemas.microsoft.com/office/powerpoint/2010/main" val="71345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10618-67E8-4CDD-9520-6F6D414E147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289289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10618-67E8-4CDD-9520-6F6D414E147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375617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10618-67E8-4CDD-9520-6F6D414E1471}" type="datetimeFigureOut">
              <a:rPr lang="en-US" smtClean="0"/>
              <a:t>5/4/2019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306917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910618-67E8-4CDD-9520-6F6D414E1471}" type="datetimeFigureOut">
              <a:rPr lang="en-US" smtClean="0"/>
              <a:t>5/4/2019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484E9F8-097C-4BBC-B3A6-ABEA33872A71}" type="slidenum">
              <a:rPr lang="en-US" smtClean="0"/>
              <a:t>‹#›</a:t>
            </a:fld>
            <a:endParaRPr lang="en-US"/>
          </a:p>
        </p:txBody>
      </p:sp>
    </p:spTree>
    <p:extLst>
      <p:ext uri="{BB962C8B-B14F-4D97-AF65-F5344CB8AC3E}">
        <p14:creationId xmlns:p14="http://schemas.microsoft.com/office/powerpoint/2010/main" val="7738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10618-67E8-4CDD-9520-6F6D414E147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17666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910618-67E8-4CDD-9520-6F6D414E1471}" type="datetimeFigureOut">
              <a:rPr lang="en-US" smtClean="0"/>
              <a:t>5/4/2019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297591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910618-67E8-4CDD-9520-6F6D414E1471}" type="datetimeFigureOut">
              <a:rPr lang="en-US" smtClean="0"/>
              <a:t>5/4/2019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269916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10618-67E8-4CDD-9520-6F6D414E1471}" type="datetimeFigureOut">
              <a:rPr lang="en-US" smtClean="0"/>
              <a:t>5/4/2019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102083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10618-67E8-4CDD-9520-6F6D414E1471}" type="datetimeFigureOut">
              <a:rPr lang="en-US" smtClean="0"/>
              <a:t>5/4/2019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384997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910618-67E8-4CDD-9520-6F6D414E1471}" type="datetimeFigureOut">
              <a:rPr lang="en-US" smtClean="0"/>
              <a:t>5/4/2019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484E9F8-097C-4BBC-B3A6-ABEA33872A71}" type="slidenum">
              <a:rPr lang="en-US" smtClean="0"/>
              <a:t>‹#›</a:t>
            </a:fld>
            <a:endParaRPr lang="en-US"/>
          </a:p>
        </p:txBody>
      </p:sp>
    </p:spTree>
    <p:extLst>
      <p:ext uri="{BB962C8B-B14F-4D97-AF65-F5344CB8AC3E}">
        <p14:creationId xmlns:p14="http://schemas.microsoft.com/office/powerpoint/2010/main" val="144908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910618-67E8-4CDD-9520-6F6D414E1471}" type="datetimeFigureOut">
              <a:rPr lang="en-US" smtClean="0"/>
              <a:t>5/4/2019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484E9F8-097C-4BBC-B3A6-ABEA33872A71}" type="slidenum">
              <a:rPr lang="en-US" smtClean="0"/>
              <a:t>‹#›</a:t>
            </a:fld>
            <a:endParaRPr lang="en-US"/>
          </a:p>
        </p:txBody>
      </p:sp>
    </p:spTree>
    <p:extLst>
      <p:ext uri="{BB962C8B-B14F-4D97-AF65-F5344CB8AC3E}">
        <p14:creationId xmlns:p14="http://schemas.microsoft.com/office/powerpoint/2010/main" val="119611041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hyperlink" Target="http://data-cityofmadison.opendata.arcgis.com/datasets/2bfd47ada14542c5969a6eb7e6f274dd_31?geometry=-89.925%2C42.981%2C-88.621%2C43.15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ctpp.transportation.org/ctpp-data-set-information/5-year-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CEF05B2-AE33-4F47-9335-CAA72782D44B}"/>
              </a:ext>
            </a:extLst>
          </p:cNvPr>
          <p:cNvSpPr>
            <a:spLocks noGrp="1"/>
          </p:cNvSpPr>
          <p:nvPr>
            <p:ph type="ctrTitle"/>
          </p:nvPr>
        </p:nvSpPr>
        <p:spPr>
          <a:xfrm>
            <a:off x="643467" y="643467"/>
            <a:ext cx="6516241" cy="5571066"/>
          </a:xfrm>
        </p:spPr>
        <p:txBody>
          <a:bodyPr>
            <a:normAutofit/>
          </a:bodyPr>
          <a:lstStyle/>
          <a:p>
            <a:pPr algn="r"/>
            <a:r>
              <a:rPr lang="en-US" sz="8800" dirty="0"/>
              <a:t>Going to Work </a:t>
            </a:r>
          </a:p>
        </p:txBody>
      </p:sp>
      <p:sp>
        <p:nvSpPr>
          <p:cNvPr id="10" name="Rectangle 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Subtitle 2">
            <a:extLst>
              <a:ext uri="{FF2B5EF4-FFF2-40B4-BE49-F238E27FC236}">
                <a16:creationId xmlns:a16="http://schemas.microsoft.com/office/drawing/2014/main" id="{B01F0277-16FF-4664-9060-3B4FB70A9623}"/>
              </a:ext>
            </a:extLst>
          </p:cNvPr>
          <p:cNvSpPr>
            <a:spLocks noGrp="1"/>
          </p:cNvSpPr>
          <p:nvPr>
            <p:ph type="subTitle" idx="1"/>
          </p:nvPr>
        </p:nvSpPr>
        <p:spPr>
          <a:xfrm>
            <a:off x="8095025" y="2064730"/>
            <a:ext cx="2728540" cy="2728536"/>
          </a:xfrm>
        </p:spPr>
        <p:txBody>
          <a:bodyPr anchor="ctr">
            <a:normAutofit/>
          </a:bodyPr>
          <a:lstStyle/>
          <a:p>
            <a:pPr algn="ctr"/>
            <a:r>
              <a:rPr lang="en-US" dirty="0">
                <a:solidFill>
                  <a:srgbClr val="FFFFFF"/>
                </a:solidFill>
              </a:rPr>
              <a:t>Jay Jin Woo Lee </a:t>
            </a:r>
          </a:p>
        </p:txBody>
      </p:sp>
    </p:spTree>
    <p:extLst>
      <p:ext uri="{BB962C8B-B14F-4D97-AF65-F5344CB8AC3E}">
        <p14:creationId xmlns:p14="http://schemas.microsoft.com/office/powerpoint/2010/main" val="201962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312E-4888-4C35-890B-A1E7804CD5FD}"/>
              </a:ext>
            </a:extLst>
          </p:cNvPr>
          <p:cNvSpPr>
            <a:spLocks noGrp="1"/>
          </p:cNvSpPr>
          <p:nvPr>
            <p:ph type="title"/>
          </p:nvPr>
        </p:nvSpPr>
        <p:spPr>
          <a:xfrm>
            <a:off x="0" y="5879939"/>
            <a:ext cx="6191492" cy="978061"/>
          </a:xfrm>
        </p:spPr>
        <p:txBody>
          <a:bodyPr>
            <a:noAutofit/>
          </a:bodyPr>
          <a:lstStyle/>
          <a:p>
            <a:r>
              <a:rPr lang="en-US" sz="1400" dirty="0">
                <a:hlinkClick r:id="rId3"/>
              </a:rPr>
              <a:t>http://data-cityofmadison.opendata.arcgis.com/datasets/2bfd47ada14542c5969a6eb7e6f274dd_31?geometry=-89.925%2C42.981%2C-88.621%2C43.157</a:t>
            </a:r>
            <a:br>
              <a:rPr lang="en-US" sz="1400" dirty="0"/>
            </a:br>
            <a:r>
              <a:rPr lang="en-US" sz="1400" dirty="0">
                <a:hlinkClick r:id="rId4"/>
              </a:rPr>
              <a:t>https://ctpp.transportation.org/ctpp-data-set-information/5-year-data/</a:t>
            </a:r>
            <a:br>
              <a:rPr lang="en-US" sz="1400" dirty="0"/>
            </a:br>
            <a:endParaRPr lang="en-US" sz="1400" dirty="0"/>
          </a:p>
        </p:txBody>
      </p:sp>
      <p:sp>
        <p:nvSpPr>
          <p:cNvPr id="3" name="Content Placeholder 2">
            <a:extLst>
              <a:ext uri="{FF2B5EF4-FFF2-40B4-BE49-F238E27FC236}">
                <a16:creationId xmlns:a16="http://schemas.microsoft.com/office/drawing/2014/main" id="{278ECDF9-68AA-4FAC-81BF-4C26137D5CBB}"/>
              </a:ext>
            </a:extLst>
          </p:cNvPr>
          <p:cNvSpPr>
            <a:spLocks noGrp="1"/>
          </p:cNvSpPr>
          <p:nvPr>
            <p:ph idx="1"/>
          </p:nvPr>
        </p:nvSpPr>
        <p:spPr>
          <a:xfrm>
            <a:off x="6000509" y="2821047"/>
            <a:ext cx="6191491" cy="4351338"/>
          </a:xfrm>
        </p:spPr>
        <p:txBody>
          <a:bodyPr/>
          <a:lstStyle/>
          <a:p>
            <a:r>
              <a:rPr lang="en-US" dirty="0"/>
              <a:t>The </a:t>
            </a:r>
            <a:r>
              <a:rPr lang="en-US" b="1" dirty="0"/>
              <a:t>CTPP data product based on 2006 – 2010 5-year American Community Survey (ACS) Data</a:t>
            </a:r>
            <a:r>
              <a:rPr lang="en-US" dirty="0"/>
              <a:t> is designed to help transportation analysts and planners understand where people are commuting to and from, and how they get there. The information is organized by where workers live, where they work, and by the flow between those places.</a:t>
            </a:r>
          </a:p>
        </p:txBody>
      </p:sp>
      <p:pic>
        <p:nvPicPr>
          <p:cNvPr id="4" name="Picture 3">
            <a:extLst>
              <a:ext uri="{FF2B5EF4-FFF2-40B4-BE49-F238E27FC236}">
                <a16:creationId xmlns:a16="http://schemas.microsoft.com/office/drawing/2014/main" id="{0E4C63D3-DF61-455D-9E43-08F2490228A7}"/>
              </a:ext>
            </a:extLst>
          </p:cNvPr>
          <p:cNvPicPr>
            <a:picLocks noChangeAspect="1"/>
          </p:cNvPicPr>
          <p:nvPr/>
        </p:nvPicPr>
        <p:blipFill>
          <a:blip r:embed="rId5"/>
          <a:stretch>
            <a:fillRect/>
          </a:stretch>
        </p:blipFill>
        <p:spPr>
          <a:xfrm>
            <a:off x="0" y="0"/>
            <a:ext cx="6017498" cy="4815068"/>
          </a:xfrm>
          <a:prstGeom prst="rect">
            <a:avLst/>
          </a:prstGeom>
        </p:spPr>
      </p:pic>
    </p:spTree>
    <p:extLst>
      <p:ext uri="{BB962C8B-B14F-4D97-AF65-F5344CB8AC3E}">
        <p14:creationId xmlns:p14="http://schemas.microsoft.com/office/powerpoint/2010/main" val="374470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831A-0E1E-4C33-AF04-CE4D98D671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43EEC1-22FD-4BEC-B49D-637AC5814D2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F0C292-152B-4F33-BA5E-7F83D73DF087}"/>
              </a:ext>
            </a:extLst>
          </p:cNvPr>
          <p:cNvPicPr>
            <a:picLocks noChangeAspect="1"/>
          </p:cNvPicPr>
          <p:nvPr/>
        </p:nvPicPr>
        <p:blipFill>
          <a:blip r:embed="rId3"/>
          <a:stretch>
            <a:fillRect/>
          </a:stretch>
        </p:blipFill>
        <p:spPr>
          <a:xfrm>
            <a:off x="921339" y="0"/>
            <a:ext cx="11091444" cy="6858000"/>
          </a:xfrm>
          <a:prstGeom prst="rect">
            <a:avLst/>
          </a:prstGeom>
        </p:spPr>
      </p:pic>
    </p:spTree>
    <p:extLst>
      <p:ext uri="{BB962C8B-B14F-4D97-AF65-F5344CB8AC3E}">
        <p14:creationId xmlns:p14="http://schemas.microsoft.com/office/powerpoint/2010/main" val="340841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CD5CC77-2A1A-48CD-8C4A-C627B74AF951}"/>
              </a:ext>
            </a:extLst>
          </p:cNvPr>
          <p:cNvSpPr txBox="1"/>
          <p:nvPr/>
        </p:nvSpPr>
        <p:spPr>
          <a:xfrm>
            <a:off x="8211739" y="292057"/>
            <a:ext cx="398026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How do they get to work? </a:t>
            </a:r>
          </a:p>
          <a:p>
            <a:pPr marL="285750"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a:t>Many different ways: Walk, Drive, Carpool, Bus and Bike</a:t>
            </a:r>
          </a:p>
          <a:p>
            <a:pPr lvl="1"/>
            <a:endParaRPr lang="en-US" dirty="0"/>
          </a:p>
          <a:p>
            <a:pPr marL="742950" lvl="1" indent="-285750">
              <a:buFont typeface="Courier New" panose="02070309020205020404" pitchFamily="49" charset="0"/>
              <a:buChar char="o"/>
            </a:pPr>
            <a:r>
              <a:rPr lang="en-US" dirty="0"/>
              <a:t>67.5% of the people drive to work </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9.4% of the people take the bus to work</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7.4% of the people walk to work</a:t>
            </a:r>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00100" lvl="1" indent="-342900">
              <a:buFont typeface="Courier New" panose="02070309020205020404" pitchFamily="49" charset="0"/>
              <a:buChar char="o"/>
            </a:pPr>
            <a:endParaRPr lang="en-US" dirty="0"/>
          </a:p>
          <a:p>
            <a:pPr marL="742950" lvl="1" indent="-285750">
              <a:buFont typeface="Arial" panose="020B0604020202020204" pitchFamily="34" charset="0"/>
              <a:buChar char="•"/>
            </a:pPr>
            <a:endParaRPr lang="en-US" dirty="0"/>
          </a:p>
        </p:txBody>
      </p:sp>
      <p:pic>
        <p:nvPicPr>
          <p:cNvPr id="19" name="Picture 18">
            <a:extLst>
              <a:ext uri="{FF2B5EF4-FFF2-40B4-BE49-F238E27FC236}">
                <a16:creationId xmlns:a16="http://schemas.microsoft.com/office/drawing/2014/main" id="{80A2F969-E331-4B41-A970-8D68AA15CB28}"/>
              </a:ext>
            </a:extLst>
          </p:cNvPr>
          <p:cNvPicPr>
            <a:picLocks noChangeAspect="1"/>
          </p:cNvPicPr>
          <p:nvPr/>
        </p:nvPicPr>
        <p:blipFill>
          <a:blip r:embed="rId3"/>
          <a:stretch>
            <a:fillRect/>
          </a:stretch>
        </p:blipFill>
        <p:spPr>
          <a:xfrm>
            <a:off x="-60687" y="56321"/>
            <a:ext cx="8081898" cy="6745357"/>
          </a:xfrm>
          <a:prstGeom prst="rect">
            <a:avLst/>
          </a:prstGeom>
        </p:spPr>
      </p:pic>
    </p:spTree>
    <p:extLst>
      <p:ext uri="{BB962C8B-B14F-4D97-AF65-F5344CB8AC3E}">
        <p14:creationId xmlns:p14="http://schemas.microsoft.com/office/powerpoint/2010/main" val="258086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D84425-75F2-458B-A90E-1036A8E7896D}"/>
              </a:ext>
            </a:extLst>
          </p:cNvPr>
          <p:cNvSpPr txBox="1"/>
          <p:nvPr/>
        </p:nvSpPr>
        <p:spPr>
          <a:xfrm>
            <a:off x="7974848" y="596348"/>
            <a:ext cx="4217152" cy="4801314"/>
          </a:xfrm>
          <a:prstGeom prst="rect">
            <a:avLst/>
          </a:prstGeom>
          <a:noFill/>
        </p:spPr>
        <p:txBody>
          <a:bodyPr wrap="square" rtlCol="0">
            <a:spAutoFit/>
          </a:bodyPr>
          <a:lstStyle/>
          <a:p>
            <a:r>
              <a:rPr lang="en-US" dirty="0"/>
              <a:t>How does distance from their </a:t>
            </a:r>
            <a:r>
              <a:rPr lang="en-US" u="sng" dirty="0"/>
              <a:t>residence to work </a:t>
            </a:r>
            <a:r>
              <a:rPr lang="en-US" dirty="0"/>
              <a:t>effect the commute?</a:t>
            </a:r>
          </a:p>
          <a:p>
            <a:endParaRPr lang="en-US" dirty="0"/>
          </a:p>
          <a:p>
            <a:pPr marL="285750" indent="-285750">
              <a:buFont typeface="Arial" panose="020B0604020202020204" pitchFamily="34" charset="0"/>
              <a:buChar char="•"/>
            </a:pPr>
            <a:r>
              <a:rPr lang="en-US" dirty="0"/>
              <a:t>When people are further away from work, they …</a:t>
            </a:r>
          </a:p>
          <a:p>
            <a:pPr marL="285750"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a:t> Walk to work noticeably less</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Ride the bus but only slightly more</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Drive to work  noticeably more rather than taking the bus</a:t>
            </a:r>
          </a:p>
          <a:p>
            <a:endParaRPr lang="en-US" dirty="0"/>
          </a:p>
          <a:p>
            <a:r>
              <a:rPr lang="en-US" dirty="0"/>
              <a:t> </a:t>
            </a:r>
          </a:p>
          <a:p>
            <a:r>
              <a:rPr lang="en-US" dirty="0"/>
              <a:t> </a:t>
            </a:r>
          </a:p>
        </p:txBody>
      </p:sp>
      <p:pic>
        <p:nvPicPr>
          <p:cNvPr id="10" name="Picture 9">
            <a:extLst>
              <a:ext uri="{FF2B5EF4-FFF2-40B4-BE49-F238E27FC236}">
                <a16:creationId xmlns:a16="http://schemas.microsoft.com/office/drawing/2014/main" id="{B1172BB6-DB0B-47D4-9FF2-4C26C25A08BB}"/>
              </a:ext>
            </a:extLst>
          </p:cNvPr>
          <p:cNvPicPr>
            <a:picLocks noChangeAspect="1"/>
          </p:cNvPicPr>
          <p:nvPr/>
        </p:nvPicPr>
        <p:blipFill>
          <a:blip r:embed="rId3"/>
          <a:stretch>
            <a:fillRect/>
          </a:stretch>
        </p:blipFill>
        <p:spPr>
          <a:xfrm>
            <a:off x="0" y="0"/>
            <a:ext cx="7974848" cy="6858000"/>
          </a:xfrm>
          <a:prstGeom prst="rect">
            <a:avLst/>
          </a:prstGeom>
        </p:spPr>
      </p:pic>
    </p:spTree>
    <p:extLst>
      <p:ext uri="{BB962C8B-B14F-4D97-AF65-F5344CB8AC3E}">
        <p14:creationId xmlns:p14="http://schemas.microsoft.com/office/powerpoint/2010/main" val="195381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9D0799-0AB4-485A-8584-F90F8B23DCD1}"/>
              </a:ext>
            </a:extLst>
          </p:cNvPr>
          <p:cNvSpPr txBox="1"/>
          <p:nvPr/>
        </p:nvSpPr>
        <p:spPr>
          <a:xfrm>
            <a:off x="109710" y="644769"/>
            <a:ext cx="4133032" cy="5835544"/>
          </a:xfrm>
          <a:prstGeom prst="rect">
            <a:avLst/>
          </a:prstGeom>
          <a:noFill/>
        </p:spPr>
        <p:txBody>
          <a:bodyPr wrap="square" rtlCol="0">
            <a:spAutoFit/>
          </a:bodyPr>
          <a:lstStyle/>
          <a:p>
            <a:r>
              <a:rPr lang="en-US" dirty="0"/>
              <a:t>How does the distance from the </a:t>
            </a:r>
            <a:r>
              <a:rPr lang="en-US" u="sng" dirty="0"/>
              <a:t>residence to bus </a:t>
            </a:r>
            <a:r>
              <a:rPr lang="en-US" dirty="0"/>
              <a:t>stops effect the ridership? </a:t>
            </a:r>
          </a:p>
          <a:p>
            <a:endParaRPr lang="en-US" dirty="0"/>
          </a:p>
          <a:p>
            <a:pPr marL="285750"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a:t>Bus Ridership percentage </a:t>
            </a:r>
            <a:r>
              <a:rPr lang="en-US" u="sng" dirty="0"/>
              <a:t>increased</a:t>
            </a:r>
            <a:r>
              <a:rPr lang="en-US" dirty="0"/>
              <a:t> slightly </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Walking to work percentage </a:t>
            </a:r>
            <a:r>
              <a:rPr lang="en-US" u="sng" dirty="0"/>
              <a:t>decreased</a:t>
            </a:r>
            <a:r>
              <a:rPr lang="en-US" dirty="0"/>
              <a:t> drastically </a:t>
            </a:r>
          </a:p>
          <a:p>
            <a:pPr marL="742950" lvl="1" indent="-285750">
              <a:buFont typeface="Courier New" panose="02070309020205020404" pitchFamily="49" charset="0"/>
              <a:buChar char="o"/>
            </a:pPr>
            <a:endParaRPr lang="en-US" dirty="0"/>
          </a:p>
          <a:p>
            <a:pPr marL="742950" lvl="1" indent="-285750">
              <a:buFont typeface="Courier New" panose="02070309020205020404" pitchFamily="49" charset="0"/>
              <a:buChar char="o"/>
            </a:pPr>
            <a:r>
              <a:rPr lang="en-US" dirty="0"/>
              <a:t>Driving alone percentage </a:t>
            </a:r>
            <a:r>
              <a:rPr lang="en-US" u="sng" dirty="0"/>
              <a:t>increased</a:t>
            </a:r>
            <a:r>
              <a:rPr lang="en-US" dirty="0"/>
              <a:t> drastically </a:t>
            </a:r>
          </a:p>
          <a:p>
            <a:pPr lvl="1"/>
            <a:endParaRPr lang="en-US" dirty="0"/>
          </a:p>
          <a:p>
            <a:pPr marL="742950" lvl="1" indent="-285750">
              <a:buFont typeface="Courier New" panose="02070309020205020404" pitchFamily="49" charset="0"/>
              <a:buChar char="o"/>
            </a:pPr>
            <a:r>
              <a:rPr lang="en-US" dirty="0"/>
              <a:t>The data becomes inaccurate because in campus, many people live close to bus stops but walk to work since they live close to work anyway </a:t>
            </a:r>
          </a:p>
          <a:p>
            <a:pPr lvl="1"/>
            <a:endParaRPr lang="en-US" dirty="0"/>
          </a:p>
        </p:txBody>
      </p:sp>
      <p:pic>
        <p:nvPicPr>
          <p:cNvPr id="8" name="Picture 7">
            <a:extLst>
              <a:ext uri="{FF2B5EF4-FFF2-40B4-BE49-F238E27FC236}">
                <a16:creationId xmlns:a16="http://schemas.microsoft.com/office/drawing/2014/main" id="{5D9BBB49-80B8-4923-8EF6-D373A3D7E87F}"/>
              </a:ext>
            </a:extLst>
          </p:cNvPr>
          <p:cNvPicPr>
            <a:picLocks noChangeAspect="1"/>
          </p:cNvPicPr>
          <p:nvPr/>
        </p:nvPicPr>
        <p:blipFill>
          <a:blip r:embed="rId3"/>
          <a:stretch>
            <a:fillRect/>
          </a:stretch>
        </p:blipFill>
        <p:spPr>
          <a:xfrm>
            <a:off x="4242741" y="0"/>
            <a:ext cx="7949259" cy="6858000"/>
          </a:xfrm>
          <a:prstGeom prst="rect">
            <a:avLst/>
          </a:prstGeom>
        </p:spPr>
      </p:pic>
    </p:spTree>
    <p:extLst>
      <p:ext uri="{BB962C8B-B14F-4D97-AF65-F5344CB8AC3E}">
        <p14:creationId xmlns:p14="http://schemas.microsoft.com/office/powerpoint/2010/main" val="334627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45A857-1C0E-4514-9031-4A096431085B}"/>
              </a:ext>
            </a:extLst>
          </p:cNvPr>
          <p:cNvPicPr>
            <a:picLocks noChangeAspect="1"/>
          </p:cNvPicPr>
          <p:nvPr/>
        </p:nvPicPr>
        <p:blipFill>
          <a:blip r:embed="rId3"/>
          <a:stretch>
            <a:fillRect/>
          </a:stretch>
        </p:blipFill>
        <p:spPr>
          <a:xfrm>
            <a:off x="1362075" y="476250"/>
            <a:ext cx="10829925" cy="6381750"/>
          </a:xfrm>
          <a:prstGeom prst="rect">
            <a:avLst/>
          </a:prstGeom>
        </p:spPr>
      </p:pic>
      <p:sp>
        <p:nvSpPr>
          <p:cNvPr id="7" name="TextBox 6">
            <a:extLst>
              <a:ext uri="{FF2B5EF4-FFF2-40B4-BE49-F238E27FC236}">
                <a16:creationId xmlns:a16="http://schemas.microsoft.com/office/drawing/2014/main" id="{52398F21-1170-478D-B481-FF016CCF198F}"/>
              </a:ext>
            </a:extLst>
          </p:cNvPr>
          <p:cNvSpPr txBox="1"/>
          <p:nvPr/>
        </p:nvSpPr>
        <p:spPr>
          <a:xfrm>
            <a:off x="-1" y="380999"/>
            <a:ext cx="6188765" cy="2308324"/>
          </a:xfrm>
          <a:prstGeom prst="rect">
            <a:avLst/>
          </a:prstGeom>
          <a:noFill/>
        </p:spPr>
        <p:txBody>
          <a:bodyPr wrap="square" rtlCol="0">
            <a:spAutoFit/>
          </a:bodyPr>
          <a:lstStyle/>
          <a:p>
            <a:r>
              <a:rPr lang="en-US" dirty="0"/>
              <a:t>Where are they located? </a:t>
            </a:r>
          </a:p>
          <a:p>
            <a:endParaRPr lang="en-US" dirty="0"/>
          </a:p>
          <a:p>
            <a:r>
              <a:rPr lang="en-US" dirty="0">
                <a:solidFill>
                  <a:srgbClr val="FF0000"/>
                </a:solidFill>
              </a:rPr>
              <a:t>Red</a:t>
            </a:r>
            <a:r>
              <a:rPr lang="en-US" dirty="0"/>
              <a:t> = within 10 minute walking distance to bus stop</a:t>
            </a:r>
          </a:p>
          <a:p>
            <a:r>
              <a:rPr lang="en-US" dirty="0">
                <a:solidFill>
                  <a:srgbClr val="0070C0"/>
                </a:solidFill>
              </a:rPr>
              <a:t>Blue</a:t>
            </a:r>
            <a:r>
              <a:rPr lang="en-US" dirty="0"/>
              <a:t> = within  30 minutes walking distance to bus stop</a:t>
            </a:r>
          </a:p>
          <a:p>
            <a:r>
              <a:rPr lang="en-US" dirty="0">
                <a:solidFill>
                  <a:schemeClr val="accent1">
                    <a:lumMod val="40000"/>
                    <a:lumOff val="60000"/>
                  </a:schemeClr>
                </a:solidFill>
              </a:rPr>
              <a:t>Pink </a:t>
            </a:r>
            <a:r>
              <a:rPr lang="en-US" dirty="0"/>
              <a:t>= more than 30 minutes walking distance to bus stop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people who are living in a 10 minute walking distance to bus stops are located near the capital  </a:t>
            </a:r>
          </a:p>
        </p:txBody>
      </p:sp>
    </p:spTree>
    <p:extLst>
      <p:ext uri="{BB962C8B-B14F-4D97-AF65-F5344CB8AC3E}">
        <p14:creationId xmlns:p14="http://schemas.microsoft.com/office/powerpoint/2010/main" val="260238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96EB1F-AAEA-4303-A7EC-51F4C26E7621}"/>
              </a:ext>
            </a:extLst>
          </p:cNvPr>
          <p:cNvSpPr txBox="1"/>
          <p:nvPr/>
        </p:nvSpPr>
        <p:spPr>
          <a:xfrm>
            <a:off x="7181850" y="1275092"/>
            <a:ext cx="5010150" cy="2308324"/>
          </a:xfrm>
          <a:prstGeom prst="rect">
            <a:avLst/>
          </a:prstGeom>
          <a:noFill/>
        </p:spPr>
        <p:txBody>
          <a:bodyPr wrap="square" rtlCol="0">
            <a:spAutoFit/>
          </a:bodyPr>
          <a:lstStyle/>
          <a:p>
            <a:r>
              <a:rPr lang="en-US" dirty="0"/>
              <a:t>How does the different zones differ in ridership?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Red Zones</a:t>
            </a:r>
          </a:p>
          <a:p>
            <a:pPr marL="742950" lvl="1" indent="-285750">
              <a:buFont typeface="Courier New" panose="02070309020205020404" pitchFamily="49" charset="0"/>
              <a:buChar char="o"/>
            </a:pPr>
            <a:r>
              <a:rPr lang="en-US" dirty="0"/>
              <a:t>Most of the people walk due to them living on campus </a:t>
            </a:r>
          </a:p>
          <a:p>
            <a:pPr lvl="1"/>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ECB2F602-770B-4380-8F3E-9DBBCDF473BB}"/>
              </a:ext>
            </a:extLst>
          </p:cNvPr>
          <p:cNvPicPr>
            <a:picLocks noChangeAspect="1"/>
          </p:cNvPicPr>
          <p:nvPr/>
        </p:nvPicPr>
        <p:blipFill>
          <a:blip r:embed="rId3"/>
          <a:stretch>
            <a:fillRect/>
          </a:stretch>
        </p:blipFill>
        <p:spPr>
          <a:xfrm>
            <a:off x="0" y="66675"/>
            <a:ext cx="7181850" cy="6724650"/>
          </a:xfrm>
          <a:prstGeom prst="rect">
            <a:avLst/>
          </a:prstGeom>
        </p:spPr>
      </p:pic>
    </p:spTree>
    <p:extLst>
      <p:ext uri="{BB962C8B-B14F-4D97-AF65-F5344CB8AC3E}">
        <p14:creationId xmlns:p14="http://schemas.microsoft.com/office/powerpoint/2010/main" val="14865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96EB1F-AAEA-4303-A7EC-51F4C26E7621}"/>
              </a:ext>
            </a:extLst>
          </p:cNvPr>
          <p:cNvSpPr txBox="1"/>
          <p:nvPr/>
        </p:nvSpPr>
        <p:spPr>
          <a:xfrm>
            <a:off x="7181850" y="1275092"/>
            <a:ext cx="5010150" cy="3416320"/>
          </a:xfrm>
          <a:prstGeom prst="rect">
            <a:avLst/>
          </a:prstGeom>
          <a:noFill/>
        </p:spPr>
        <p:txBody>
          <a:bodyPr wrap="square" rtlCol="0">
            <a:spAutoFit/>
          </a:bodyPr>
          <a:lstStyle/>
          <a:p>
            <a:r>
              <a:rPr lang="en-US" dirty="0"/>
              <a:t>How does the different zones differ in ridership?</a:t>
            </a:r>
          </a:p>
          <a:p>
            <a:endParaRPr lang="en-US" dirty="0"/>
          </a:p>
          <a:p>
            <a:pPr marL="285750" indent="-285750">
              <a:buFont typeface="Arial" panose="020B0604020202020204" pitchFamily="34" charset="0"/>
              <a:buChar char="•"/>
            </a:pPr>
            <a:r>
              <a:rPr lang="en-US" dirty="0"/>
              <a:t>The blue zones</a:t>
            </a:r>
          </a:p>
          <a:p>
            <a:pPr marL="742950" lvl="1" indent="-285750">
              <a:buFont typeface="Courier New" panose="02070309020205020404" pitchFamily="49" charset="0"/>
              <a:buChar char="o"/>
            </a:pPr>
            <a:r>
              <a:rPr lang="en-US" dirty="0"/>
              <a:t>Not many people walk to work anymore</a:t>
            </a:r>
          </a:p>
          <a:p>
            <a:pPr marL="742950" lvl="1" indent="-285750">
              <a:buFont typeface="Courier New" panose="02070309020205020404" pitchFamily="49" charset="0"/>
              <a:buChar char="o"/>
            </a:pPr>
            <a:r>
              <a:rPr lang="en-US" dirty="0"/>
              <a:t>More people are taking the bus to work </a:t>
            </a:r>
          </a:p>
          <a:p>
            <a:pPr marL="742950" lvl="1" indent="-285750">
              <a:buFont typeface="Courier New" panose="02070309020205020404" pitchFamily="49" charset="0"/>
              <a:buChar char="o"/>
            </a:pPr>
            <a:r>
              <a:rPr lang="en-US" dirty="0"/>
              <a:t>Most people choose to drive rather than taking the bus or walk </a:t>
            </a:r>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ECB2F602-770B-4380-8F3E-9DBBCDF473BB}"/>
              </a:ext>
            </a:extLst>
          </p:cNvPr>
          <p:cNvPicPr>
            <a:picLocks noChangeAspect="1"/>
          </p:cNvPicPr>
          <p:nvPr/>
        </p:nvPicPr>
        <p:blipFill>
          <a:blip r:embed="rId3"/>
          <a:stretch>
            <a:fillRect/>
          </a:stretch>
        </p:blipFill>
        <p:spPr>
          <a:xfrm>
            <a:off x="0" y="66675"/>
            <a:ext cx="7181850" cy="6724650"/>
          </a:xfrm>
          <a:prstGeom prst="rect">
            <a:avLst/>
          </a:prstGeom>
        </p:spPr>
      </p:pic>
    </p:spTree>
    <p:extLst>
      <p:ext uri="{BB962C8B-B14F-4D97-AF65-F5344CB8AC3E}">
        <p14:creationId xmlns:p14="http://schemas.microsoft.com/office/powerpoint/2010/main" val="217533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96EB1F-AAEA-4303-A7EC-51F4C26E7621}"/>
              </a:ext>
            </a:extLst>
          </p:cNvPr>
          <p:cNvSpPr txBox="1"/>
          <p:nvPr/>
        </p:nvSpPr>
        <p:spPr>
          <a:xfrm>
            <a:off x="7181850" y="1275092"/>
            <a:ext cx="50101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does the different zones differ in ridership?</a:t>
            </a:r>
          </a:p>
          <a:p>
            <a:pPr marL="285750" indent="-285750">
              <a:buFont typeface="Arial" panose="020B0604020202020204" pitchFamily="34" charset="0"/>
              <a:buChar char="•"/>
            </a:pPr>
            <a:endParaRPr lang="en-US" dirty="0"/>
          </a:p>
          <a:p>
            <a:r>
              <a:rPr lang="en-US" dirty="0"/>
              <a:t>The Pink zones</a:t>
            </a:r>
          </a:p>
          <a:p>
            <a:pPr marL="742950" lvl="1" indent="-285750">
              <a:buFont typeface="Courier New" panose="02070309020205020404" pitchFamily="49" charset="0"/>
              <a:buChar char="o"/>
            </a:pPr>
            <a:r>
              <a:rPr lang="en-US" dirty="0"/>
              <a:t>People do not walk to work</a:t>
            </a:r>
          </a:p>
          <a:p>
            <a:pPr marL="742950" lvl="1" indent="-285750">
              <a:buFont typeface="Courier New" panose="02070309020205020404" pitchFamily="49" charset="0"/>
              <a:buChar char="o"/>
            </a:pPr>
            <a:r>
              <a:rPr lang="en-US" dirty="0"/>
              <a:t>Most people drive to work rather than talk the bus </a:t>
            </a:r>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ECB2F602-770B-4380-8F3E-9DBBCDF473BB}"/>
              </a:ext>
            </a:extLst>
          </p:cNvPr>
          <p:cNvPicPr>
            <a:picLocks noChangeAspect="1"/>
          </p:cNvPicPr>
          <p:nvPr/>
        </p:nvPicPr>
        <p:blipFill>
          <a:blip r:embed="rId3"/>
          <a:stretch>
            <a:fillRect/>
          </a:stretch>
        </p:blipFill>
        <p:spPr>
          <a:xfrm>
            <a:off x="0" y="66675"/>
            <a:ext cx="7181850" cy="6724650"/>
          </a:xfrm>
          <a:prstGeom prst="rect">
            <a:avLst/>
          </a:prstGeom>
        </p:spPr>
      </p:pic>
    </p:spTree>
    <p:extLst>
      <p:ext uri="{BB962C8B-B14F-4D97-AF65-F5344CB8AC3E}">
        <p14:creationId xmlns:p14="http://schemas.microsoft.com/office/powerpoint/2010/main" val="2812210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45A857-1C0E-4514-9031-4A096431085B}"/>
              </a:ext>
            </a:extLst>
          </p:cNvPr>
          <p:cNvPicPr>
            <a:picLocks noChangeAspect="1"/>
          </p:cNvPicPr>
          <p:nvPr/>
        </p:nvPicPr>
        <p:blipFill>
          <a:blip r:embed="rId3"/>
          <a:stretch>
            <a:fillRect/>
          </a:stretch>
        </p:blipFill>
        <p:spPr>
          <a:xfrm>
            <a:off x="1362075" y="476250"/>
            <a:ext cx="10829925" cy="6381750"/>
          </a:xfrm>
          <a:prstGeom prst="rect">
            <a:avLst/>
          </a:prstGeom>
        </p:spPr>
      </p:pic>
      <p:sp>
        <p:nvSpPr>
          <p:cNvPr id="2" name="Rectangle 1">
            <a:extLst>
              <a:ext uri="{FF2B5EF4-FFF2-40B4-BE49-F238E27FC236}">
                <a16:creationId xmlns:a16="http://schemas.microsoft.com/office/drawing/2014/main" id="{E1C3A637-D65B-444B-BF60-38443A830397}"/>
              </a:ext>
            </a:extLst>
          </p:cNvPr>
          <p:cNvSpPr/>
          <p:nvPr/>
        </p:nvSpPr>
        <p:spPr>
          <a:xfrm>
            <a:off x="0" y="0"/>
            <a:ext cx="6281530" cy="1477328"/>
          </a:xfrm>
          <a:prstGeom prst="rect">
            <a:avLst/>
          </a:prstGeom>
        </p:spPr>
        <p:txBody>
          <a:bodyPr wrap="square">
            <a:spAutoFit/>
          </a:bodyPr>
          <a:lstStyle/>
          <a:p>
            <a:r>
              <a:rPr lang="en-US" dirty="0"/>
              <a:t>Where are they located? </a:t>
            </a:r>
          </a:p>
          <a:p>
            <a:endParaRPr lang="en-US" dirty="0"/>
          </a:p>
          <a:p>
            <a:r>
              <a:rPr lang="en-US" dirty="0">
                <a:solidFill>
                  <a:srgbClr val="FF0000"/>
                </a:solidFill>
              </a:rPr>
              <a:t>Red</a:t>
            </a:r>
            <a:r>
              <a:rPr lang="en-US" dirty="0"/>
              <a:t> = within 10 minute walking distance to bus stop</a:t>
            </a:r>
          </a:p>
          <a:p>
            <a:r>
              <a:rPr lang="en-US" dirty="0">
                <a:solidFill>
                  <a:srgbClr val="0070C0"/>
                </a:solidFill>
              </a:rPr>
              <a:t>Blue</a:t>
            </a:r>
            <a:r>
              <a:rPr lang="en-US" dirty="0"/>
              <a:t> = within  30 minutes walking distance to bus stop</a:t>
            </a:r>
          </a:p>
          <a:p>
            <a:r>
              <a:rPr lang="en-US" dirty="0">
                <a:solidFill>
                  <a:schemeClr val="accent1">
                    <a:lumMod val="40000"/>
                    <a:lumOff val="60000"/>
                  </a:schemeClr>
                </a:solidFill>
              </a:rPr>
              <a:t>Pink </a:t>
            </a:r>
            <a:r>
              <a:rPr lang="en-US" dirty="0"/>
              <a:t>= more than 30 minutes walking distance to bus stop</a:t>
            </a:r>
          </a:p>
        </p:txBody>
      </p:sp>
    </p:spTree>
    <p:extLst>
      <p:ext uri="{BB962C8B-B14F-4D97-AF65-F5344CB8AC3E}">
        <p14:creationId xmlns:p14="http://schemas.microsoft.com/office/powerpoint/2010/main" val="6851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2594-DE03-4A13-ABC0-13690690265C}"/>
              </a:ext>
            </a:extLst>
          </p:cNvPr>
          <p:cNvPicPr>
            <a:picLocks noChangeAspect="1"/>
          </p:cNvPicPr>
          <p:nvPr/>
        </p:nvPicPr>
        <p:blipFill>
          <a:blip r:embed="rId3"/>
          <a:stretch>
            <a:fillRect/>
          </a:stretch>
        </p:blipFill>
        <p:spPr>
          <a:xfrm>
            <a:off x="1079478" y="1475313"/>
            <a:ext cx="10367338" cy="3810511"/>
          </a:xfrm>
          <a:prstGeom prst="rect">
            <a:avLst/>
          </a:prstGeom>
        </p:spPr>
      </p:pic>
      <p:sp>
        <p:nvSpPr>
          <p:cNvPr id="5" name="TextBox 4">
            <a:extLst>
              <a:ext uri="{FF2B5EF4-FFF2-40B4-BE49-F238E27FC236}">
                <a16:creationId xmlns:a16="http://schemas.microsoft.com/office/drawing/2014/main" id="{6FCE899D-AEE1-448E-8CCD-EA07843B827C}"/>
              </a:ext>
            </a:extLst>
          </p:cNvPr>
          <p:cNvSpPr txBox="1"/>
          <p:nvPr/>
        </p:nvSpPr>
        <p:spPr>
          <a:xfrm>
            <a:off x="559581" y="0"/>
            <a:ext cx="11407132" cy="1200329"/>
          </a:xfrm>
          <a:prstGeom prst="rect">
            <a:avLst/>
          </a:prstGeom>
          <a:noFill/>
        </p:spPr>
        <p:txBody>
          <a:bodyPr wrap="square" rtlCol="0">
            <a:spAutoFit/>
          </a:bodyPr>
          <a:lstStyle/>
          <a:p>
            <a:r>
              <a:rPr lang="en-US" sz="3600" dirty="0"/>
              <a:t>Which organizations within the planning agency have the greatest changes between 2015 and 2018?</a:t>
            </a:r>
          </a:p>
        </p:txBody>
      </p:sp>
    </p:spTree>
    <p:extLst>
      <p:ext uri="{BB962C8B-B14F-4D97-AF65-F5344CB8AC3E}">
        <p14:creationId xmlns:p14="http://schemas.microsoft.com/office/powerpoint/2010/main" val="2902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96EB1F-AAEA-4303-A7EC-51F4C26E7621}"/>
              </a:ext>
            </a:extLst>
          </p:cNvPr>
          <p:cNvSpPr txBox="1"/>
          <p:nvPr/>
        </p:nvSpPr>
        <p:spPr>
          <a:xfrm>
            <a:off x="5751444" y="291548"/>
            <a:ext cx="6029739" cy="3139321"/>
          </a:xfrm>
          <a:prstGeom prst="rect">
            <a:avLst/>
          </a:prstGeom>
          <a:noFill/>
        </p:spPr>
        <p:txBody>
          <a:bodyPr wrap="square" rtlCol="0">
            <a:spAutoFit/>
          </a:bodyPr>
          <a:lstStyle/>
          <a:p>
            <a:r>
              <a:rPr lang="en-US" dirty="0"/>
              <a:t>Which rapid bus stops are getting most ridership? </a:t>
            </a:r>
          </a:p>
          <a:p>
            <a:endParaRPr lang="en-US" dirty="0"/>
          </a:p>
          <a:p>
            <a:pPr marL="285750" indent="-285750">
              <a:buFont typeface="Arial" panose="020B0604020202020204" pitchFamily="34" charset="0"/>
              <a:buChar char="•"/>
            </a:pPr>
            <a:r>
              <a:rPr lang="en-US" dirty="0"/>
              <a:t>Focus only on the four most corners of the commute areas near the bus stops</a:t>
            </a:r>
          </a:p>
          <a:p>
            <a:pPr marL="285750" indent="-285750">
              <a:buFont typeface="Arial" panose="020B0604020202020204" pitchFamily="34" charset="0"/>
              <a:buChar char="•"/>
            </a:pPr>
            <a:endParaRPr lang="en-US" dirty="0"/>
          </a:p>
          <a:p>
            <a:pPr marL="800100" lvl="1" indent="-342900">
              <a:buFont typeface="Courier New" panose="02070309020205020404" pitchFamily="49" charset="0"/>
              <a:buChar char="o"/>
            </a:pPr>
            <a:r>
              <a:rPr lang="en-US" dirty="0"/>
              <a:t>North and Fitchburg has most ridership</a:t>
            </a:r>
          </a:p>
          <a:p>
            <a:pPr marL="800100" lvl="1" indent="-342900">
              <a:buFont typeface="Courier New" panose="02070309020205020404" pitchFamily="49" charset="0"/>
              <a:buChar char="o"/>
            </a:pPr>
            <a:endParaRPr lang="en-US" dirty="0"/>
          </a:p>
          <a:p>
            <a:pPr marL="800100" lvl="1" indent="-342900">
              <a:buFont typeface="Courier New" panose="02070309020205020404" pitchFamily="49" charset="0"/>
              <a:buChar char="o"/>
            </a:pPr>
            <a:r>
              <a:rPr lang="en-US" dirty="0"/>
              <a:t>North has most number of the ridership compared to others</a:t>
            </a:r>
          </a:p>
          <a:p>
            <a:pPr marL="800100" lvl="1" indent="-342900">
              <a:buFont typeface="Courier New" panose="02070309020205020404" pitchFamily="49" charset="0"/>
              <a:buChar char="o"/>
            </a:pPr>
            <a:endParaRPr lang="en-US" dirty="0"/>
          </a:p>
          <a:p>
            <a:pPr marL="800100" lvl="1" indent="-342900">
              <a:buFont typeface="Courier New" panose="02070309020205020404" pitchFamily="49" charset="0"/>
              <a:buChar char="o"/>
            </a:pPr>
            <a:endParaRPr lang="en-US" dirty="0"/>
          </a:p>
        </p:txBody>
      </p:sp>
      <p:pic>
        <p:nvPicPr>
          <p:cNvPr id="9" name="Picture 8">
            <a:extLst>
              <a:ext uri="{FF2B5EF4-FFF2-40B4-BE49-F238E27FC236}">
                <a16:creationId xmlns:a16="http://schemas.microsoft.com/office/drawing/2014/main" id="{A6972F38-EAF9-482F-8D41-8D1C25D4E21A}"/>
              </a:ext>
            </a:extLst>
          </p:cNvPr>
          <p:cNvPicPr>
            <a:picLocks noChangeAspect="1"/>
          </p:cNvPicPr>
          <p:nvPr/>
        </p:nvPicPr>
        <p:blipFill>
          <a:blip r:embed="rId3"/>
          <a:stretch>
            <a:fillRect/>
          </a:stretch>
        </p:blipFill>
        <p:spPr>
          <a:xfrm>
            <a:off x="0" y="0"/>
            <a:ext cx="5091258" cy="6858000"/>
          </a:xfrm>
          <a:prstGeom prst="rect">
            <a:avLst/>
          </a:prstGeom>
        </p:spPr>
      </p:pic>
    </p:spTree>
    <p:extLst>
      <p:ext uri="{BB962C8B-B14F-4D97-AF65-F5344CB8AC3E}">
        <p14:creationId xmlns:p14="http://schemas.microsoft.com/office/powerpoint/2010/main" val="353385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45A857-1C0E-4514-9031-4A096431085B}"/>
              </a:ext>
            </a:extLst>
          </p:cNvPr>
          <p:cNvPicPr>
            <a:picLocks noChangeAspect="1"/>
          </p:cNvPicPr>
          <p:nvPr/>
        </p:nvPicPr>
        <p:blipFill>
          <a:blip r:embed="rId3"/>
          <a:stretch>
            <a:fillRect/>
          </a:stretch>
        </p:blipFill>
        <p:spPr>
          <a:xfrm>
            <a:off x="3837286" y="1934818"/>
            <a:ext cx="8354714" cy="4923182"/>
          </a:xfrm>
          <a:prstGeom prst="rect">
            <a:avLst/>
          </a:prstGeom>
        </p:spPr>
      </p:pic>
      <p:sp>
        <p:nvSpPr>
          <p:cNvPr id="2" name="Rectangle 1">
            <a:extLst>
              <a:ext uri="{FF2B5EF4-FFF2-40B4-BE49-F238E27FC236}">
                <a16:creationId xmlns:a16="http://schemas.microsoft.com/office/drawing/2014/main" id="{E1C3A637-D65B-444B-BF60-38443A830397}"/>
              </a:ext>
            </a:extLst>
          </p:cNvPr>
          <p:cNvSpPr/>
          <p:nvPr/>
        </p:nvSpPr>
        <p:spPr>
          <a:xfrm>
            <a:off x="172278" y="843677"/>
            <a:ext cx="4943061" cy="3970318"/>
          </a:xfrm>
          <a:prstGeom prst="rect">
            <a:avLst/>
          </a:prstGeom>
        </p:spPr>
        <p:txBody>
          <a:bodyPr wrap="square">
            <a:spAutoFit/>
          </a:bodyPr>
          <a:lstStyle/>
          <a:p>
            <a:r>
              <a:rPr lang="en-US" dirty="0"/>
              <a:t>In Conclusion…</a:t>
            </a:r>
          </a:p>
          <a:p>
            <a:endParaRPr lang="en-US" dirty="0"/>
          </a:p>
          <a:p>
            <a:endParaRPr lang="en-US" dirty="0"/>
          </a:p>
          <a:p>
            <a:pPr marL="285750" indent="-285750">
              <a:buFont typeface="Arial" panose="020B0604020202020204" pitchFamily="34" charset="0"/>
              <a:buChar char="•"/>
            </a:pPr>
            <a:r>
              <a:rPr lang="en-US" dirty="0"/>
              <a:t>Most effective </a:t>
            </a:r>
          </a:p>
          <a:p>
            <a:pPr marL="742950" lvl="1" indent="-285750">
              <a:buFont typeface="Courier New" panose="02070309020205020404" pitchFamily="49" charset="0"/>
              <a:buChar char="o"/>
            </a:pPr>
            <a:r>
              <a:rPr lang="en-US" dirty="0"/>
              <a:t>Fitchburg and North transfer point area are reaching the target ridership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Location </a:t>
            </a:r>
          </a:p>
          <a:p>
            <a:pPr marL="742950" lvl="1" indent="-285750">
              <a:buFont typeface="Courier New" panose="02070309020205020404" pitchFamily="49" charset="0"/>
              <a:buChar char="o"/>
            </a:pPr>
            <a:r>
              <a:rPr lang="en-US" dirty="0"/>
              <a:t>Bus stops needs to be closer to resident population</a:t>
            </a:r>
          </a:p>
          <a:p>
            <a:pPr marL="742950" lvl="1" indent="-285750">
              <a:buFont typeface="Courier New" panose="02070309020205020404" pitchFamily="49" charset="0"/>
              <a:buChar char="o"/>
            </a:pPr>
            <a:r>
              <a:rPr lang="en-US" dirty="0"/>
              <a:t>West side</a:t>
            </a:r>
          </a:p>
          <a:p>
            <a:pPr marL="742950" lvl="1" indent="-285750">
              <a:buFont typeface="Courier New" panose="02070309020205020404" pitchFamily="49" charset="0"/>
              <a:buChar char="o"/>
            </a:pPr>
            <a:r>
              <a:rPr lang="en-US" dirty="0"/>
              <a:t>Encourage people to take the bus rather than driving </a:t>
            </a:r>
          </a:p>
        </p:txBody>
      </p:sp>
    </p:spTree>
    <p:extLst>
      <p:ext uri="{BB962C8B-B14F-4D97-AF65-F5344CB8AC3E}">
        <p14:creationId xmlns:p14="http://schemas.microsoft.com/office/powerpoint/2010/main" val="343149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B591F8-DFCE-4CA5-95C8-32F4107B6177}"/>
              </a:ext>
            </a:extLst>
          </p:cNvPr>
          <p:cNvPicPr>
            <a:picLocks noChangeAspect="1"/>
          </p:cNvPicPr>
          <p:nvPr/>
        </p:nvPicPr>
        <p:blipFill>
          <a:blip r:embed="rId2"/>
          <a:stretch>
            <a:fillRect/>
          </a:stretch>
        </p:blipFill>
        <p:spPr>
          <a:xfrm>
            <a:off x="3837286" y="1934818"/>
            <a:ext cx="8354714" cy="4923182"/>
          </a:xfrm>
          <a:prstGeom prst="rect">
            <a:avLst/>
          </a:prstGeom>
        </p:spPr>
      </p:pic>
      <p:sp>
        <p:nvSpPr>
          <p:cNvPr id="4" name="TextBox 3">
            <a:extLst>
              <a:ext uri="{FF2B5EF4-FFF2-40B4-BE49-F238E27FC236}">
                <a16:creationId xmlns:a16="http://schemas.microsoft.com/office/drawing/2014/main" id="{ED4854AB-6188-4610-BE04-078B383FD156}"/>
              </a:ext>
            </a:extLst>
          </p:cNvPr>
          <p:cNvSpPr txBox="1"/>
          <p:nvPr/>
        </p:nvSpPr>
        <p:spPr>
          <a:xfrm>
            <a:off x="728870" y="1259175"/>
            <a:ext cx="9952383" cy="4339650"/>
          </a:xfrm>
          <a:prstGeom prst="rect">
            <a:avLst/>
          </a:prstGeom>
          <a:noFill/>
        </p:spPr>
        <p:txBody>
          <a:bodyPr wrap="square" rtlCol="0">
            <a:spAutoFit/>
          </a:bodyPr>
          <a:lstStyle/>
          <a:p>
            <a:r>
              <a:rPr lang="en-US" sz="2400" dirty="0"/>
              <a:t>How to go forward…</a:t>
            </a:r>
          </a:p>
          <a:p>
            <a:endParaRPr lang="en-US" dirty="0"/>
          </a:p>
          <a:p>
            <a:pPr marL="742950" lvl="1" indent="-285750">
              <a:buFont typeface="Arial" panose="020B0604020202020204" pitchFamily="34" charset="0"/>
              <a:buChar char="•"/>
            </a:pPr>
            <a:r>
              <a:rPr lang="en-US" dirty="0"/>
              <a:t>Future work</a:t>
            </a:r>
          </a:p>
          <a:p>
            <a:pPr marL="1200150" lvl="2" indent="-285750">
              <a:buFont typeface="Courier New" panose="02070309020205020404" pitchFamily="49" charset="0"/>
              <a:buChar char="o"/>
            </a:pPr>
            <a:endParaRPr lang="en-US" dirty="0"/>
          </a:p>
          <a:p>
            <a:pPr marL="1200150" lvl="2" indent="-285750">
              <a:buFont typeface="Courier New" panose="02070309020205020404" pitchFamily="49" charset="0"/>
              <a:buChar char="o"/>
            </a:pPr>
            <a:r>
              <a:rPr lang="en-US" dirty="0"/>
              <a:t>Look in to which routes are going to be most effective</a:t>
            </a:r>
          </a:p>
          <a:p>
            <a:pPr lvl="1"/>
            <a:endParaRPr lang="en-US" dirty="0"/>
          </a:p>
          <a:p>
            <a:pPr marL="742950" lvl="1" indent="-285750">
              <a:buFont typeface="Arial" panose="020B0604020202020204" pitchFamily="34" charset="0"/>
              <a:buChar char="•"/>
            </a:pPr>
            <a:r>
              <a:rPr lang="en-US" dirty="0"/>
              <a:t>Issues encountered </a:t>
            </a:r>
          </a:p>
          <a:p>
            <a:pPr marL="285750" indent="-285750">
              <a:buFont typeface="Arial" panose="020B0604020202020204" pitchFamily="34" charset="0"/>
              <a:buChar char="•"/>
            </a:pPr>
            <a:endParaRPr lang="en-US" dirty="0"/>
          </a:p>
          <a:p>
            <a:pPr marL="1200150" lvl="2" indent="-285750">
              <a:buFont typeface="Courier New" panose="02070309020205020404" pitchFamily="49" charset="0"/>
              <a:buChar char="o"/>
            </a:pPr>
            <a:r>
              <a:rPr lang="en-US" dirty="0"/>
              <a:t>Scope limitation</a:t>
            </a:r>
          </a:p>
          <a:p>
            <a:pPr marL="742950" lvl="1" indent="-285750">
              <a:buFont typeface="Courier New" panose="02070309020205020404" pitchFamily="49" charset="0"/>
              <a:buChar char="o"/>
            </a:pPr>
            <a:endParaRPr lang="en-US" dirty="0"/>
          </a:p>
          <a:p>
            <a:pPr marL="742950" lvl="1" indent="-285750">
              <a:buFont typeface="Arial" panose="020B0604020202020204" pitchFamily="34" charset="0"/>
              <a:buChar char="•"/>
            </a:pPr>
            <a:r>
              <a:rPr lang="en-US" dirty="0"/>
              <a:t>Reference </a:t>
            </a:r>
          </a:p>
          <a:p>
            <a:endParaRPr lang="en-US" dirty="0"/>
          </a:p>
          <a:p>
            <a:pPr marL="1200150" lvl="2" indent="-285750">
              <a:buFont typeface="Courier New" panose="02070309020205020404" pitchFamily="49" charset="0"/>
              <a:buChar char="o"/>
            </a:pPr>
            <a:r>
              <a:rPr lang="en-US" dirty="0"/>
              <a:t>City of Madison </a:t>
            </a:r>
          </a:p>
          <a:p>
            <a:pPr marL="742950" lvl="1" indent="-285750">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3439220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DD5C-83BC-48B5-9F9E-42D60B73FB0A}"/>
              </a:ext>
            </a:extLst>
          </p:cNvPr>
          <p:cNvSpPr>
            <a:spLocks noGrp="1"/>
          </p:cNvSpPr>
          <p:nvPr>
            <p:ph type="title"/>
          </p:nvPr>
        </p:nvSpPr>
        <p:spPr/>
        <p:txBody>
          <a:bodyPr>
            <a:normAutofit/>
          </a:bodyPr>
          <a:lstStyle/>
          <a:p>
            <a:pPr algn="ctr"/>
            <a:r>
              <a:rPr lang="en-US" sz="9600" dirty="0"/>
              <a:t>Thank you </a:t>
            </a:r>
          </a:p>
        </p:txBody>
      </p:sp>
      <p:sp>
        <p:nvSpPr>
          <p:cNvPr id="3" name="Content Placeholder 2">
            <a:extLst>
              <a:ext uri="{FF2B5EF4-FFF2-40B4-BE49-F238E27FC236}">
                <a16:creationId xmlns:a16="http://schemas.microsoft.com/office/drawing/2014/main" id="{B6527F29-7FBE-4F4B-A93F-536BB28228DD}"/>
              </a:ext>
            </a:extLst>
          </p:cNvPr>
          <p:cNvSpPr>
            <a:spLocks noGrp="1"/>
          </p:cNvSpPr>
          <p:nvPr>
            <p:ph idx="1"/>
          </p:nvPr>
        </p:nvSpPr>
        <p:spPr/>
        <p:txBody>
          <a:bodyPr>
            <a:normAutofit/>
          </a:bodyPr>
          <a:lstStyle/>
          <a:p>
            <a:pPr marL="0" indent="0" algn="ctr">
              <a:buNone/>
            </a:pPr>
            <a:r>
              <a:rPr lang="en-US" sz="3200" dirty="0"/>
              <a:t>Jay Jin Woo Lee </a:t>
            </a:r>
          </a:p>
        </p:txBody>
      </p:sp>
    </p:spTree>
    <p:extLst>
      <p:ext uri="{BB962C8B-B14F-4D97-AF65-F5344CB8AC3E}">
        <p14:creationId xmlns:p14="http://schemas.microsoft.com/office/powerpoint/2010/main" val="321944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92594-DE03-4A13-ABC0-13690690265C}"/>
              </a:ext>
            </a:extLst>
          </p:cNvPr>
          <p:cNvPicPr>
            <a:picLocks noChangeAspect="1"/>
          </p:cNvPicPr>
          <p:nvPr/>
        </p:nvPicPr>
        <p:blipFill>
          <a:blip r:embed="rId3"/>
          <a:stretch>
            <a:fillRect/>
          </a:stretch>
        </p:blipFill>
        <p:spPr>
          <a:xfrm>
            <a:off x="1079478" y="1523744"/>
            <a:ext cx="10367338" cy="3810511"/>
          </a:xfrm>
          <a:prstGeom prst="rect">
            <a:avLst/>
          </a:prstGeom>
        </p:spPr>
      </p:pic>
      <p:sp>
        <p:nvSpPr>
          <p:cNvPr id="5" name="TextBox 4">
            <a:extLst>
              <a:ext uri="{FF2B5EF4-FFF2-40B4-BE49-F238E27FC236}">
                <a16:creationId xmlns:a16="http://schemas.microsoft.com/office/drawing/2014/main" id="{6FCE899D-AEE1-448E-8CCD-EA07843B827C}"/>
              </a:ext>
            </a:extLst>
          </p:cNvPr>
          <p:cNvSpPr txBox="1"/>
          <p:nvPr/>
        </p:nvSpPr>
        <p:spPr>
          <a:xfrm>
            <a:off x="559581" y="0"/>
            <a:ext cx="11407132" cy="1200329"/>
          </a:xfrm>
          <a:prstGeom prst="rect">
            <a:avLst/>
          </a:prstGeom>
          <a:noFill/>
        </p:spPr>
        <p:txBody>
          <a:bodyPr wrap="square" rtlCol="0">
            <a:spAutoFit/>
          </a:bodyPr>
          <a:lstStyle/>
          <a:p>
            <a:r>
              <a:rPr lang="en-US" sz="3600" dirty="0"/>
              <a:t>Which organizations within the planning agency have the greatest changes between 2015 and 2018?</a:t>
            </a:r>
          </a:p>
        </p:txBody>
      </p:sp>
      <p:sp>
        <p:nvSpPr>
          <p:cNvPr id="2" name="Rectangle 1">
            <a:extLst>
              <a:ext uri="{FF2B5EF4-FFF2-40B4-BE49-F238E27FC236}">
                <a16:creationId xmlns:a16="http://schemas.microsoft.com/office/drawing/2014/main" id="{3084BBBF-8735-4FF2-9FCC-1EE8490008D8}"/>
              </a:ext>
            </a:extLst>
          </p:cNvPr>
          <p:cNvSpPr/>
          <p:nvPr/>
        </p:nvSpPr>
        <p:spPr>
          <a:xfrm>
            <a:off x="1079478" y="3816627"/>
            <a:ext cx="9402992" cy="1072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99214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3E0DD-B830-4FD0-A4E2-4EF40D3DC6BD}"/>
              </a:ext>
            </a:extLst>
          </p:cNvPr>
          <p:cNvSpPr txBox="1"/>
          <p:nvPr/>
        </p:nvSpPr>
        <p:spPr>
          <a:xfrm>
            <a:off x="1037248" y="4359965"/>
            <a:ext cx="83452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Transportation had the biggest difference between 2015 and 2018 expenditure…</a:t>
            </a:r>
          </a:p>
          <a:p>
            <a:endParaRPr lang="en-US" dirty="0"/>
          </a:p>
          <a:p>
            <a:r>
              <a:rPr lang="en-US" dirty="0"/>
              <a:t>But Why? </a:t>
            </a:r>
          </a:p>
        </p:txBody>
      </p:sp>
      <p:pic>
        <p:nvPicPr>
          <p:cNvPr id="4" name="Picture 3">
            <a:extLst>
              <a:ext uri="{FF2B5EF4-FFF2-40B4-BE49-F238E27FC236}">
                <a16:creationId xmlns:a16="http://schemas.microsoft.com/office/drawing/2014/main" id="{A74540FD-62C1-47F8-A356-F388D653A7AF}"/>
              </a:ext>
            </a:extLst>
          </p:cNvPr>
          <p:cNvPicPr>
            <a:picLocks noChangeAspect="1"/>
          </p:cNvPicPr>
          <p:nvPr/>
        </p:nvPicPr>
        <p:blipFill>
          <a:blip r:embed="rId3"/>
          <a:stretch>
            <a:fillRect/>
          </a:stretch>
        </p:blipFill>
        <p:spPr>
          <a:xfrm>
            <a:off x="-39576" y="0"/>
            <a:ext cx="12231576" cy="4359965"/>
          </a:xfrm>
          <a:prstGeom prst="rect">
            <a:avLst/>
          </a:prstGeom>
        </p:spPr>
      </p:pic>
    </p:spTree>
    <p:extLst>
      <p:ext uri="{BB962C8B-B14F-4D97-AF65-F5344CB8AC3E}">
        <p14:creationId xmlns:p14="http://schemas.microsoft.com/office/powerpoint/2010/main" val="139351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8A7-37DF-4C2E-ADB4-D6F068BC44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AA507D-6990-46CA-9FAE-51BC651FAB3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F2CF841-EFE5-4480-A38E-A685AB745CB7}"/>
              </a:ext>
            </a:extLst>
          </p:cNvPr>
          <p:cNvPicPr>
            <a:picLocks noChangeAspect="1"/>
          </p:cNvPicPr>
          <p:nvPr/>
        </p:nvPicPr>
        <p:blipFill>
          <a:blip r:embed="rId2"/>
          <a:stretch>
            <a:fillRect/>
          </a:stretch>
        </p:blipFill>
        <p:spPr>
          <a:xfrm>
            <a:off x="709612" y="71437"/>
            <a:ext cx="10772775" cy="6715125"/>
          </a:xfrm>
          <a:prstGeom prst="rect">
            <a:avLst/>
          </a:prstGeom>
        </p:spPr>
      </p:pic>
    </p:spTree>
    <p:extLst>
      <p:ext uri="{BB962C8B-B14F-4D97-AF65-F5344CB8AC3E}">
        <p14:creationId xmlns:p14="http://schemas.microsoft.com/office/powerpoint/2010/main" val="19998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E26C90-A19B-4372-8C95-7305C7D06317}"/>
              </a:ext>
            </a:extLst>
          </p:cNvPr>
          <p:cNvPicPr>
            <a:picLocks noChangeAspect="1"/>
          </p:cNvPicPr>
          <p:nvPr/>
        </p:nvPicPr>
        <p:blipFill>
          <a:blip r:embed="rId2"/>
          <a:stretch>
            <a:fillRect/>
          </a:stretch>
        </p:blipFill>
        <p:spPr>
          <a:xfrm>
            <a:off x="0" y="0"/>
            <a:ext cx="9772650" cy="6248400"/>
          </a:xfrm>
          <a:prstGeom prst="rect">
            <a:avLst/>
          </a:prstGeom>
        </p:spPr>
      </p:pic>
      <p:cxnSp>
        <p:nvCxnSpPr>
          <p:cNvPr id="7" name="Straight Connector 6">
            <a:extLst>
              <a:ext uri="{FF2B5EF4-FFF2-40B4-BE49-F238E27FC236}">
                <a16:creationId xmlns:a16="http://schemas.microsoft.com/office/drawing/2014/main" id="{2F0980C9-7BF4-42B9-A113-A2F5BFDFDB1F}"/>
              </a:ext>
            </a:extLst>
          </p:cNvPr>
          <p:cNvCxnSpPr/>
          <p:nvPr/>
        </p:nvCxnSpPr>
        <p:spPr>
          <a:xfrm flipH="1">
            <a:off x="331304" y="3322982"/>
            <a:ext cx="7248940" cy="0"/>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B095296-7D1E-4809-84CD-45B6DB2DEB5F}"/>
              </a:ext>
            </a:extLst>
          </p:cNvPr>
          <p:cNvCxnSpPr/>
          <p:nvPr/>
        </p:nvCxnSpPr>
        <p:spPr>
          <a:xfrm flipH="1">
            <a:off x="437322" y="1099930"/>
            <a:ext cx="885245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Star: 5 Points 9">
            <a:extLst>
              <a:ext uri="{FF2B5EF4-FFF2-40B4-BE49-F238E27FC236}">
                <a16:creationId xmlns:a16="http://schemas.microsoft.com/office/drawing/2014/main" id="{8292B20B-6A74-4465-B73F-A9B1893A9C21}"/>
              </a:ext>
            </a:extLst>
          </p:cNvPr>
          <p:cNvSpPr/>
          <p:nvPr/>
        </p:nvSpPr>
        <p:spPr>
          <a:xfrm>
            <a:off x="7288696" y="5761395"/>
            <a:ext cx="291548" cy="25177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C897B468-B3CC-498C-BF27-C4E41EB6C499}"/>
              </a:ext>
            </a:extLst>
          </p:cNvPr>
          <p:cNvSpPr/>
          <p:nvPr/>
        </p:nvSpPr>
        <p:spPr>
          <a:xfrm>
            <a:off x="9170504" y="5758070"/>
            <a:ext cx="291548" cy="25177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1E6CD0B-637F-4953-961C-C6146D9593ED}"/>
              </a:ext>
            </a:extLst>
          </p:cNvPr>
          <p:cNvSpPr txBox="1"/>
          <p:nvPr/>
        </p:nvSpPr>
        <p:spPr>
          <a:xfrm>
            <a:off x="9462052" y="1099930"/>
            <a:ext cx="272994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From 2001 to 2011,  ridership increased a little less than 5 million.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2034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10F9F7-9BE8-4F7E-91A7-7C8B76D916F1}"/>
              </a:ext>
            </a:extLst>
          </p:cNvPr>
          <p:cNvPicPr>
            <a:picLocks noChangeAspect="1"/>
          </p:cNvPicPr>
          <p:nvPr/>
        </p:nvPicPr>
        <p:blipFill>
          <a:blip r:embed="rId3"/>
          <a:stretch>
            <a:fillRect/>
          </a:stretch>
        </p:blipFill>
        <p:spPr>
          <a:xfrm>
            <a:off x="0" y="0"/>
            <a:ext cx="8282920" cy="6858000"/>
          </a:xfrm>
          <a:prstGeom prst="rect">
            <a:avLst/>
          </a:prstGeom>
        </p:spPr>
      </p:pic>
      <p:sp>
        <p:nvSpPr>
          <p:cNvPr id="10" name="TextBox 9">
            <a:extLst>
              <a:ext uri="{FF2B5EF4-FFF2-40B4-BE49-F238E27FC236}">
                <a16:creationId xmlns:a16="http://schemas.microsoft.com/office/drawing/2014/main" id="{9D80E2FF-BBE3-44D7-89D5-36267280AA81}"/>
              </a:ext>
            </a:extLst>
          </p:cNvPr>
          <p:cNvSpPr txBox="1"/>
          <p:nvPr/>
        </p:nvSpPr>
        <p:spPr>
          <a:xfrm>
            <a:off x="8331520" y="309617"/>
            <a:ext cx="386047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Madison Transit Corridor Study investigating bus rapid transit in Madison Area proposed in May 2013</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19587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4B43E4-CA85-4785-A2E1-8D4B65BE2120}"/>
              </a:ext>
            </a:extLst>
          </p:cNvPr>
          <p:cNvPicPr>
            <a:picLocks noChangeAspect="1"/>
          </p:cNvPicPr>
          <p:nvPr/>
        </p:nvPicPr>
        <p:blipFill>
          <a:blip r:embed="rId2"/>
          <a:stretch>
            <a:fillRect/>
          </a:stretch>
        </p:blipFill>
        <p:spPr>
          <a:xfrm>
            <a:off x="0" y="77725"/>
            <a:ext cx="7924800" cy="4772340"/>
          </a:xfrm>
          <a:prstGeom prst="rect">
            <a:avLst/>
          </a:prstGeom>
        </p:spPr>
      </p:pic>
      <p:sp>
        <p:nvSpPr>
          <p:cNvPr id="5" name="TextBox 4">
            <a:extLst>
              <a:ext uri="{FF2B5EF4-FFF2-40B4-BE49-F238E27FC236}">
                <a16:creationId xmlns:a16="http://schemas.microsoft.com/office/drawing/2014/main" id="{ACA67D92-F795-4380-9AA3-2D2416B09F42}"/>
              </a:ext>
            </a:extLst>
          </p:cNvPr>
          <p:cNvSpPr txBox="1"/>
          <p:nvPr/>
        </p:nvSpPr>
        <p:spPr>
          <a:xfrm>
            <a:off x="8017566" y="410817"/>
            <a:ext cx="29154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Total Capital cost over $276.03‬ Million</a:t>
            </a:r>
          </a:p>
        </p:txBody>
      </p:sp>
    </p:spTree>
    <p:extLst>
      <p:ext uri="{BB962C8B-B14F-4D97-AF65-F5344CB8AC3E}">
        <p14:creationId xmlns:p14="http://schemas.microsoft.com/office/powerpoint/2010/main" val="419595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3BE98E-22F6-4958-8068-3F1AA333B4F0}"/>
              </a:ext>
            </a:extLst>
          </p:cNvPr>
          <p:cNvSpPr txBox="1"/>
          <p:nvPr/>
        </p:nvSpPr>
        <p:spPr>
          <a:xfrm>
            <a:off x="715618" y="516835"/>
            <a:ext cx="10310191" cy="467820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Ridership has increased by 5 million during 2001-2011</a:t>
            </a:r>
          </a:p>
          <a:p>
            <a:pPr marL="285750" indent="-285750">
              <a:buFont typeface="Arial" panose="020B0604020202020204" pitchFamily="34" charset="0"/>
              <a:buChar char="•"/>
            </a:pPr>
            <a:r>
              <a:rPr lang="en-US" dirty="0"/>
              <a:t>Transportation organization within planning agency expenditure has risen by 171% over the last 4 years</a:t>
            </a:r>
          </a:p>
          <a:p>
            <a:pPr marL="285750" indent="-285750">
              <a:buFont typeface="Arial" panose="020B0604020202020204" pitchFamily="34" charset="0"/>
              <a:buChar char="•"/>
            </a:pPr>
            <a:r>
              <a:rPr lang="en-US" dirty="0"/>
              <a:t>Currently spending $0.366 million </a:t>
            </a:r>
          </a:p>
          <a:p>
            <a:pPr marL="285750" indent="-285750">
              <a:buFont typeface="Arial" panose="020B0604020202020204" pitchFamily="34" charset="0"/>
              <a:buChar char="•"/>
            </a:pPr>
            <a:r>
              <a:rPr lang="en-US" dirty="0"/>
              <a:t>Projected capital cost of rapid bus systems is over $276.03‬ Million</a:t>
            </a:r>
          </a:p>
          <a:p>
            <a:pPr marL="285750" indent="-285750">
              <a:buFont typeface="Arial" panose="020B0604020202020204" pitchFamily="34" charset="0"/>
              <a:buChar char="•"/>
            </a:pPr>
            <a:endParaRPr lang="en-US" dirty="0"/>
          </a:p>
          <a:p>
            <a:r>
              <a:rPr lang="en-US" sz="2800" dirty="0"/>
              <a:t>Questions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Is the rapid bus system going to be effective investment?</a:t>
            </a:r>
          </a:p>
          <a:p>
            <a:pPr marL="800100" lvl="1" indent="-342900">
              <a:buFont typeface="Courier New" panose="02070309020205020404" pitchFamily="49" charset="0"/>
              <a:buChar char="o"/>
            </a:pPr>
            <a:r>
              <a:rPr lang="en-US" sz="2400" dirty="0"/>
              <a:t>How many people will use the rapid busses? </a:t>
            </a:r>
          </a:p>
          <a:p>
            <a:pPr marL="800100" lvl="1" indent="-342900">
              <a:buFont typeface="Courier New" panose="02070309020205020404" pitchFamily="49" charset="0"/>
              <a:buChar char="o"/>
            </a:pPr>
            <a:endParaRPr lang="en-US" sz="2400" dirty="0"/>
          </a:p>
          <a:p>
            <a:pPr marL="800100" lvl="1" indent="-342900">
              <a:buFont typeface="Courier New" panose="02070309020205020404" pitchFamily="49" charset="0"/>
              <a:buChar char="o"/>
            </a:pPr>
            <a:endParaRPr lang="en-US" sz="2400" dirty="0"/>
          </a:p>
          <a:p>
            <a:pPr lvl="1"/>
            <a:endParaRPr lang="en-US" sz="2400" dirty="0"/>
          </a:p>
        </p:txBody>
      </p:sp>
    </p:spTree>
    <p:extLst>
      <p:ext uri="{BB962C8B-B14F-4D97-AF65-F5344CB8AC3E}">
        <p14:creationId xmlns:p14="http://schemas.microsoft.com/office/powerpoint/2010/main" val="1866751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2178</TotalTime>
  <Words>1104</Words>
  <Application>Microsoft Office PowerPoint</Application>
  <PresentationFormat>Widescreen</PresentationFormat>
  <Paragraphs>146</Paragraphs>
  <Slides>23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Rockwell</vt:lpstr>
      <vt:lpstr>Rockwell Condensed</vt:lpstr>
      <vt:lpstr>Rockwell Extra Bold</vt:lpstr>
      <vt:lpstr>Wingdings</vt:lpstr>
      <vt:lpstr>Wood Type</vt:lpstr>
      <vt:lpstr>Going to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http://data-cityofmadison.opendata.arcgis.com/datasets/2bfd47ada14542c5969a6eb7e6f274dd_31?geometry=-89.925%2C42.981%2C-88.621%2C43.157 https://ctpp.transportation.org/ctpp-data-set-information/5-year-data/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to Work </dc:title>
  <dc:creator>TAMMY ZHONG</dc:creator>
  <cp:lastModifiedBy>TAMMY ZHONG</cp:lastModifiedBy>
  <cp:revision>51</cp:revision>
  <dcterms:created xsi:type="dcterms:W3CDTF">2019-05-01T19:17:30Z</dcterms:created>
  <dcterms:modified xsi:type="dcterms:W3CDTF">2019-05-05T01:04:50Z</dcterms:modified>
</cp:coreProperties>
</file>