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Merriweather" pitchFamily="2" charset="77"/>
      <p:regular r:id="rId17"/>
      <p:bold r:id="rId18"/>
      <p:italic r:id="rId19"/>
      <p:boldItalic r:id="rId20"/>
    </p:embeddedFont>
    <p:embeddedFont>
      <p:font typeface="Roboto" panose="02000000000000000000" pitchFamily="2" charset="0"/>
      <p:regular r:id="rId21"/>
      <p:bold r:id="rId22"/>
      <p:italic r:id="rId23"/>
      <p:boldItalic r:id="rId24"/>
    </p:embeddedFont>
    <p:embeddedFont>
      <p:font typeface="Verdana" panose="020B060403050404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varScale="1">
        <p:scale>
          <a:sx n="143" d="100"/>
          <a:sy n="143" d="100"/>
        </p:scale>
        <p:origin x="76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6c2906f7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6c2906f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Police spending (72.63 Million) on average accounts for 22% of the overall spending budget. Of that 22%, 65% of the total police expenses are their salaries. </a:t>
            </a:r>
            <a:endParaRPr sz="1400"/>
          </a:p>
          <a:p>
            <a:pPr marL="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What does this mean? The police agency is a huge part of the madisons government and make up a little over a 5th of the total budget. Their salaries make up 65% of their expenses. Clearly their salaries are an integral part of predicting the future budget. </a:t>
            </a:r>
            <a:endParaRPr sz="1400"/>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6a02db33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6a02db33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Font typeface="Roboto"/>
              <a:buChar char="●"/>
            </a:pPr>
            <a:r>
              <a:rPr lang="en" sz="1500">
                <a:latin typeface="Roboto"/>
                <a:ea typeface="Roboto"/>
                <a:cs typeface="Roboto"/>
                <a:sym typeface="Roboto"/>
              </a:rPr>
              <a:t>Official Police Expense report in 2008 reported their benefits and wages to be 46 million, 84% of their total budget</a:t>
            </a:r>
            <a:endParaRPr sz="1500">
              <a:latin typeface="Roboto"/>
              <a:ea typeface="Roboto"/>
              <a:cs typeface="Roboto"/>
              <a:sym typeface="Roboto"/>
            </a:endParaRPr>
          </a:p>
          <a:p>
            <a:pPr marL="914400" lvl="0" indent="0" algn="l" rtl="0">
              <a:spcBef>
                <a:spcPts val="0"/>
              </a:spcBef>
              <a:spcAft>
                <a:spcPts val="0"/>
              </a:spcAft>
              <a:buNone/>
            </a:pPr>
            <a:r>
              <a:rPr lang="en" sz="1500">
                <a:latin typeface="Roboto"/>
                <a:ea typeface="Roboto"/>
                <a:cs typeface="Roboto"/>
                <a:sym typeface="Roboto"/>
              </a:rPr>
              <a:t>Nine years later in 2017, wages and budget is 64 million dollars,86.7% of their total budget. Going off our data and previous data, salaries are around 75% of the total wages and benefits sum.</a:t>
            </a:r>
            <a:endParaRPr sz="1500">
              <a:latin typeface="Roboto"/>
              <a:ea typeface="Roboto"/>
              <a:cs typeface="Roboto"/>
              <a:sym typeface="Roboto"/>
            </a:endParaRPr>
          </a:p>
          <a:p>
            <a:pPr marL="914400" lvl="0" indent="0" algn="l" rtl="0">
              <a:spcBef>
                <a:spcPts val="0"/>
              </a:spcBef>
              <a:spcAft>
                <a:spcPts val="0"/>
              </a:spcAft>
              <a:buNone/>
            </a:pPr>
            <a:endParaRPr sz="1500">
              <a:latin typeface="Roboto"/>
              <a:ea typeface="Roboto"/>
              <a:cs typeface="Roboto"/>
              <a:sym typeface="Roboto"/>
            </a:endParaRPr>
          </a:p>
          <a:p>
            <a:pPr marL="457200" lvl="0" indent="-323850" algn="l" rtl="0">
              <a:spcBef>
                <a:spcPts val="0"/>
              </a:spcBef>
              <a:spcAft>
                <a:spcPts val="0"/>
              </a:spcAft>
              <a:buSzPts val="1500"/>
              <a:buFont typeface="Roboto"/>
              <a:buChar char="●"/>
            </a:pPr>
            <a:r>
              <a:rPr lang="en" sz="1500">
                <a:latin typeface="Roboto"/>
                <a:ea typeface="Roboto"/>
                <a:cs typeface="Roboto"/>
                <a:sym typeface="Roboto"/>
              </a:rPr>
              <a:t>Our ten year projection of salaries which is around 68 million, making wages and benefits total around 90 MIllion, an increase of 26 million, is in line with the jump from 2007, to 2017 (18 million dollars). A 141% increase in Salary expenditures. </a:t>
            </a:r>
            <a:endParaRPr sz="1500">
              <a:latin typeface="Roboto"/>
              <a:ea typeface="Roboto"/>
              <a:cs typeface="Roboto"/>
              <a:sym typeface="Roboto"/>
            </a:endParaRPr>
          </a:p>
          <a:p>
            <a:pPr marL="457200" lvl="0" indent="-323850" algn="l" rtl="0">
              <a:spcBef>
                <a:spcPts val="0"/>
              </a:spcBef>
              <a:spcAft>
                <a:spcPts val="0"/>
              </a:spcAft>
              <a:buSzPts val="1500"/>
              <a:buFont typeface="Roboto"/>
              <a:buChar char="●"/>
            </a:pPr>
            <a:r>
              <a:rPr lang="en" sz="1500">
                <a:latin typeface="Roboto"/>
                <a:ea typeface="Roboto"/>
                <a:cs typeface="Roboto"/>
                <a:sym typeface="Roboto"/>
              </a:rPr>
              <a:t>Analysis of number of employees over past 10 years shows an average increase of ~23 employees/year. *Actual* graph projects an increase of ~40 employees per year. This seems a bit high, however, this is due to the limitation of our small dataset. Ex. if there was a short hiring spike during our 24 month dataset, our parameters will be skewed and this affects our simulation numbers.</a:t>
            </a:r>
            <a:endParaRPr sz="1500">
              <a:latin typeface="Roboto"/>
              <a:ea typeface="Roboto"/>
              <a:cs typeface="Roboto"/>
              <a:sym typeface="Roboto"/>
            </a:endParaRPr>
          </a:p>
          <a:p>
            <a:pPr marL="0" lvl="0" indent="0" algn="l" rtl="0">
              <a:lnSpc>
                <a:spcPct val="115000"/>
              </a:lnSpc>
              <a:spcBef>
                <a:spcPts val="0"/>
              </a:spcBef>
              <a:spcAft>
                <a:spcPts val="0"/>
              </a:spcAft>
              <a:buNone/>
            </a:pPr>
            <a:endParaRPr sz="1300">
              <a:latin typeface="Roboto"/>
              <a:ea typeface="Roboto"/>
              <a:cs typeface="Roboto"/>
              <a:sym typeface="Roboto"/>
            </a:endParaRPr>
          </a:p>
          <a:p>
            <a:pPr marL="0" lvl="0" indent="0" algn="l" rtl="0">
              <a:spcBef>
                <a:spcPts val="1600"/>
              </a:spcBef>
              <a:spcAft>
                <a:spcPts val="0"/>
              </a:spcAft>
              <a:buNone/>
            </a:pPr>
            <a:endParaRPr sz="1500">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8d7e5779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8d7e577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rgbClr val="000000"/>
              </a:buClr>
              <a:buSzPts val="1500"/>
              <a:buFont typeface="Roboto"/>
              <a:buChar char="●"/>
            </a:pPr>
            <a:r>
              <a:rPr lang="en" sz="1500">
                <a:latin typeface="Roboto"/>
                <a:ea typeface="Roboto"/>
                <a:cs typeface="Roboto"/>
                <a:sym typeface="Roboto"/>
              </a:rPr>
              <a:t>Some positions had more mobility than others</a:t>
            </a:r>
            <a:endParaRPr sz="1500">
              <a:latin typeface="Roboto"/>
              <a:ea typeface="Roboto"/>
              <a:cs typeface="Roboto"/>
              <a:sym typeface="Roboto"/>
            </a:endParaRPr>
          </a:p>
          <a:p>
            <a:pPr marL="457200" lvl="0" indent="-323850" algn="l" rtl="0">
              <a:lnSpc>
                <a:spcPct val="115000"/>
              </a:lnSpc>
              <a:spcBef>
                <a:spcPts val="0"/>
              </a:spcBef>
              <a:spcAft>
                <a:spcPts val="0"/>
              </a:spcAft>
              <a:buClr>
                <a:srgbClr val="000000"/>
              </a:buClr>
              <a:buSzPts val="1500"/>
              <a:buFont typeface="Roboto"/>
              <a:buChar char="●"/>
            </a:pPr>
            <a:r>
              <a:rPr lang="en" sz="1500">
                <a:latin typeface="Roboto"/>
                <a:ea typeface="Roboto"/>
                <a:cs typeface="Roboto"/>
                <a:sym typeface="Roboto"/>
              </a:rPr>
              <a:t>Analyzed the trends in the 25 month period.</a:t>
            </a:r>
            <a:endParaRPr sz="1500">
              <a:latin typeface="Roboto"/>
              <a:ea typeface="Roboto"/>
              <a:cs typeface="Roboto"/>
              <a:sym typeface="Roboto"/>
            </a:endParaRPr>
          </a:p>
          <a:p>
            <a:pPr marL="457200" lvl="0" indent="-323850" algn="l" rtl="0">
              <a:lnSpc>
                <a:spcPct val="115000"/>
              </a:lnSpc>
              <a:spcBef>
                <a:spcPts val="0"/>
              </a:spcBef>
              <a:spcAft>
                <a:spcPts val="0"/>
              </a:spcAft>
              <a:buClr>
                <a:srgbClr val="000000"/>
              </a:buClr>
              <a:buSzPts val="1500"/>
              <a:buFont typeface="Roboto"/>
              <a:buChar char="●"/>
            </a:pPr>
            <a:r>
              <a:rPr lang="en" sz="1500">
                <a:latin typeface="Roboto"/>
                <a:ea typeface="Roboto"/>
                <a:cs typeface="Roboto"/>
                <a:sym typeface="Roboto"/>
              </a:rPr>
              <a:t>We found parameters to make the data as accurate as possible. </a:t>
            </a:r>
            <a:endParaRPr sz="1500">
              <a:latin typeface="Roboto"/>
              <a:ea typeface="Roboto"/>
              <a:cs typeface="Roboto"/>
              <a:sym typeface="Roboto"/>
            </a:endParaRPr>
          </a:p>
          <a:p>
            <a:pPr marL="0" lvl="0" indent="0" algn="l" rtl="0">
              <a:spcBef>
                <a:spcPts val="160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6a02db33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6a02db33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600">
                <a:solidFill>
                  <a:schemeClr val="dk2"/>
                </a:solidFill>
                <a:latin typeface="Roboto"/>
                <a:ea typeface="Roboto"/>
                <a:cs typeface="Roboto"/>
                <a:sym typeface="Roboto"/>
              </a:rPr>
              <a:t>Mention Problems we had, merging into one slide with takeaways!!</a:t>
            </a:r>
            <a:endParaRPr sz="1600">
              <a:solidFill>
                <a:schemeClr val="dk2"/>
              </a:solidFill>
              <a:latin typeface="Roboto"/>
              <a:ea typeface="Roboto"/>
              <a:cs typeface="Roboto"/>
              <a:sym typeface="Roboto"/>
            </a:endParaRPr>
          </a:p>
          <a:p>
            <a:pPr marL="457200" lvl="0" indent="-330200" algn="l" rtl="0">
              <a:lnSpc>
                <a:spcPct val="150000"/>
              </a:lnSpc>
              <a:spcBef>
                <a:spcPts val="1600"/>
              </a:spcBef>
              <a:spcAft>
                <a:spcPts val="0"/>
              </a:spcAft>
              <a:buClr>
                <a:schemeClr val="dk2"/>
              </a:buClr>
              <a:buSzPts val="1600"/>
              <a:buFont typeface="Roboto"/>
              <a:buChar char="●"/>
            </a:pPr>
            <a:r>
              <a:rPr lang="en" sz="1600">
                <a:solidFill>
                  <a:schemeClr val="dk2"/>
                </a:solidFill>
                <a:latin typeface="Roboto"/>
                <a:ea typeface="Roboto"/>
                <a:cs typeface="Roboto"/>
                <a:sym typeface="Roboto"/>
              </a:rPr>
              <a:t>Only 25 months of data</a:t>
            </a:r>
            <a:endParaRPr sz="1600">
              <a:solidFill>
                <a:schemeClr val="dk2"/>
              </a:solidFill>
              <a:latin typeface="Roboto"/>
              <a:ea typeface="Roboto"/>
              <a:cs typeface="Roboto"/>
              <a:sym typeface="Roboto"/>
            </a:endParaRPr>
          </a:p>
          <a:p>
            <a:pPr marL="457200" lvl="0" indent="-330200" algn="l" rtl="0">
              <a:lnSpc>
                <a:spcPct val="150000"/>
              </a:lnSpc>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Data format was problematic</a:t>
            </a:r>
            <a:endParaRPr sz="1600">
              <a:solidFill>
                <a:schemeClr val="dk2"/>
              </a:solidFill>
              <a:latin typeface="Roboto"/>
              <a:ea typeface="Roboto"/>
              <a:cs typeface="Roboto"/>
              <a:sym typeface="Roboto"/>
            </a:endParaRPr>
          </a:p>
          <a:p>
            <a:pPr marL="457200" lvl="0" indent="-330200" algn="l" rtl="0">
              <a:lnSpc>
                <a:spcPct val="150000"/>
              </a:lnSpc>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Limited amount of time to build the simulation</a:t>
            </a:r>
            <a:endParaRPr sz="1600">
              <a:solidFill>
                <a:schemeClr val="dk2"/>
              </a:solidFill>
              <a:latin typeface="Roboto"/>
              <a:ea typeface="Roboto"/>
              <a:cs typeface="Roboto"/>
              <a:sym typeface="Roboto"/>
            </a:endParaRPr>
          </a:p>
          <a:p>
            <a:pPr marL="457200" lvl="0" indent="-330200" algn="l" rtl="0">
              <a:lnSpc>
                <a:spcPct val="150000"/>
              </a:lnSpc>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Beginner knowledge of programming and dataset</a:t>
            </a:r>
            <a:endParaRPr sz="1600">
              <a:solidFill>
                <a:schemeClr val="dk2"/>
              </a:solidFill>
              <a:latin typeface="Roboto"/>
              <a:ea typeface="Roboto"/>
              <a:cs typeface="Roboto"/>
              <a:sym typeface="Roboto"/>
            </a:endParaRPr>
          </a:p>
          <a:p>
            <a:pPr marL="457200" lvl="0" indent="-330200" algn="l" rtl="0">
              <a:lnSpc>
                <a:spcPct val="150000"/>
              </a:lnSpc>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Precision of simulation method(error) </a:t>
            </a:r>
            <a:endParaRPr sz="1600">
              <a:solidFill>
                <a:schemeClr val="dk2"/>
              </a:solidFill>
              <a:latin typeface="Roboto"/>
              <a:ea typeface="Roboto"/>
              <a:cs typeface="Roboto"/>
              <a:sym typeface="Roboto"/>
            </a:endParaRPr>
          </a:p>
          <a:p>
            <a:pPr marL="0" lvl="0" indent="0" algn="l" rtl="0">
              <a:spcBef>
                <a:spcPts val="160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6a02db337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6a02db337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Xi</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6a02db337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6a02db337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8d1aa8a76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8d1aa8a7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8d1aa8a76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8d1aa8a7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8d1aa8a76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8d1aa8a7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8ea7f6bd4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8ea7f6bd4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highlight>
                  <a:srgbClr val="FFFFFF"/>
                </a:highlight>
              </a:rPr>
              <a:t>My project focus on Engineering Agency for city of Madison. The Engineering Agency is responsible for</a:t>
            </a:r>
            <a:r>
              <a:rPr lang="en" sz="1200">
                <a:latin typeface="Verdana"/>
                <a:ea typeface="Verdana"/>
                <a:cs typeface="Verdana"/>
                <a:sym typeface="Verdana"/>
              </a:rPr>
              <a:t> design, supervision and inspection of city construction for Madison. This histogram shows the budget spending from 2015 to 2018.</a:t>
            </a:r>
            <a:r>
              <a:rPr lang="en" sz="1200">
                <a:highlight>
                  <a:srgbClr val="FFFFFF"/>
                </a:highlight>
              </a:rPr>
              <a:t>  You can see that About 50 percent of total Engineering Spending is on Salary Spending, which means that if we have good prediction for the Salary Spending, we will have good estimation of the total Budget. Therefore, I decide to build a Salary Simulation to predict future Salary Spending for Engineering Agency.</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8ea7f6bd4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8ea7f6bd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Therefore, I generate simulation for next 10 years using 2018 as base year and this two plots are result from one single simulation. This graph shows the number of Employees vs Year. The graph on the right shows the Salary Spending vs Year. You can see that there is an upward trend for both number of employees and salary. Which means that in next 10 year, the total budget for Engineering will increase.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6c2906f72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6c2906f72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Then I did the simulation for 1000 times. These two plots shows the distribution of salary spending for 2019 and 2028. The blue line shows the mean and 95 confidence interval for the 1000 simulation. For example, for this year, it is very likely that the salary spending for Engineering Agency will be between 3.8M and 3.9Million.  10 years late, it is very likely that the salary spending for Engineering Agency will be between 4.6M and 4.9Million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6a02db33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6a02db3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 linear regression analysis for 1000 simulation. You can see that this regression analysis shows that the salary spending will likely increase in the future. Therefore, Which means, in the future, the total budget for Engineering will increase.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1600"/>
              </a:spcBef>
              <a:spcAft>
                <a:spcPts val="0"/>
              </a:spcAft>
              <a:buClr>
                <a:schemeClr val="accent2"/>
              </a:buClr>
              <a:buSzPts val="1100"/>
              <a:buChar char="○"/>
              <a:defRPr>
                <a:solidFill>
                  <a:schemeClr val="accent2"/>
                </a:solidFill>
              </a:defRPr>
            </a:lvl2pPr>
            <a:lvl3pPr marL="1371600" lvl="2" indent="-298450" rtl="0">
              <a:spcBef>
                <a:spcPts val="1600"/>
              </a:spcBef>
              <a:spcAft>
                <a:spcPts val="0"/>
              </a:spcAft>
              <a:buClr>
                <a:schemeClr val="accent2"/>
              </a:buClr>
              <a:buSzPts val="1100"/>
              <a:buChar char="■"/>
              <a:defRPr>
                <a:solidFill>
                  <a:schemeClr val="accent2"/>
                </a:solidFill>
              </a:defRPr>
            </a:lvl3pPr>
            <a:lvl4pPr marL="1828800" lvl="3" indent="-298450" rtl="0">
              <a:spcBef>
                <a:spcPts val="1600"/>
              </a:spcBef>
              <a:spcAft>
                <a:spcPts val="0"/>
              </a:spcAft>
              <a:buClr>
                <a:schemeClr val="accent2"/>
              </a:buClr>
              <a:buSzPts val="1100"/>
              <a:buChar char="●"/>
              <a:defRPr>
                <a:solidFill>
                  <a:schemeClr val="accent2"/>
                </a:solidFill>
              </a:defRPr>
            </a:lvl4pPr>
            <a:lvl5pPr marL="2286000" lvl="4" indent="-298450" rtl="0">
              <a:spcBef>
                <a:spcPts val="1600"/>
              </a:spcBef>
              <a:spcAft>
                <a:spcPts val="0"/>
              </a:spcAft>
              <a:buClr>
                <a:schemeClr val="accent2"/>
              </a:buClr>
              <a:buSzPts val="1100"/>
              <a:buChar char="○"/>
              <a:defRPr>
                <a:solidFill>
                  <a:schemeClr val="accent2"/>
                </a:solidFill>
              </a:defRPr>
            </a:lvl5pPr>
            <a:lvl6pPr marL="2743200" lvl="5" indent="-298450" rtl="0">
              <a:spcBef>
                <a:spcPts val="1600"/>
              </a:spcBef>
              <a:spcAft>
                <a:spcPts val="0"/>
              </a:spcAft>
              <a:buClr>
                <a:schemeClr val="accent2"/>
              </a:buClr>
              <a:buSzPts val="1100"/>
              <a:buChar char="■"/>
              <a:defRPr>
                <a:solidFill>
                  <a:schemeClr val="accent2"/>
                </a:solidFill>
              </a:defRPr>
            </a:lvl6pPr>
            <a:lvl7pPr marL="3200400" lvl="6" indent="-298450" rtl="0">
              <a:spcBef>
                <a:spcPts val="1600"/>
              </a:spcBef>
              <a:spcAft>
                <a:spcPts val="0"/>
              </a:spcAft>
              <a:buClr>
                <a:schemeClr val="accent2"/>
              </a:buClr>
              <a:buSzPts val="1100"/>
              <a:buChar char="●"/>
              <a:defRPr>
                <a:solidFill>
                  <a:schemeClr val="accent2"/>
                </a:solidFill>
              </a:defRPr>
            </a:lvl7pPr>
            <a:lvl8pPr marL="3657600" lvl="7" indent="-298450" rtl="0">
              <a:spcBef>
                <a:spcPts val="1600"/>
              </a:spcBef>
              <a:spcAft>
                <a:spcPts val="0"/>
              </a:spcAft>
              <a:buClr>
                <a:schemeClr val="accent2"/>
              </a:buClr>
              <a:buSzPts val="1100"/>
              <a:buChar char="○"/>
              <a:defRPr>
                <a:solidFill>
                  <a:schemeClr val="accent2"/>
                </a:solidFill>
              </a:defRPr>
            </a:lvl8pPr>
            <a:lvl9pPr marL="4114800" lvl="8" indent="-298450" rtl="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1600"/>
              </a:spcBef>
              <a:spcAft>
                <a:spcPts val="0"/>
              </a:spcAft>
              <a:buClr>
                <a:schemeClr val="accent2"/>
              </a:buClr>
              <a:buSzPts val="1100"/>
              <a:buChar char="○"/>
              <a:defRPr>
                <a:solidFill>
                  <a:schemeClr val="accent2"/>
                </a:solidFill>
              </a:defRPr>
            </a:lvl2pPr>
            <a:lvl3pPr marL="1371600" lvl="2" indent="-298450" rtl="0">
              <a:spcBef>
                <a:spcPts val="1600"/>
              </a:spcBef>
              <a:spcAft>
                <a:spcPts val="0"/>
              </a:spcAft>
              <a:buClr>
                <a:schemeClr val="accent2"/>
              </a:buClr>
              <a:buSzPts val="1100"/>
              <a:buChar char="■"/>
              <a:defRPr>
                <a:solidFill>
                  <a:schemeClr val="accent2"/>
                </a:solidFill>
              </a:defRPr>
            </a:lvl3pPr>
            <a:lvl4pPr marL="1828800" lvl="3" indent="-298450" rtl="0">
              <a:spcBef>
                <a:spcPts val="1600"/>
              </a:spcBef>
              <a:spcAft>
                <a:spcPts val="0"/>
              </a:spcAft>
              <a:buClr>
                <a:schemeClr val="accent2"/>
              </a:buClr>
              <a:buSzPts val="1100"/>
              <a:buChar char="●"/>
              <a:defRPr>
                <a:solidFill>
                  <a:schemeClr val="accent2"/>
                </a:solidFill>
              </a:defRPr>
            </a:lvl4pPr>
            <a:lvl5pPr marL="2286000" lvl="4" indent="-298450" rtl="0">
              <a:spcBef>
                <a:spcPts val="1600"/>
              </a:spcBef>
              <a:spcAft>
                <a:spcPts val="0"/>
              </a:spcAft>
              <a:buClr>
                <a:schemeClr val="accent2"/>
              </a:buClr>
              <a:buSzPts val="1100"/>
              <a:buChar char="○"/>
              <a:defRPr>
                <a:solidFill>
                  <a:schemeClr val="accent2"/>
                </a:solidFill>
              </a:defRPr>
            </a:lvl5pPr>
            <a:lvl6pPr marL="2743200" lvl="5" indent="-298450" rtl="0">
              <a:spcBef>
                <a:spcPts val="1600"/>
              </a:spcBef>
              <a:spcAft>
                <a:spcPts val="0"/>
              </a:spcAft>
              <a:buClr>
                <a:schemeClr val="accent2"/>
              </a:buClr>
              <a:buSzPts val="1100"/>
              <a:buChar char="■"/>
              <a:defRPr>
                <a:solidFill>
                  <a:schemeClr val="accent2"/>
                </a:solidFill>
              </a:defRPr>
            </a:lvl6pPr>
            <a:lvl7pPr marL="3200400" lvl="6" indent="-298450" rtl="0">
              <a:spcBef>
                <a:spcPts val="1600"/>
              </a:spcBef>
              <a:spcAft>
                <a:spcPts val="0"/>
              </a:spcAft>
              <a:buClr>
                <a:schemeClr val="accent2"/>
              </a:buClr>
              <a:buSzPts val="1100"/>
              <a:buChar char="●"/>
              <a:defRPr>
                <a:solidFill>
                  <a:schemeClr val="accent2"/>
                </a:solidFill>
              </a:defRPr>
            </a:lvl7pPr>
            <a:lvl8pPr marL="3657600" lvl="7" indent="-298450" rtl="0">
              <a:spcBef>
                <a:spcPts val="1600"/>
              </a:spcBef>
              <a:spcAft>
                <a:spcPts val="0"/>
              </a:spcAft>
              <a:buClr>
                <a:schemeClr val="accent2"/>
              </a:buClr>
              <a:buSzPts val="1100"/>
              <a:buChar char="○"/>
              <a:defRPr>
                <a:solidFill>
                  <a:schemeClr val="accent2"/>
                </a:solidFill>
              </a:defRPr>
            </a:lvl8pPr>
            <a:lvl9pPr marL="4114800" lvl="8" indent="-298450" rtl="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rtl="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Roboto"/>
                <a:ea typeface="Roboto"/>
                <a:cs typeface="Roboto"/>
                <a:sym typeface="Roboto"/>
              </a:defRPr>
            </a:lvl1pPr>
            <a:lvl2pPr lvl="1" algn="r" rtl="0">
              <a:buNone/>
              <a:defRPr sz="1000">
                <a:solidFill>
                  <a:schemeClr val="dk2"/>
                </a:solidFill>
                <a:latin typeface="Roboto"/>
                <a:ea typeface="Roboto"/>
                <a:cs typeface="Roboto"/>
                <a:sym typeface="Roboto"/>
              </a:defRPr>
            </a:lvl2pPr>
            <a:lvl3pPr lvl="2" algn="r" rtl="0">
              <a:buNone/>
              <a:defRPr sz="1000">
                <a:solidFill>
                  <a:schemeClr val="dk2"/>
                </a:solidFill>
                <a:latin typeface="Roboto"/>
                <a:ea typeface="Roboto"/>
                <a:cs typeface="Roboto"/>
                <a:sym typeface="Roboto"/>
              </a:defRPr>
            </a:lvl3pPr>
            <a:lvl4pPr lvl="3" algn="r" rtl="0">
              <a:buNone/>
              <a:defRPr sz="1000">
                <a:solidFill>
                  <a:schemeClr val="dk2"/>
                </a:solidFill>
                <a:latin typeface="Roboto"/>
                <a:ea typeface="Roboto"/>
                <a:cs typeface="Roboto"/>
                <a:sym typeface="Roboto"/>
              </a:defRPr>
            </a:lvl4pPr>
            <a:lvl5pPr lvl="4" algn="r" rtl="0">
              <a:buNone/>
              <a:defRPr sz="1000">
                <a:solidFill>
                  <a:schemeClr val="dk2"/>
                </a:solidFill>
                <a:latin typeface="Roboto"/>
                <a:ea typeface="Roboto"/>
                <a:cs typeface="Roboto"/>
                <a:sym typeface="Roboto"/>
              </a:defRPr>
            </a:lvl5pPr>
            <a:lvl6pPr lvl="5" algn="r" rtl="0">
              <a:buNone/>
              <a:defRPr sz="1000">
                <a:solidFill>
                  <a:schemeClr val="dk2"/>
                </a:solidFill>
                <a:latin typeface="Roboto"/>
                <a:ea typeface="Roboto"/>
                <a:cs typeface="Roboto"/>
                <a:sym typeface="Roboto"/>
              </a:defRPr>
            </a:lvl6pPr>
            <a:lvl7pPr lvl="6" algn="r" rtl="0">
              <a:buNone/>
              <a:defRPr sz="1000">
                <a:solidFill>
                  <a:schemeClr val="dk2"/>
                </a:solidFill>
                <a:latin typeface="Roboto"/>
                <a:ea typeface="Roboto"/>
                <a:cs typeface="Roboto"/>
                <a:sym typeface="Roboto"/>
              </a:defRPr>
            </a:lvl7pPr>
            <a:lvl8pPr lvl="7" algn="r" rtl="0">
              <a:buNone/>
              <a:defRPr sz="1000">
                <a:solidFill>
                  <a:schemeClr val="dk2"/>
                </a:solidFill>
                <a:latin typeface="Roboto"/>
                <a:ea typeface="Roboto"/>
                <a:cs typeface="Roboto"/>
                <a:sym typeface="Roboto"/>
              </a:defRPr>
            </a:lvl8pPr>
            <a:lvl9pPr lvl="8" algn="r" rtl="0">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Budget Simulation</a:t>
            </a:r>
            <a:endParaRPr/>
          </a:p>
        </p:txBody>
      </p:sp>
      <p:sp>
        <p:nvSpPr>
          <p:cNvPr id="65" name="Google Shape;65;p13"/>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Xi He, Sally Hu, Christopher Harte, Kyle Wiessinger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25" y="160675"/>
            <a:ext cx="3706500" cy="71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Madison Police</a:t>
            </a:r>
            <a:endParaRPr/>
          </a:p>
        </p:txBody>
      </p:sp>
      <p:sp>
        <p:nvSpPr>
          <p:cNvPr id="127" name="Google Shape;127;p22"/>
          <p:cNvSpPr txBox="1"/>
          <p:nvPr/>
        </p:nvSpPr>
        <p:spPr>
          <a:xfrm>
            <a:off x="311725" y="879775"/>
            <a:ext cx="3706500" cy="3000000"/>
          </a:xfrm>
          <a:prstGeom prst="rect">
            <a:avLst/>
          </a:prstGeom>
          <a:noFill/>
          <a:ln>
            <a:noFill/>
          </a:ln>
        </p:spPr>
        <p:txBody>
          <a:bodyPr spcFirstLastPara="1" wrap="square" lIns="91425" tIns="91425" rIns="91425" bIns="91425" anchor="ctr" anchorCtr="0">
            <a:noAutofit/>
          </a:bodyPr>
          <a:lstStyle/>
          <a:p>
            <a:pPr marL="457200" lvl="0" indent="-342900" algn="l" rtl="0">
              <a:lnSpc>
                <a:spcPct val="150000"/>
              </a:lnSpc>
              <a:spcBef>
                <a:spcPts val="0"/>
              </a:spcBef>
              <a:spcAft>
                <a:spcPts val="0"/>
              </a:spcAft>
              <a:buClr>
                <a:srgbClr val="FFFFFF"/>
              </a:buClr>
              <a:buSzPts val="1800"/>
              <a:buFont typeface="Merriweather"/>
              <a:buChar char="❖"/>
            </a:pPr>
            <a:r>
              <a:rPr lang="en" sz="1800">
                <a:solidFill>
                  <a:srgbClr val="FFFFFF"/>
                </a:solidFill>
                <a:latin typeface="Merriweather"/>
                <a:ea typeface="Merriweather"/>
                <a:cs typeface="Merriweather"/>
                <a:sym typeface="Merriweather"/>
              </a:rPr>
              <a:t>Police spending dominates the budget</a:t>
            </a:r>
            <a:endParaRPr sz="1800">
              <a:solidFill>
                <a:srgbClr val="FFFFFF"/>
              </a:solidFill>
              <a:latin typeface="Merriweather"/>
              <a:ea typeface="Merriweather"/>
              <a:cs typeface="Merriweather"/>
              <a:sym typeface="Merriweather"/>
            </a:endParaRPr>
          </a:p>
          <a:p>
            <a:pPr marL="457200" lvl="0" indent="-342900" algn="l" rtl="0">
              <a:lnSpc>
                <a:spcPct val="150000"/>
              </a:lnSpc>
              <a:spcBef>
                <a:spcPts val="0"/>
              </a:spcBef>
              <a:spcAft>
                <a:spcPts val="0"/>
              </a:spcAft>
              <a:buClr>
                <a:srgbClr val="FFFFFF"/>
              </a:buClr>
              <a:buSzPts val="1800"/>
              <a:buFont typeface="Merriweather"/>
              <a:buChar char="❖"/>
            </a:pPr>
            <a:r>
              <a:rPr lang="en" sz="1800">
                <a:solidFill>
                  <a:srgbClr val="FFFFFF"/>
                </a:solidFill>
                <a:latin typeface="Merriweather"/>
                <a:ea typeface="Merriweather"/>
                <a:cs typeface="Merriweather"/>
                <a:sym typeface="Merriweather"/>
              </a:rPr>
              <a:t>Majority of the Police expenses stem from salaries</a:t>
            </a:r>
            <a:endParaRPr sz="1800">
              <a:solidFill>
                <a:srgbClr val="FFFFFF"/>
              </a:solidFill>
              <a:latin typeface="Merriweather"/>
              <a:ea typeface="Merriweather"/>
              <a:cs typeface="Merriweather"/>
              <a:sym typeface="Merriweather"/>
            </a:endParaRPr>
          </a:p>
          <a:p>
            <a:pPr marL="457200" lvl="0" indent="0" algn="l" rtl="0">
              <a:spcBef>
                <a:spcPts val="0"/>
              </a:spcBef>
              <a:spcAft>
                <a:spcPts val="0"/>
              </a:spcAft>
              <a:buNone/>
            </a:pPr>
            <a:endParaRPr sz="2000">
              <a:solidFill>
                <a:srgbClr val="FFFFFF"/>
              </a:solidFill>
            </a:endParaRPr>
          </a:p>
        </p:txBody>
      </p:sp>
      <p:pic>
        <p:nvPicPr>
          <p:cNvPr id="128" name="Google Shape;128;p22"/>
          <p:cNvPicPr preferRelativeResize="0"/>
          <p:nvPr/>
        </p:nvPicPr>
        <p:blipFill>
          <a:blip r:embed="rId3">
            <a:alphaModFix/>
          </a:blip>
          <a:stretch>
            <a:fillRect/>
          </a:stretch>
        </p:blipFill>
        <p:spPr>
          <a:xfrm>
            <a:off x="5335250" y="2828475"/>
            <a:ext cx="3095073" cy="1828950"/>
          </a:xfrm>
          <a:prstGeom prst="rect">
            <a:avLst/>
          </a:prstGeom>
          <a:noFill/>
          <a:ln>
            <a:noFill/>
          </a:ln>
        </p:spPr>
      </p:pic>
      <p:pic>
        <p:nvPicPr>
          <p:cNvPr id="129" name="Google Shape;129;p22"/>
          <p:cNvPicPr preferRelativeResize="0"/>
          <p:nvPr/>
        </p:nvPicPr>
        <p:blipFill>
          <a:blip r:embed="rId4">
            <a:alphaModFix/>
          </a:blip>
          <a:stretch>
            <a:fillRect/>
          </a:stretch>
        </p:blipFill>
        <p:spPr>
          <a:xfrm>
            <a:off x="4389200" y="160675"/>
            <a:ext cx="4649575" cy="2295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p:nvPr/>
        </p:nvSpPr>
        <p:spPr>
          <a:xfrm>
            <a:off x="5304625" y="2751475"/>
            <a:ext cx="3420600" cy="2382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FFFF"/>
              </a:highlight>
            </a:endParaRPr>
          </a:p>
        </p:txBody>
      </p:sp>
      <p:sp>
        <p:nvSpPr>
          <p:cNvPr id="135" name="Google Shape;135;p23"/>
          <p:cNvSpPr txBox="1">
            <a:spLocks noGrp="1"/>
          </p:cNvSpPr>
          <p:nvPr>
            <p:ph type="title"/>
          </p:nvPr>
        </p:nvSpPr>
        <p:spPr>
          <a:xfrm>
            <a:off x="311725" y="1726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10 Year Simulation</a:t>
            </a:r>
            <a:endParaRPr/>
          </a:p>
          <a:p>
            <a:pPr marL="0" lvl="0" indent="0" algn="l" rtl="0">
              <a:spcBef>
                <a:spcPts val="0"/>
              </a:spcBef>
              <a:spcAft>
                <a:spcPts val="0"/>
              </a:spcAft>
              <a:buNone/>
            </a:pPr>
            <a:endParaRPr/>
          </a:p>
        </p:txBody>
      </p:sp>
      <p:sp>
        <p:nvSpPr>
          <p:cNvPr id="136" name="Google Shape;136;p23"/>
          <p:cNvSpPr txBox="1">
            <a:spLocks noGrp="1"/>
          </p:cNvSpPr>
          <p:nvPr>
            <p:ph type="body" idx="1"/>
          </p:nvPr>
        </p:nvSpPr>
        <p:spPr>
          <a:xfrm>
            <a:off x="311725" y="1044900"/>
            <a:ext cx="3819000" cy="34272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FFFFFF"/>
              </a:buClr>
              <a:buSzPts val="1800"/>
              <a:buFont typeface="Merriweather"/>
              <a:buChar char="❖"/>
            </a:pPr>
            <a:r>
              <a:rPr lang="en" sz="1800">
                <a:solidFill>
                  <a:srgbClr val="FFFFFF"/>
                </a:solidFill>
                <a:latin typeface="Merriweather"/>
                <a:ea typeface="Merriweather"/>
                <a:cs typeface="Merriweather"/>
                <a:sym typeface="Merriweather"/>
              </a:rPr>
              <a:t>Salary Spending in 2028 increased by 141% since 2018</a:t>
            </a:r>
            <a:endParaRPr sz="1800">
              <a:solidFill>
                <a:srgbClr val="FFFFFF"/>
              </a:solidFill>
              <a:latin typeface="Merriweather"/>
              <a:ea typeface="Merriweather"/>
              <a:cs typeface="Merriweather"/>
              <a:sym typeface="Merriweather"/>
            </a:endParaRPr>
          </a:p>
          <a:p>
            <a:pPr marL="457200" lvl="0" indent="-342900" algn="l" rtl="0">
              <a:lnSpc>
                <a:spcPct val="150000"/>
              </a:lnSpc>
              <a:spcBef>
                <a:spcPts val="0"/>
              </a:spcBef>
              <a:spcAft>
                <a:spcPts val="0"/>
              </a:spcAft>
              <a:buClr>
                <a:srgbClr val="FFFFFF"/>
              </a:buClr>
              <a:buSzPts val="1800"/>
              <a:buFont typeface="Merriweather"/>
              <a:buChar char="❖"/>
            </a:pPr>
            <a:r>
              <a:rPr lang="en" sz="1800">
                <a:solidFill>
                  <a:srgbClr val="FFFFFF"/>
                </a:solidFill>
                <a:latin typeface="Merriweather"/>
                <a:ea typeface="Merriweather"/>
                <a:cs typeface="Merriweather"/>
                <a:sym typeface="Merriweather"/>
              </a:rPr>
              <a:t>Number of Employees increased by 128% since 2018</a:t>
            </a:r>
            <a:endParaRPr sz="1800">
              <a:solidFill>
                <a:srgbClr val="FFFFFF"/>
              </a:solidFill>
              <a:latin typeface="Merriweather"/>
              <a:ea typeface="Merriweather"/>
              <a:cs typeface="Merriweather"/>
              <a:sym typeface="Merriweather"/>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1600"/>
              </a:spcAft>
              <a:buNone/>
            </a:pPr>
            <a:endParaRPr>
              <a:solidFill>
                <a:srgbClr val="FFFFFF"/>
              </a:solidFill>
            </a:endParaRPr>
          </a:p>
        </p:txBody>
      </p:sp>
      <p:pic>
        <p:nvPicPr>
          <p:cNvPr id="137" name="Google Shape;137;p23"/>
          <p:cNvPicPr preferRelativeResize="0"/>
          <p:nvPr/>
        </p:nvPicPr>
        <p:blipFill>
          <a:blip r:embed="rId3">
            <a:alphaModFix/>
          </a:blip>
          <a:stretch>
            <a:fillRect/>
          </a:stretch>
        </p:blipFill>
        <p:spPr>
          <a:xfrm>
            <a:off x="5085138" y="125075"/>
            <a:ext cx="3373573" cy="2446675"/>
          </a:xfrm>
          <a:prstGeom prst="rect">
            <a:avLst/>
          </a:prstGeom>
          <a:noFill/>
          <a:ln>
            <a:noFill/>
          </a:ln>
        </p:spPr>
      </p:pic>
      <p:pic>
        <p:nvPicPr>
          <p:cNvPr id="138" name="Google Shape;138;p23"/>
          <p:cNvPicPr preferRelativeResize="0"/>
          <p:nvPr/>
        </p:nvPicPr>
        <p:blipFill>
          <a:blip r:embed="rId4">
            <a:alphaModFix/>
          </a:blip>
          <a:stretch>
            <a:fillRect/>
          </a:stretch>
        </p:blipFill>
        <p:spPr>
          <a:xfrm>
            <a:off x="5085150" y="2751475"/>
            <a:ext cx="3420600" cy="23069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204825" y="1121925"/>
            <a:ext cx="3687000" cy="32706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sz="1800"/>
              <a:t>Analyzed monthly changes for each position</a:t>
            </a:r>
            <a:endParaRPr sz="1800">
              <a:solidFill>
                <a:srgbClr val="FFFFFF"/>
              </a:solidFill>
            </a:endParaRPr>
          </a:p>
          <a:p>
            <a:pPr marL="457200" marR="0" lvl="0" indent="-342900" algn="l" rtl="0">
              <a:lnSpc>
                <a:spcPct val="150000"/>
              </a:lnSpc>
              <a:spcBef>
                <a:spcPts val="0"/>
              </a:spcBef>
              <a:spcAft>
                <a:spcPts val="0"/>
              </a:spcAft>
              <a:buSzPts val="1800"/>
              <a:buChar char="❖"/>
            </a:pPr>
            <a:r>
              <a:rPr lang="en" sz="1800"/>
              <a:t>These numbers likely change over time</a:t>
            </a:r>
            <a:endParaRPr sz="1800"/>
          </a:p>
          <a:p>
            <a:pPr marL="457200" marR="0" lvl="0" indent="-342900" algn="l" rtl="0">
              <a:lnSpc>
                <a:spcPct val="150000"/>
              </a:lnSpc>
              <a:spcBef>
                <a:spcPts val="0"/>
              </a:spcBef>
              <a:spcAft>
                <a:spcPts val="0"/>
              </a:spcAft>
              <a:buSzPts val="1800"/>
              <a:buChar char="❖"/>
            </a:pPr>
            <a:r>
              <a:rPr lang="en" sz="1800"/>
              <a:t>Other factors could be taken into account</a:t>
            </a:r>
            <a:endParaRPr sz="1800"/>
          </a:p>
          <a:p>
            <a:pPr marL="0" lvl="0" indent="0" algn="l" rtl="0">
              <a:lnSpc>
                <a:spcPct val="115000"/>
              </a:lnSpc>
              <a:spcBef>
                <a:spcPts val="1600"/>
              </a:spcBef>
              <a:spcAft>
                <a:spcPts val="0"/>
              </a:spcAft>
              <a:buNone/>
            </a:pPr>
            <a:endParaRPr sz="2000">
              <a:latin typeface="Roboto"/>
              <a:ea typeface="Roboto"/>
              <a:cs typeface="Roboto"/>
              <a:sym typeface="Roboto"/>
            </a:endParaRPr>
          </a:p>
          <a:p>
            <a:pPr marL="0" lvl="0" indent="0" algn="l" rtl="0">
              <a:spcBef>
                <a:spcPts val="1600"/>
              </a:spcBef>
              <a:spcAft>
                <a:spcPts val="0"/>
              </a:spcAft>
              <a:buNone/>
            </a:pPr>
            <a:endParaRPr sz="2000"/>
          </a:p>
        </p:txBody>
      </p:sp>
      <p:sp>
        <p:nvSpPr>
          <p:cNvPr id="144" name="Google Shape;144;p24"/>
          <p:cNvSpPr txBox="1"/>
          <p:nvPr/>
        </p:nvSpPr>
        <p:spPr>
          <a:xfrm>
            <a:off x="526500" y="256500"/>
            <a:ext cx="3186000" cy="60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rgbClr val="FFFFFF"/>
                </a:solidFill>
                <a:latin typeface="Merriweather"/>
                <a:ea typeface="Merriweather"/>
                <a:cs typeface="Merriweather"/>
                <a:sym typeface="Merriweather"/>
              </a:rPr>
              <a:t>Parameters</a:t>
            </a:r>
            <a:endParaRPr sz="2800">
              <a:solidFill>
                <a:srgbClr val="FFFFFF"/>
              </a:solidFill>
              <a:latin typeface="Merriweather"/>
              <a:ea typeface="Merriweather"/>
              <a:cs typeface="Merriweather"/>
              <a:sym typeface="Merriweather"/>
            </a:endParaRPr>
          </a:p>
        </p:txBody>
      </p:sp>
      <p:pic>
        <p:nvPicPr>
          <p:cNvPr id="145" name="Google Shape;145;p24"/>
          <p:cNvPicPr preferRelativeResize="0"/>
          <p:nvPr/>
        </p:nvPicPr>
        <p:blipFill>
          <a:blip r:embed="rId3">
            <a:alphaModFix/>
          </a:blip>
          <a:stretch>
            <a:fillRect/>
          </a:stretch>
        </p:blipFill>
        <p:spPr>
          <a:xfrm>
            <a:off x="4490539" y="1034375"/>
            <a:ext cx="4465086" cy="2684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Takeaways</a:t>
            </a:r>
            <a:endParaRPr/>
          </a:p>
        </p:txBody>
      </p:sp>
      <p:sp>
        <p:nvSpPr>
          <p:cNvPr id="151" name="Google Shape;151;p2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Merriweather"/>
              <a:buChar char="❖"/>
            </a:pPr>
            <a:r>
              <a:rPr lang="en" sz="1800">
                <a:latin typeface="Merriweather"/>
                <a:ea typeface="Merriweather"/>
                <a:cs typeface="Merriweather"/>
                <a:sym typeface="Merriweather"/>
              </a:rPr>
              <a:t>Police Salaries will continue to increase. The budget going forward should recognize this </a:t>
            </a:r>
            <a:endParaRPr sz="1800">
              <a:latin typeface="Merriweather"/>
              <a:ea typeface="Merriweather"/>
              <a:cs typeface="Merriweather"/>
              <a:sym typeface="Merriweather"/>
            </a:endParaRPr>
          </a:p>
          <a:p>
            <a:pPr marL="457200" lvl="0" indent="-342900" algn="l" rtl="0">
              <a:lnSpc>
                <a:spcPct val="115000"/>
              </a:lnSpc>
              <a:spcBef>
                <a:spcPts val="0"/>
              </a:spcBef>
              <a:spcAft>
                <a:spcPts val="0"/>
              </a:spcAft>
              <a:buSzPts val="1800"/>
              <a:buFont typeface="Merriweather"/>
              <a:buChar char="❖"/>
            </a:pPr>
            <a:r>
              <a:rPr lang="en" sz="1800">
                <a:latin typeface="Merriweather"/>
                <a:ea typeface="Merriweather"/>
                <a:cs typeface="Merriweather"/>
                <a:sym typeface="Merriweather"/>
              </a:rPr>
              <a:t>Retiring in higher positions will increase, thus creating more promotions</a:t>
            </a:r>
            <a:endParaRPr sz="1800">
              <a:latin typeface="Merriweather"/>
              <a:ea typeface="Merriweather"/>
              <a:cs typeface="Merriweather"/>
              <a:sym typeface="Merriweather"/>
            </a:endParaRPr>
          </a:p>
          <a:p>
            <a:pPr marL="457200" lvl="0" indent="-342900" algn="l" rtl="0">
              <a:lnSpc>
                <a:spcPct val="115000"/>
              </a:lnSpc>
              <a:spcBef>
                <a:spcPts val="0"/>
              </a:spcBef>
              <a:spcAft>
                <a:spcPts val="0"/>
              </a:spcAft>
              <a:buSzPts val="1800"/>
              <a:buFont typeface="Merriweather"/>
              <a:buChar char="❖"/>
            </a:pPr>
            <a:r>
              <a:rPr lang="en" sz="1800">
                <a:latin typeface="Merriweather"/>
                <a:ea typeface="Merriweather"/>
                <a:cs typeface="Merriweather"/>
                <a:sym typeface="Merriweather"/>
              </a:rPr>
              <a:t>Library Salary is increasing and decreasing among each months but overall is decreasing</a:t>
            </a:r>
            <a:endParaRPr sz="1800">
              <a:latin typeface="Merriweather"/>
              <a:ea typeface="Merriweather"/>
              <a:cs typeface="Merriweather"/>
              <a:sym typeface="Merriweather"/>
            </a:endParaRPr>
          </a:p>
          <a:p>
            <a:pPr marL="457200" lvl="0" indent="-342900" algn="l" rtl="0">
              <a:lnSpc>
                <a:spcPct val="115000"/>
              </a:lnSpc>
              <a:spcBef>
                <a:spcPts val="0"/>
              </a:spcBef>
              <a:spcAft>
                <a:spcPts val="0"/>
              </a:spcAft>
              <a:buSzPts val="1800"/>
              <a:buFont typeface="Merriweather"/>
              <a:buChar char="❖"/>
            </a:pPr>
            <a:r>
              <a:rPr lang="en" sz="1800">
                <a:latin typeface="Merriweather"/>
                <a:ea typeface="Merriweather"/>
                <a:cs typeface="Merriweather"/>
                <a:sym typeface="Merriweather"/>
              </a:rPr>
              <a:t>Engineering Salary will continue to increase. The budget for 2020 is very likely to be increased</a:t>
            </a:r>
            <a:endParaRPr sz="1800">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Looking Forward</a:t>
            </a:r>
            <a:endParaRPr/>
          </a:p>
        </p:txBody>
      </p:sp>
      <p:sp>
        <p:nvSpPr>
          <p:cNvPr id="157" name="Google Shape;157;p26"/>
          <p:cNvSpPr txBox="1">
            <a:spLocks noGrp="1"/>
          </p:cNvSpPr>
          <p:nvPr>
            <p:ph type="body" idx="1"/>
          </p:nvPr>
        </p:nvSpPr>
        <p:spPr>
          <a:xfrm>
            <a:off x="4347600" y="449650"/>
            <a:ext cx="4796400" cy="44490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Font typeface="Merriweather"/>
              <a:buChar char="❖"/>
            </a:pPr>
            <a:r>
              <a:rPr lang="en" sz="1600">
                <a:latin typeface="Merriweather"/>
                <a:ea typeface="Merriweather"/>
                <a:cs typeface="Merriweather"/>
                <a:sym typeface="Merriweather"/>
              </a:rPr>
              <a:t>Treated parameters as independent of each other, but in reality they very much are not</a:t>
            </a:r>
            <a:endParaRPr sz="1600">
              <a:latin typeface="Merriweather"/>
              <a:ea typeface="Merriweather"/>
              <a:cs typeface="Merriweather"/>
              <a:sym typeface="Merriweather"/>
            </a:endParaRPr>
          </a:p>
          <a:p>
            <a:pPr marL="457200" lvl="0" indent="-330200" algn="l" rtl="0">
              <a:lnSpc>
                <a:spcPct val="150000"/>
              </a:lnSpc>
              <a:spcBef>
                <a:spcPts val="0"/>
              </a:spcBef>
              <a:spcAft>
                <a:spcPts val="0"/>
              </a:spcAft>
              <a:buSzPts val="1600"/>
              <a:buFont typeface="Merriweather"/>
              <a:buChar char="❖"/>
            </a:pPr>
            <a:r>
              <a:rPr lang="en" sz="1600">
                <a:latin typeface="Merriweather"/>
                <a:ea typeface="Merriweather"/>
                <a:cs typeface="Merriweather"/>
                <a:sym typeface="Merriweather"/>
              </a:rPr>
              <a:t>Fix some of the bugs and errors</a:t>
            </a:r>
            <a:endParaRPr sz="1600">
              <a:latin typeface="Merriweather"/>
              <a:ea typeface="Merriweather"/>
              <a:cs typeface="Merriweather"/>
              <a:sym typeface="Merriweather"/>
            </a:endParaRPr>
          </a:p>
          <a:p>
            <a:pPr marL="457200" lvl="0" indent="-330200" algn="l" rtl="0">
              <a:lnSpc>
                <a:spcPct val="150000"/>
              </a:lnSpc>
              <a:spcBef>
                <a:spcPts val="0"/>
              </a:spcBef>
              <a:spcAft>
                <a:spcPts val="0"/>
              </a:spcAft>
              <a:buSzPts val="1600"/>
              <a:buFont typeface="Merriweather"/>
              <a:buChar char="❖"/>
            </a:pPr>
            <a:r>
              <a:rPr lang="en" sz="1600">
                <a:latin typeface="Merriweather"/>
                <a:ea typeface="Merriweather"/>
                <a:cs typeface="Merriweather"/>
                <a:sym typeface="Merriweather"/>
              </a:rPr>
              <a:t>Try different simulation methods to be more precise</a:t>
            </a:r>
            <a:endParaRPr sz="1600">
              <a:latin typeface="Merriweather"/>
              <a:ea typeface="Merriweather"/>
              <a:cs typeface="Merriweather"/>
              <a:sym typeface="Merriweather"/>
            </a:endParaRPr>
          </a:p>
          <a:p>
            <a:pPr marL="457200" lvl="0" indent="-330200" algn="l" rtl="0">
              <a:lnSpc>
                <a:spcPct val="150000"/>
              </a:lnSpc>
              <a:spcBef>
                <a:spcPts val="0"/>
              </a:spcBef>
              <a:spcAft>
                <a:spcPts val="0"/>
              </a:spcAft>
              <a:buSzPts val="1600"/>
              <a:buFont typeface="Merriweather"/>
              <a:buChar char="❖"/>
            </a:pPr>
            <a:r>
              <a:rPr lang="en" sz="1600">
                <a:latin typeface="Merriweather"/>
                <a:ea typeface="Merriweather"/>
                <a:cs typeface="Merriweather"/>
                <a:sym typeface="Merriweather"/>
              </a:rPr>
              <a:t>Not compatible enough with other datasets</a:t>
            </a:r>
            <a:endParaRPr sz="1600">
              <a:latin typeface="Merriweather"/>
              <a:ea typeface="Merriweather"/>
              <a:cs typeface="Merriweather"/>
              <a:sym typeface="Merriweather"/>
            </a:endParaRPr>
          </a:p>
          <a:p>
            <a:pPr marL="457200" lvl="0" indent="-330200" algn="l" rtl="0">
              <a:lnSpc>
                <a:spcPct val="150000"/>
              </a:lnSpc>
              <a:spcBef>
                <a:spcPts val="0"/>
              </a:spcBef>
              <a:spcAft>
                <a:spcPts val="0"/>
              </a:spcAft>
              <a:buSzPts val="1600"/>
              <a:buFont typeface="Merriweather"/>
              <a:buChar char="❖"/>
            </a:pPr>
            <a:r>
              <a:rPr lang="en" sz="1600">
                <a:latin typeface="Merriweather"/>
                <a:ea typeface="Merriweather"/>
                <a:cs typeface="Merriweather"/>
                <a:sym typeface="Merriweather"/>
              </a:rPr>
              <a:t>Create better parameters from a more extensive dataset</a:t>
            </a:r>
            <a:endParaRPr sz="1600">
              <a:latin typeface="Merriweather"/>
              <a:ea typeface="Merriweather"/>
              <a:cs typeface="Merriweather"/>
              <a:sym typeface="Merriweather"/>
            </a:endParaRPr>
          </a:p>
          <a:p>
            <a:pPr marL="914400" lvl="1" indent="-330200" algn="l" rtl="0">
              <a:lnSpc>
                <a:spcPct val="150000"/>
              </a:lnSpc>
              <a:spcBef>
                <a:spcPts val="0"/>
              </a:spcBef>
              <a:spcAft>
                <a:spcPts val="0"/>
              </a:spcAft>
              <a:buSzPts val="1600"/>
              <a:buFont typeface="Merriweather"/>
              <a:buChar char="➢"/>
            </a:pPr>
            <a:r>
              <a:rPr lang="en" sz="1600">
                <a:latin typeface="Merriweather"/>
                <a:ea typeface="Merriweather"/>
                <a:cs typeface="Merriweather"/>
                <a:sym typeface="Merriweather"/>
              </a:rPr>
              <a:t>Ex. Incorporate an employee’s age into the model</a:t>
            </a:r>
            <a:endParaRPr sz="1600">
              <a:latin typeface="Merriweather"/>
              <a:ea typeface="Merriweather"/>
              <a:cs typeface="Merriweather"/>
              <a:sym typeface="Merriweather"/>
            </a:endParaRPr>
          </a:p>
          <a:p>
            <a:pPr marL="0" lvl="0" indent="0" algn="l" rtl="0">
              <a:lnSpc>
                <a:spcPct val="150000"/>
              </a:lnSpc>
              <a:spcBef>
                <a:spcPts val="1600"/>
              </a:spcBef>
              <a:spcAft>
                <a:spcPts val="1600"/>
              </a:spcAft>
              <a:buNone/>
            </a:pP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259450" y="114825"/>
            <a:ext cx="3706500" cy="409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Libraries</a:t>
            </a:r>
            <a:endParaRPr/>
          </a:p>
          <a:p>
            <a:pPr marL="0" lvl="0" indent="0" algn="l" rtl="0">
              <a:spcBef>
                <a:spcPts val="0"/>
              </a:spcBef>
              <a:spcAft>
                <a:spcPts val="0"/>
              </a:spcAft>
              <a:buNone/>
            </a:pPr>
            <a:endParaRPr/>
          </a:p>
          <a:p>
            <a:pPr marL="457200" lvl="0" indent="-342900" algn="l" rtl="0">
              <a:lnSpc>
                <a:spcPct val="150000"/>
              </a:lnSpc>
              <a:spcBef>
                <a:spcPts val="0"/>
              </a:spcBef>
              <a:spcAft>
                <a:spcPts val="0"/>
              </a:spcAft>
              <a:buSzPts val="1800"/>
              <a:buChar char="❖"/>
            </a:pPr>
            <a:r>
              <a:rPr lang="en" sz="1800"/>
              <a:t>10 years simulations starting from 2019 February to 2029 February</a:t>
            </a:r>
            <a:endParaRPr sz="1800"/>
          </a:p>
          <a:p>
            <a:pPr marL="457200" lvl="0" indent="-342900" algn="l" rtl="0">
              <a:lnSpc>
                <a:spcPct val="150000"/>
              </a:lnSpc>
              <a:spcBef>
                <a:spcPts val="0"/>
              </a:spcBef>
              <a:spcAft>
                <a:spcPts val="0"/>
              </a:spcAft>
              <a:buSzPts val="1800"/>
              <a:buChar char="❖"/>
            </a:pPr>
            <a:r>
              <a:rPr lang="en" sz="1800"/>
              <a:t>Salary Distribution</a:t>
            </a:r>
            <a:endParaRPr sz="1800"/>
          </a:p>
          <a:p>
            <a:pPr marL="457200" lvl="0" indent="-342900" algn="l" rtl="0">
              <a:lnSpc>
                <a:spcPct val="150000"/>
              </a:lnSpc>
              <a:spcBef>
                <a:spcPts val="0"/>
              </a:spcBef>
              <a:spcAft>
                <a:spcPts val="0"/>
              </a:spcAft>
              <a:buSzPts val="1800"/>
              <a:buChar char="❖"/>
            </a:pPr>
            <a:r>
              <a:rPr lang="en" sz="1800"/>
              <a:t>Trend of Salary </a:t>
            </a:r>
            <a:endParaRPr sz="1800"/>
          </a:p>
          <a:p>
            <a:pPr marL="457200" lvl="0" indent="0" algn="l" rtl="0">
              <a:lnSpc>
                <a:spcPct val="150000"/>
              </a:lnSpc>
              <a:spcBef>
                <a:spcPts val="0"/>
              </a:spcBef>
              <a:spcAft>
                <a:spcPts val="0"/>
              </a:spcAft>
              <a:buNone/>
            </a:pPr>
            <a:r>
              <a:rPr lang="en" sz="1800"/>
              <a:t>Spending</a:t>
            </a:r>
            <a:endParaRPr sz="1800"/>
          </a:p>
          <a:p>
            <a:pPr marL="0" lvl="0" indent="0" algn="l" rtl="0">
              <a:spcBef>
                <a:spcPts val="0"/>
              </a:spcBef>
              <a:spcAft>
                <a:spcPts val="0"/>
              </a:spcAft>
              <a:buNone/>
            </a:pPr>
            <a:endParaRPr/>
          </a:p>
        </p:txBody>
      </p:sp>
      <p:pic>
        <p:nvPicPr>
          <p:cNvPr id="71" name="Google Shape;71;p14"/>
          <p:cNvPicPr preferRelativeResize="0"/>
          <p:nvPr/>
        </p:nvPicPr>
        <p:blipFill>
          <a:blip r:embed="rId3">
            <a:alphaModFix/>
          </a:blip>
          <a:stretch>
            <a:fillRect/>
          </a:stretch>
        </p:blipFill>
        <p:spPr>
          <a:xfrm>
            <a:off x="4300600" y="695175"/>
            <a:ext cx="4843400" cy="3417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00" y="135150"/>
            <a:ext cx="8520600" cy="129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Number of People in Different Positions in Library</a:t>
            </a:r>
            <a:endParaRPr sz="2400"/>
          </a:p>
          <a:p>
            <a:pPr marL="0" lvl="0" indent="0" algn="ctr" rtl="0">
              <a:spcBef>
                <a:spcPts val="0"/>
              </a:spcBef>
              <a:spcAft>
                <a:spcPts val="0"/>
              </a:spcAft>
              <a:buNone/>
            </a:pPr>
            <a:endParaRPr/>
          </a:p>
        </p:txBody>
      </p:sp>
      <p:pic>
        <p:nvPicPr>
          <p:cNvPr id="77" name="Google Shape;77;p15"/>
          <p:cNvPicPr preferRelativeResize="0"/>
          <p:nvPr/>
        </p:nvPicPr>
        <p:blipFill>
          <a:blip r:embed="rId3">
            <a:alphaModFix/>
          </a:blip>
          <a:stretch>
            <a:fillRect/>
          </a:stretch>
        </p:blipFill>
        <p:spPr>
          <a:xfrm>
            <a:off x="1325675" y="1355650"/>
            <a:ext cx="6137750" cy="37878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302350"/>
            <a:ext cx="8520600" cy="62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Simulation of Data for 10 years</a:t>
            </a:r>
            <a:endParaRPr/>
          </a:p>
        </p:txBody>
      </p:sp>
      <p:sp>
        <p:nvSpPr>
          <p:cNvPr id="83" name="Google Shape;83;p16"/>
          <p:cNvSpPr txBox="1"/>
          <p:nvPr/>
        </p:nvSpPr>
        <p:spPr>
          <a:xfrm>
            <a:off x="4519825" y="1605225"/>
            <a:ext cx="4046700" cy="6237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457200" lvl="0" indent="0" algn="ctr" rtl="0">
              <a:spcBef>
                <a:spcPts val="0"/>
              </a:spcBef>
              <a:spcAft>
                <a:spcPts val="0"/>
              </a:spcAft>
              <a:buNone/>
            </a:pPr>
            <a:r>
              <a:rPr lang="en" sz="1800">
                <a:latin typeface="Roboto"/>
                <a:ea typeface="Roboto"/>
                <a:cs typeface="Roboto"/>
                <a:sym typeface="Roboto"/>
              </a:rPr>
              <a:t>Mean Salary Spending is $5.5 millions</a:t>
            </a:r>
            <a:endParaRPr sz="1800">
              <a:latin typeface="Roboto"/>
              <a:ea typeface="Roboto"/>
              <a:cs typeface="Roboto"/>
              <a:sym typeface="Roboto"/>
            </a:endParaRPr>
          </a:p>
        </p:txBody>
      </p:sp>
      <p:pic>
        <p:nvPicPr>
          <p:cNvPr id="84" name="Google Shape;84;p16"/>
          <p:cNvPicPr preferRelativeResize="0"/>
          <p:nvPr/>
        </p:nvPicPr>
        <p:blipFill>
          <a:blip r:embed="rId3">
            <a:alphaModFix/>
          </a:blip>
          <a:stretch>
            <a:fillRect/>
          </a:stretch>
        </p:blipFill>
        <p:spPr>
          <a:xfrm>
            <a:off x="311691" y="1360275"/>
            <a:ext cx="4046734" cy="2628900"/>
          </a:xfrm>
          <a:prstGeom prst="rect">
            <a:avLst/>
          </a:prstGeom>
          <a:noFill/>
          <a:ln>
            <a:noFill/>
          </a:ln>
        </p:spPr>
      </p:pic>
      <p:pic>
        <p:nvPicPr>
          <p:cNvPr id="85" name="Google Shape;85;p16"/>
          <p:cNvPicPr preferRelativeResize="0"/>
          <p:nvPr/>
        </p:nvPicPr>
        <p:blipFill>
          <a:blip r:embed="rId4">
            <a:alphaModFix/>
          </a:blip>
          <a:stretch>
            <a:fillRect/>
          </a:stretch>
        </p:blipFill>
        <p:spPr>
          <a:xfrm>
            <a:off x="4828000" y="2276925"/>
            <a:ext cx="4004300" cy="2702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312800"/>
            <a:ext cx="8520600" cy="62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Curve Fitting for Salary Trending</a:t>
            </a:r>
            <a:endParaRPr/>
          </a:p>
        </p:txBody>
      </p:sp>
      <p:sp>
        <p:nvSpPr>
          <p:cNvPr id="91" name="Google Shape;91;p17"/>
          <p:cNvSpPr txBox="1"/>
          <p:nvPr/>
        </p:nvSpPr>
        <p:spPr>
          <a:xfrm>
            <a:off x="311700" y="4002250"/>
            <a:ext cx="3141900" cy="75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latin typeface="Merriweather"/>
                <a:ea typeface="Merriweather"/>
                <a:cs typeface="Merriweather"/>
                <a:sym typeface="Merriweather"/>
              </a:rPr>
              <a:t>Salary Spending=-0.017 * Months+7.178</a:t>
            </a:r>
            <a:endParaRPr sz="1300" b="1">
              <a:latin typeface="Merriweather"/>
              <a:ea typeface="Merriweather"/>
              <a:cs typeface="Merriweather"/>
              <a:sym typeface="Merriweather"/>
            </a:endParaRPr>
          </a:p>
        </p:txBody>
      </p:sp>
      <p:pic>
        <p:nvPicPr>
          <p:cNvPr id="92" name="Google Shape;92;p17"/>
          <p:cNvPicPr preferRelativeResize="0"/>
          <p:nvPr/>
        </p:nvPicPr>
        <p:blipFill>
          <a:blip r:embed="rId3">
            <a:alphaModFix/>
          </a:blip>
          <a:stretch>
            <a:fillRect/>
          </a:stretch>
        </p:blipFill>
        <p:spPr>
          <a:xfrm>
            <a:off x="183725" y="1385625"/>
            <a:ext cx="3939425" cy="2737900"/>
          </a:xfrm>
          <a:prstGeom prst="rect">
            <a:avLst/>
          </a:prstGeom>
          <a:noFill/>
          <a:ln>
            <a:noFill/>
          </a:ln>
        </p:spPr>
      </p:pic>
      <p:pic>
        <p:nvPicPr>
          <p:cNvPr id="93" name="Google Shape;93;p17"/>
          <p:cNvPicPr preferRelativeResize="0"/>
          <p:nvPr/>
        </p:nvPicPr>
        <p:blipFill>
          <a:blip r:embed="rId4">
            <a:alphaModFix/>
          </a:blip>
          <a:stretch>
            <a:fillRect/>
          </a:stretch>
        </p:blipFill>
        <p:spPr>
          <a:xfrm>
            <a:off x="4123150" y="2028375"/>
            <a:ext cx="4967324" cy="306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Engineering</a:t>
            </a:r>
            <a:endParaRPr/>
          </a:p>
        </p:txBody>
      </p:sp>
      <p:pic>
        <p:nvPicPr>
          <p:cNvPr id="99" name="Google Shape;99;p18"/>
          <p:cNvPicPr preferRelativeResize="0"/>
          <p:nvPr/>
        </p:nvPicPr>
        <p:blipFill>
          <a:blip r:embed="rId3">
            <a:alphaModFix/>
          </a:blip>
          <a:stretch>
            <a:fillRect/>
          </a:stretch>
        </p:blipFill>
        <p:spPr>
          <a:xfrm>
            <a:off x="1929800" y="1316625"/>
            <a:ext cx="5068799" cy="3826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 single simulation</a:t>
            </a:r>
            <a:endParaRPr/>
          </a:p>
        </p:txBody>
      </p:sp>
      <p:sp>
        <p:nvSpPr>
          <p:cNvPr id="105" name="Google Shape;105;p19"/>
          <p:cNvSpPr txBox="1"/>
          <p:nvPr/>
        </p:nvSpPr>
        <p:spPr>
          <a:xfrm>
            <a:off x="4572000" y="269925"/>
            <a:ext cx="4965600" cy="108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highlight>
                  <a:srgbClr val="000000"/>
                </a:highlight>
                <a:latin typeface="Merriweather"/>
                <a:ea typeface="Merriweather"/>
                <a:cs typeface="Merriweather"/>
                <a:sym typeface="Merriweather"/>
              </a:rPr>
              <a:t>Number of Employees: Increasing</a:t>
            </a:r>
            <a:endParaRPr sz="1800">
              <a:solidFill>
                <a:srgbClr val="FFFFFF"/>
              </a:solidFill>
              <a:highlight>
                <a:srgbClr val="000000"/>
              </a:highlight>
              <a:latin typeface="Merriweather"/>
              <a:ea typeface="Merriweather"/>
              <a:cs typeface="Merriweather"/>
              <a:sym typeface="Merriweather"/>
            </a:endParaRPr>
          </a:p>
          <a:p>
            <a:pPr marL="0" lvl="0" indent="0" algn="l" rtl="0">
              <a:spcBef>
                <a:spcPts val="0"/>
              </a:spcBef>
              <a:spcAft>
                <a:spcPts val="0"/>
              </a:spcAft>
              <a:buNone/>
            </a:pPr>
            <a:r>
              <a:rPr lang="en" sz="1800">
                <a:solidFill>
                  <a:srgbClr val="FFFFFF"/>
                </a:solidFill>
                <a:highlight>
                  <a:srgbClr val="000000"/>
                </a:highlight>
                <a:latin typeface="Merriweather"/>
                <a:ea typeface="Merriweather"/>
                <a:cs typeface="Merriweather"/>
                <a:sym typeface="Merriweather"/>
              </a:rPr>
              <a:t>Salary Spending: Increasing</a:t>
            </a:r>
            <a:endParaRPr sz="1800">
              <a:solidFill>
                <a:srgbClr val="FFFFFF"/>
              </a:solidFill>
              <a:highlight>
                <a:srgbClr val="000000"/>
              </a:highlight>
              <a:latin typeface="Merriweather"/>
              <a:ea typeface="Merriweather"/>
              <a:cs typeface="Merriweather"/>
              <a:sym typeface="Merriweather"/>
            </a:endParaRPr>
          </a:p>
        </p:txBody>
      </p:sp>
      <p:pic>
        <p:nvPicPr>
          <p:cNvPr id="106" name="Google Shape;106;p19"/>
          <p:cNvPicPr preferRelativeResize="0"/>
          <p:nvPr/>
        </p:nvPicPr>
        <p:blipFill>
          <a:blip r:embed="rId3">
            <a:alphaModFix/>
          </a:blip>
          <a:stretch>
            <a:fillRect/>
          </a:stretch>
        </p:blipFill>
        <p:spPr>
          <a:xfrm>
            <a:off x="592825" y="1466950"/>
            <a:ext cx="3819525" cy="3009900"/>
          </a:xfrm>
          <a:prstGeom prst="rect">
            <a:avLst/>
          </a:prstGeom>
          <a:noFill/>
          <a:ln>
            <a:noFill/>
          </a:ln>
        </p:spPr>
      </p:pic>
      <p:pic>
        <p:nvPicPr>
          <p:cNvPr id="107" name="Google Shape;107;p19"/>
          <p:cNvPicPr preferRelativeResize="0"/>
          <p:nvPr/>
        </p:nvPicPr>
        <p:blipFill>
          <a:blip r:embed="rId4">
            <a:alphaModFix/>
          </a:blip>
          <a:stretch>
            <a:fillRect/>
          </a:stretch>
        </p:blipFill>
        <p:spPr>
          <a:xfrm>
            <a:off x="4939725" y="1466950"/>
            <a:ext cx="3733800" cy="3009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25" y="500925"/>
            <a:ext cx="4166400" cy="4426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t>1000 Simulations</a:t>
            </a:r>
            <a:endParaRPr/>
          </a:p>
          <a:p>
            <a:pPr marL="457200" lvl="0" indent="-342900" algn="l" rtl="0">
              <a:lnSpc>
                <a:spcPct val="150000"/>
              </a:lnSpc>
              <a:spcBef>
                <a:spcPts val="0"/>
              </a:spcBef>
              <a:spcAft>
                <a:spcPts val="0"/>
              </a:spcAft>
              <a:buSzPts val="1800"/>
              <a:buChar char="❖"/>
            </a:pPr>
            <a:r>
              <a:rPr lang="en" sz="1800"/>
              <a:t>2019:</a:t>
            </a:r>
            <a:endParaRPr sz="1800"/>
          </a:p>
          <a:p>
            <a:pPr marL="914400" lvl="1" indent="-342900" algn="l" rtl="0">
              <a:lnSpc>
                <a:spcPct val="150000"/>
              </a:lnSpc>
              <a:spcBef>
                <a:spcPts val="0"/>
              </a:spcBef>
              <a:spcAft>
                <a:spcPts val="0"/>
              </a:spcAft>
              <a:buSzPts val="1800"/>
              <a:buChar char="➢"/>
            </a:pPr>
            <a:r>
              <a:rPr lang="en" sz="1800"/>
              <a:t> mean:$3.85M</a:t>
            </a:r>
            <a:endParaRPr sz="1800"/>
          </a:p>
          <a:p>
            <a:pPr marL="914400" lvl="1" indent="-342900" algn="l" rtl="0">
              <a:lnSpc>
                <a:spcPct val="150000"/>
              </a:lnSpc>
              <a:spcBef>
                <a:spcPts val="0"/>
              </a:spcBef>
              <a:spcAft>
                <a:spcPts val="0"/>
              </a:spcAft>
              <a:buSzPts val="1800"/>
              <a:buChar char="➢"/>
            </a:pPr>
            <a:r>
              <a:rPr lang="en" sz="1800"/>
              <a:t>lower:$3.78M</a:t>
            </a:r>
            <a:endParaRPr sz="1800"/>
          </a:p>
          <a:p>
            <a:pPr marL="914400" lvl="1" indent="-342900" algn="l" rtl="0">
              <a:lnSpc>
                <a:spcPct val="150000"/>
              </a:lnSpc>
              <a:spcBef>
                <a:spcPts val="0"/>
              </a:spcBef>
              <a:spcAft>
                <a:spcPts val="0"/>
              </a:spcAft>
              <a:buSzPts val="1800"/>
              <a:buChar char="➢"/>
            </a:pPr>
            <a:r>
              <a:rPr lang="en" sz="1800"/>
              <a:t>Upper: $3.93M</a:t>
            </a:r>
            <a:endParaRPr sz="1800"/>
          </a:p>
          <a:p>
            <a:pPr marL="457200" lvl="0" indent="-342900" algn="l" rtl="0">
              <a:lnSpc>
                <a:spcPct val="150000"/>
              </a:lnSpc>
              <a:spcBef>
                <a:spcPts val="0"/>
              </a:spcBef>
              <a:spcAft>
                <a:spcPts val="0"/>
              </a:spcAft>
              <a:buSzPts val="1800"/>
              <a:buChar char="❖"/>
            </a:pPr>
            <a:r>
              <a:rPr lang="en" sz="1800"/>
              <a:t>2028:</a:t>
            </a:r>
            <a:endParaRPr sz="1800"/>
          </a:p>
          <a:p>
            <a:pPr marL="914400" lvl="1" indent="-342900" algn="l" rtl="0">
              <a:lnSpc>
                <a:spcPct val="150000"/>
              </a:lnSpc>
              <a:spcBef>
                <a:spcPts val="0"/>
              </a:spcBef>
              <a:spcAft>
                <a:spcPts val="0"/>
              </a:spcAft>
              <a:buSzPts val="1800"/>
              <a:buChar char="➢"/>
            </a:pPr>
            <a:r>
              <a:rPr lang="en" sz="1800"/>
              <a:t>Mean:$4.6M</a:t>
            </a:r>
            <a:endParaRPr sz="1800"/>
          </a:p>
          <a:p>
            <a:pPr marL="914400" lvl="1" indent="-342900" algn="l" rtl="0">
              <a:lnSpc>
                <a:spcPct val="150000"/>
              </a:lnSpc>
              <a:spcBef>
                <a:spcPts val="0"/>
              </a:spcBef>
              <a:spcAft>
                <a:spcPts val="0"/>
              </a:spcAft>
              <a:buSzPts val="1800"/>
              <a:buChar char="➢"/>
            </a:pPr>
            <a:r>
              <a:rPr lang="en" sz="1800"/>
              <a:t>lower:$4.4M</a:t>
            </a:r>
            <a:endParaRPr sz="1800"/>
          </a:p>
          <a:p>
            <a:pPr marL="914400" lvl="1" indent="-342900" algn="l" rtl="0">
              <a:lnSpc>
                <a:spcPct val="150000"/>
              </a:lnSpc>
              <a:spcBef>
                <a:spcPts val="0"/>
              </a:spcBef>
              <a:spcAft>
                <a:spcPts val="0"/>
              </a:spcAft>
              <a:buSzPts val="1800"/>
              <a:buChar char="➢"/>
            </a:pPr>
            <a:r>
              <a:rPr lang="en" sz="1800"/>
              <a:t>Upper: $4.9M</a:t>
            </a:r>
            <a:endParaRPr sz="1800"/>
          </a:p>
        </p:txBody>
      </p:sp>
      <p:sp>
        <p:nvSpPr>
          <p:cNvPr id="113" name="Google Shape;113;p20"/>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4" name="Google Shape;114;p20"/>
          <p:cNvPicPr preferRelativeResize="0"/>
          <p:nvPr/>
        </p:nvPicPr>
        <p:blipFill>
          <a:blip r:embed="rId3">
            <a:alphaModFix/>
          </a:blip>
          <a:stretch>
            <a:fillRect/>
          </a:stretch>
        </p:blipFill>
        <p:spPr>
          <a:xfrm>
            <a:off x="4644675" y="0"/>
            <a:ext cx="3692025" cy="2566830"/>
          </a:xfrm>
          <a:prstGeom prst="rect">
            <a:avLst/>
          </a:prstGeom>
          <a:noFill/>
          <a:ln>
            <a:noFill/>
          </a:ln>
        </p:spPr>
      </p:pic>
      <p:pic>
        <p:nvPicPr>
          <p:cNvPr id="115" name="Google Shape;115;p20"/>
          <p:cNvPicPr preferRelativeResize="0"/>
          <p:nvPr/>
        </p:nvPicPr>
        <p:blipFill>
          <a:blip r:embed="rId4">
            <a:alphaModFix/>
          </a:blip>
          <a:stretch>
            <a:fillRect/>
          </a:stretch>
        </p:blipFill>
        <p:spPr>
          <a:xfrm>
            <a:off x="4951301" y="2566825"/>
            <a:ext cx="3385399" cy="2428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25" y="500925"/>
            <a:ext cx="4014600" cy="4225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t>Regression</a:t>
            </a:r>
            <a:endParaRPr sz="2400"/>
          </a:p>
          <a:p>
            <a:pPr marL="457200" lvl="0" indent="-342900" algn="l" rtl="0">
              <a:lnSpc>
                <a:spcPct val="150000"/>
              </a:lnSpc>
              <a:spcBef>
                <a:spcPts val="0"/>
              </a:spcBef>
              <a:spcAft>
                <a:spcPts val="0"/>
              </a:spcAft>
              <a:buSzPts val="1800"/>
              <a:buChar char="❖"/>
            </a:pPr>
            <a:r>
              <a:rPr lang="en" sz="1800"/>
              <a:t>Y = 91797.7x + 3720955.3</a:t>
            </a:r>
            <a:endParaRPr sz="1800"/>
          </a:p>
          <a:p>
            <a:pPr marL="457200" lvl="0" indent="-342900" algn="l" rtl="0">
              <a:lnSpc>
                <a:spcPct val="150000"/>
              </a:lnSpc>
              <a:spcBef>
                <a:spcPts val="0"/>
              </a:spcBef>
              <a:spcAft>
                <a:spcPts val="0"/>
              </a:spcAft>
              <a:buSzPts val="1800"/>
              <a:buChar char="❖"/>
            </a:pPr>
            <a:r>
              <a:rPr lang="en" sz="1800"/>
              <a:t>Ex: 20 years later</a:t>
            </a:r>
            <a:endParaRPr sz="1800"/>
          </a:p>
          <a:p>
            <a:pPr marL="457200" lvl="0" indent="0" algn="l" rtl="0">
              <a:lnSpc>
                <a:spcPct val="150000"/>
              </a:lnSpc>
              <a:spcBef>
                <a:spcPts val="0"/>
              </a:spcBef>
              <a:spcAft>
                <a:spcPts val="0"/>
              </a:spcAft>
              <a:buNone/>
            </a:pPr>
            <a:r>
              <a:rPr lang="en" sz="1800"/>
              <a:t>Y = 83452.4*20 + 3382686.6</a:t>
            </a:r>
            <a:endParaRPr sz="1800"/>
          </a:p>
          <a:p>
            <a:pPr marL="457200" lvl="0" indent="0" algn="l" rtl="0">
              <a:lnSpc>
                <a:spcPct val="150000"/>
              </a:lnSpc>
              <a:spcBef>
                <a:spcPts val="0"/>
              </a:spcBef>
              <a:spcAft>
                <a:spcPts val="0"/>
              </a:spcAft>
              <a:buNone/>
            </a:pPr>
            <a:r>
              <a:rPr lang="en" sz="1800"/>
              <a:t>= $5.5M</a:t>
            </a:r>
            <a:endParaRPr sz="1800"/>
          </a:p>
          <a:p>
            <a:pPr marL="457200" lvl="0" indent="0" algn="l" rtl="0">
              <a:spcBef>
                <a:spcPts val="0"/>
              </a:spcBef>
              <a:spcAft>
                <a:spcPts val="0"/>
              </a:spcAft>
              <a:buNone/>
            </a:pPr>
            <a:endParaRPr sz="2400"/>
          </a:p>
          <a:p>
            <a:pPr marL="457200" lvl="0" indent="0" algn="l" rtl="0">
              <a:spcBef>
                <a:spcPts val="0"/>
              </a:spcBef>
              <a:spcAft>
                <a:spcPts val="0"/>
              </a:spcAft>
              <a:buNone/>
            </a:pPr>
            <a:endParaRPr sz="2400"/>
          </a:p>
        </p:txBody>
      </p:sp>
      <p:pic>
        <p:nvPicPr>
          <p:cNvPr id="121" name="Google Shape;121;p21"/>
          <p:cNvPicPr preferRelativeResize="0"/>
          <p:nvPr/>
        </p:nvPicPr>
        <p:blipFill>
          <a:blip r:embed="rId3">
            <a:alphaModFix/>
          </a:blip>
          <a:stretch>
            <a:fillRect/>
          </a:stretch>
        </p:blipFill>
        <p:spPr>
          <a:xfrm>
            <a:off x="4408725" y="730200"/>
            <a:ext cx="4735275" cy="3204650"/>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952</Words>
  <Application>Microsoft Macintosh PowerPoint</Application>
  <PresentationFormat>On-screen Show (16:9)</PresentationFormat>
  <Paragraphs>93</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Merriweather</vt:lpstr>
      <vt:lpstr>Roboto</vt:lpstr>
      <vt:lpstr>Arial</vt:lpstr>
      <vt:lpstr>Verdana</vt:lpstr>
      <vt:lpstr>Paradigm</vt:lpstr>
      <vt:lpstr>Budget Simulation</vt:lpstr>
      <vt:lpstr>Libraries  10 years simulations starting from 2019 February to 2029 February Salary Distribution Trend of Salary  Spending </vt:lpstr>
      <vt:lpstr>Number of People in Different Positions in Library </vt:lpstr>
      <vt:lpstr>Simulation of Data for 10 years</vt:lpstr>
      <vt:lpstr>Curve Fitting for Salary Trending</vt:lpstr>
      <vt:lpstr>Engineering</vt:lpstr>
      <vt:lpstr>One single simulation</vt:lpstr>
      <vt:lpstr>1000 Simulations 2019:  mean:$3.85M lower:$3.78M Upper: $3.93M 2028: Mean:$4.6M lower:$4.4M Upper: $4.9M</vt:lpstr>
      <vt:lpstr>Regression Y = 91797.7x + 3720955.3 Ex: 20 years later Y = 83452.4*20 + 3382686.6 = $5.5M  </vt:lpstr>
      <vt:lpstr>Madison Police</vt:lpstr>
      <vt:lpstr>10 Year Simulation </vt:lpstr>
      <vt:lpstr>Analyzed monthly changes for each position These numbers likely change over time Other factors could be taken into account  </vt:lpstr>
      <vt:lpstr>Main Takeaways</vt:lpstr>
      <vt:lpstr>Looking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 Simulation</dc:title>
  <cp:lastModifiedBy>Kyle Wiessinger</cp:lastModifiedBy>
  <cp:revision>1</cp:revision>
  <dcterms:modified xsi:type="dcterms:W3CDTF">2019-05-02T20:23:38Z</dcterms:modified>
</cp:coreProperties>
</file>