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3"/>
  </p:notesMasterIdLst>
  <p:sldIdLst>
    <p:sldId id="257" r:id="rId5"/>
    <p:sldId id="261" r:id="rId6"/>
    <p:sldId id="262" r:id="rId7"/>
    <p:sldId id="263" r:id="rId8"/>
    <p:sldId id="265" r:id="rId9"/>
    <p:sldId id="264"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Jaquish" initials="TJ" lastIdx="10" clrIdx="0">
    <p:extLst>
      <p:ext uri="{19B8F6BF-5375-455C-9EA6-DF929625EA0E}">
        <p15:presenceInfo xmlns:p15="http://schemas.microsoft.com/office/powerpoint/2012/main" userId="S::tjaquish@stepstoneglobal.com::a1356451-84a6-4ecd-b745-536fdecc72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6056" autoAdjust="0"/>
  </p:normalViewPr>
  <p:slideViewPr>
    <p:cSldViewPr snapToGrid="0">
      <p:cViewPr varScale="1">
        <p:scale>
          <a:sx n="94" d="100"/>
          <a:sy n="94" d="100"/>
        </p:scale>
        <p:origin x="1494" y="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4" d="100"/>
          <a:sy n="94" d="100"/>
        </p:scale>
        <p:origin x="406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Outline The problem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Practical steps to fix the problem</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Background information and resources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1282949" y="12041"/>
          <a:ext cx="1544062" cy="15440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612012" y="341104"/>
          <a:ext cx="885937" cy="88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789356" y="2037041"/>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Outline The problem </a:t>
          </a:r>
        </a:p>
      </dsp:txBody>
      <dsp:txXfrm>
        <a:off x="789356" y="2037041"/>
        <a:ext cx="2531250" cy="720000"/>
      </dsp:txXfrm>
    </dsp:sp>
    <dsp:sp modelId="{BCD8CDD9-0C56-4401-ADB1-8B48DAB2C96F}">
      <dsp:nvSpPr>
        <dsp:cNvPr id="0" name=""/>
        <dsp:cNvSpPr/>
      </dsp:nvSpPr>
      <dsp:spPr>
        <a:xfrm>
          <a:off x="4257168" y="12041"/>
          <a:ext cx="1544062" cy="15440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86231" y="341104"/>
          <a:ext cx="885937" cy="88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763574" y="2037041"/>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Practical steps to fix the problem</a:t>
          </a:r>
        </a:p>
      </dsp:txBody>
      <dsp:txXfrm>
        <a:off x="3763574" y="2037041"/>
        <a:ext cx="2531250" cy="720000"/>
      </dsp:txXfrm>
    </dsp:sp>
    <dsp:sp modelId="{FF93E135-77D6-48A0-8871-9BC93D705D06}">
      <dsp:nvSpPr>
        <dsp:cNvPr id="0" name=""/>
        <dsp:cNvSpPr/>
      </dsp:nvSpPr>
      <dsp:spPr>
        <a:xfrm>
          <a:off x="7231387" y="12041"/>
          <a:ext cx="1544062" cy="15440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560450" y="341104"/>
          <a:ext cx="885937" cy="8859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37793" y="2037041"/>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Background information and resources</a:t>
          </a:r>
        </a:p>
      </dsp:txBody>
      <dsp:txXfrm>
        <a:off x="6737793" y="2037041"/>
        <a:ext cx="253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EBEC6-6265-491B-BD6F-4B7422AC104C}" type="datetimeFigureOut">
              <a:rPr lang="en-US" smtClean="0"/>
              <a:t>6/17/2021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D3ECD-D7B0-4B43-9F40-1382BDD8985D}" type="slidenum">
              <a:rPr lang="en-US" smtClean="0"/>
              <a:t>‹#›</a:t>
            </a:fld>
            <a:endParaRPr lang="en-US"/>
          </a:p>
        </p:txBody>
      </p:sp>
    </p:spTree>
    <p:extLst>
      <p:ext uri="{BB962C8B-B14F-4D97-AF65-F5344CB8AC3E}">
        <p14:creationId xmlns:p14="http://schemas.microsoft.com/office/powerpoint/2010/main" val="104573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forget </a:t>
            </a:r>
            <a:r>
              <a:rPr lang="en-US"/>
              <a:t>to record.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know, we do a lot of work at Stepstone to help clients with their investments, but we don’t ever share resources to help each other with our own investments. I enjoy researching this stuff and discussing it with people, so I decided to put together a presentation to try and simplify some investing concepts, share them with you, and I hope you find something helpful in these next 20 minutes or so.</a:t>
            </a:r>
          </a:p>
        </p:txBody>
      </p:sp>
      <p:sp>
        <p:nvSpPr>
          <p:cNvPr id="4" name="Slide Number Placeholder 3"/>
          <p:cNvSpPr>
            <a:spLocks noGrp="1"/>
          </p:cNvSpPr>
          <p:nvPr>
            <p:ph type="sldNum" sz="quarter" idx="5"/>
          </p:nvPr>
        </p:nvSpPr>
        <p:spPr/>
        <p:txBody>
          <a:bodyPr/>
          <a:lstStyle/>
          <a:p>
            <a:fld id="{1A1D3ECD-D7B0-4B43-9F40-1382BDD8985D}" type="slidenum">
              <a:rPr lang="en-US" smtClean="0"/>
              <a:t>1</a:t>
            </a:fld>
            <a:endParaRPr lang="en-US"/>
          </a:p>
        </p:txBody>
      </p:sp>
    </p:spTree>
    <p:extLst>
      <p:ext uri="{BB962C8B-B14F-4D97-AF65-F5344CB8AC3E}">
        <p14:creationId xmlns:p14="http://schemas.microsoft.com/office/powerpoint/2010/main" val="2113139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so you know, I don’t claim to be an expert by any means. A lot of this you may already know. But I just feel like there’s a lackluster effort by most people to do the research about something that is incredibly important for your future. I also want to make sure that this is more of a discussion than just a presentation, because I’m sure you guys have additional ideas that I haven’t covered.</a:t>
            </a:r>
          </a:p>
          <a:p>
            <a:endParaRPr lang="en-US" dirty="0"/>
          </a:p>
        </p:txBody>
      </p:sp>
      <p:sp>
        <p:nvSpPr>
          <p:cNvPr id="4" name="Slide Number Placeholder 3"/>
          <p:cNvSpPr>
            <a:spLocks noGrp="1"/>
          </p:cNvSpPr>
          <p:nvPr>
            <p:ph type="sldNum" sz="quarter" idx="5"/>
          </p:nvPr>
        </p:nvSpPr>
        <p:spPr/>
        <p:txBody>
          <a:bodyPr/>
          <a:lstStyle/>
          <a:p>
            <a:fld id="{1A1D3ECD-D7B0-4B43-9F40-1382BDD8985D}" type="slidenum">
              <a:rPr lang="en-US" smtClean="0"/>
              <a:t>2</a:t>
            </a:fld>
            <a:endParaRPr lang="en-US"/>
          </a:p>
        </p:txBody>
      </p:sp>
    </p:spTree>
    <p:extLst>
      <p:ext uri="{BB962C8B-B14F-4D97-AF65-F5344CB8AC3E}">
        <p14:creationId xmlns:p14="http://schemas.microsoft.com/office/powerpoint/2010/main" val="66860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Compounding interest is the interest gained on an account based on both the initial amount and the accumulated interest from previous periods.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Social Security is basically an insurance program. Workers pay into the program, and it pays benefits to those eligible for them - retirement benefits start at age 62.</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problem is that the Social Security Administration (SSA) predicts that 13 years from now, there will be more retirees and fewer workers. When that happens, either workers will be taxed more, Congress may intervene, or retirees will receive less benefit.</a:t>
            </a:r>
          </a:p>
          <a:p>
            <a:endParaRPr lang="en-US" dirty="0"/>
          </a:p>
        </p:txBody>
      </p:sp>
      <p:sp>
        <p:nvSpPr>
          <p:cNvPr id="4" name="Slide Number Placeholder 3"/>
          <p:cNvSpPr>
            <a:spLocks noGrp="1"/>
          </p:cNvSpPr>
          <p:nvPr>
            <p:ph type="sldNum" sz="quarter" idx="5"/>
          </p:nvPr>
        </p:nvSpPr>
        <p:spPr/>
        <p:txBody>
          <a:bodyPr/>
          <a:lstStyle/>
          <a:p>
            <a:fld id="{1A1D3ECD-D7B0-4B43-9F40-1382BDD8985D}" type="slidenum">
              <a:rPr lang="en-US" smtClean="0"/>
              <a:t>3</a:t>
            </a:fld>
            <a:endParaRPr lang="en-US"/>
          </a:p>
        </p:txBody>
      </p:sp>
    </p:spTree>
    <p:extLst>
      <p:ext uri="{BB962C8B-B14F-4D97-AF65-F5344CB8AC3E}">
        <p14:creationId xmlns:p14="http://schemas.microsoft.com/office/powerpoint/2010/main" val="3633908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pretty lofty goals put out by Fidelity, but something we should keep in mind. </a:t>
            </a:r>
          </a:p>
        </p:txBody>
      </p:sp>
      <p:sp>
        <p:nvSpPr>
          <p:cNvPr id="4" name="Slide Number Placeholder 3"/>
          <p:cNvSpPr>
            <a:spLocks noGrp="1"/>
          </p:cNvSpPr>
          <p:nvPr>
            <p:ph type="sldNum" sz="quarter" idx="5"/>
          </p:nvPr>
        </p:nvSpPr>
        <p:spPr/>
        <p:txBody>
          <a:bodyPr/>
          <a:lstStyle/>
          <a:p>
            <a:fld id="{1A1D3ECD-D7B0-4B43-9F40-1382BDD8985D}" type="slidenum">
              <a:rPr lang="en-US" smtClean="0"/>
              <a:t>4</a:t>
            </a:fld>
            <a:endParaRPr lang="en-US"/>
          </a:p>
        </p:txBody>
      </p:sp>
    </p:spTree>
    <p:extLst>
      <p:ext uri="{BB962C8B-B14F-4D97-AF65-F5344CB8AC3E}">
        <p14:creationId xmlns:p14="http://schemas.microsoft.com/office/powerpoint/2010/main" val="16306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first step, your goal is to save $1,000 as fast as you can. Your emergency fund will cover those unexpected life events you can't plan for. And there are plenty of them. You don’t want to dig a deeper hole while you’re trying to work your way out of debt!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Step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it’s time to pay off the cars, the credit cards and the student loans. Start by listing all of your debts except for your mortgage. Put them in order by balance from smallest to largest—regardless of interest rate. Pay minimum payments on everything but the little one. Attack that one with a vengeance. Once it's gone, take that payment and put it toward the second-smallest debt, making minimum payments on the rest. That's what's called the debt snowball method, and you’ll use it to knock out your debts one by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Step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You’ve paid off your debt! Don’t slow down now. Take that money you were throwing at your debt and build a fully funded emergency fund that covers 3–6 months of your expenses. This will protect you against life’s bigger surprises, like the loss of a job or your car breaking down, without slipping back into debt.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(click and show scenario)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Step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It's time to get serious about retirement—no matter your age. Take 15% of your gross household income and start investing it into your retirement. Start with your company’s 401(k) plan and invest up to the full employer match. Then invest the rest into Roth IRAs—one for you and one for your spouse (if you’re married).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Step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it's time to save for your children’s college expenses. The recommendation is a 529 college savings plan or ESA (Education Savings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Baby Step 6 is the big dog! Your mortgage is the only thing between you and complete freedom from debt. Can you imagine your life with no house payment? Any extra money you can put toward your mortgage could save you tens of thousands of dollars in interest.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Last Step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know what people with no debt can do? Anything they want! The last step is the most fun. You can live and give like no one else. Keep building wealth and become outrageously generous, all while leaving an inheritance for your kids and their kids.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A1D3ECD-D7B0-4B43-9F40-1382BDD8985D}" type="slidenum">
              <a:rPr lang="en-US" smtClean="0"/>
              <a:t>5</a:t>
            </a:fld>
            <a:endParaRPr lang="en-US"/>
          </a:p>
        </p:txBody>
      </p:sp>
    </p:spTree>
    <p:extLst>
      <p:ext uri="{BB962C8B-B14F-4D97-AF65-F5344CB8AC3E}">
        <p14:creationId xmlns:p14="http://schemas.microsoft.com/office/powerpoint/2010/main" val="1554823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erdwallet.com/investing/retirement-calculator" TargetMode="External"/><Relationship Id="rId2" Type="http://schemas.openxmlformats.org/officeDocument/2006/relationships/hyperlink" Target="https://www.investopedia.com/" TargetMode="External"/><Relationship Id="rId1" Type="http://schemas.openxmlformats.org/officeDocument/2006/relationships/slideLayout" Target="../slideLayouts/slideLayout2.xml"/><Relationship Id="rId5" Type="http://schemas.openxmlformats.org/officeDocument/2006/relationships/hyperlink" Target="http://daveramsey.com/"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Retirement planning</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June 18, 2021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The Agenda</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094356987"/>
              </p:ext>
            </p:extLst>
          </p:nvPr>
        </p:nvGraphicFramePr>
        <p:xfrm>
          <a:off x="1066800" y="2310063"/>
          <a:ext cx="10058400" cy="2769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44B21E25-36C0-4784-A6FB-7339FF2C120C}"/>
              </a:ext>
            </a:extLst>
          </p:cNvPr>
          <p:cNvSpPr txBox="1"/>
          <p:nvPr/>
        </p:nvSpPr>
        <p:spPr>
          <a:xfrm>
            <a:off x="1721223" y="5562263"/>
            <a:ext cx="9113264" cy="646331"/>
          </a:xfrm>
          <a:prstGeom prst="rect">
            <a:avLst/>
          </a:prstGeom>
          <a:noFill/>
        </p:spPr>
        <p:txBody>
          <a:bodyPr wrap="square" rtlCol="0">
            <a:spAutoFit/>
          </a:bodyPr>
          <a:lstStyle/>
          <a:p>
            <a:r>
              <a:rPr lang="en-US" sz="1200" dirty="0"/>
              <a:t>Disclaimer: This presentation does not claim to provide personal investment advice. While the information provided is believed to be accurate, it may include errors or inaccuracies. Conduct your own due diligence or consult a licensed financial advisor before making any investment decisions.</a:t>
            </a:r>
          </a:p>
        </p:txBody>
      </p:sp>
    </p:spTree>
    <p:extLst>
      <p:ext uri="{BB962C8B-B14F-4D97-AF65-F5344CB8AC3E}">
        <p14:creationId xmlns:p14="http://schemas.microsoft.com/office/powerpoint/2010/main" val="1832431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The Problem</a:t>
            </a:r>
          </a:p>
        </p:txBody>
      </p:sp>
      <p:sp>
        <p:nvSpPr>
          <p:cNvPr id="6" name="Content Placeholder 5">
            <a:extLst>
              <a:ext uri="{FF2B5EF4-FFF2-40B4-BE49-F238E27FC236}">
                <a16:creationId xmlns:a16="http://schemas.microsoft.com/office/drawing/2014/main" id="{21ED4560-FD63-4D37-8114-F4FAAF3967D1}"/>
              </a:ext>
            </a:extLst>
          </p:cNvPr>
          <p:cNvSpPr>
            <a:spLocks noGrp="1"/>
          </p:cNvSpPr>
          <p:nvPr>
            <p:ph idx="1"/>
          </p:nvPr>
        </p:nvSpPr>
        <p:spPr>
          <a:xfrm>
            <a:off x="1066800" y="2103120"/>
            <a:ext cx="5078915" cy="3849624"/>
          </a:xfrm>
        </p:spPr>
        <p:txBody>
          <a:bodyPr/>
          <a:lstStyle/>
          <a:p>
            <a:r>
              <a:rPr lang="en-US" dirty="0"/>
              <a:t>Americans feel unprepared for retirement. One in three have less than $5,000 in retirement savings, and one in five have no retirement savings at all.</a:t>
            </a:r>
          </a:p>
          <a:p>
            <a:r>
              <a:rPr lang="en-US" dirty="0"/>
              <a:t>Waiting to invest in your retirement is missing out on the magic of compounding interest, as well as free money.</a:t>
            </a:r>
          </a:p>
          <a:p>
            <a:r>
              <a:rPr lang="en-US" dirty="0"/>
              <a:t>Most Americans expect Social Security to be a significant source of income when they retire, but Social Security is on track to be depleted by 2034.</a:t>
            </a:r>
          </a:p>
        </p:txBody>
      </p:sp>
      <p:pic>
        <p:nvPicPr>
          <p:cNvPr id="9" name="Picture 8">
            <a:extLst>
              <a:ext uri="{FF2B5EF4-FFF2-40B4-BE49-F238E27FC236}">
                <a16:creationId xmlns:a16="http://schemas.microsoft.com/office/drawing/2014/main" id="{595F260D-8C24-43C9-B28B-AA513BF6503A}"/>
              </a:ext>
            </a:extLst>
          </p:cNvPr>
          <p:cNvPicPr>
            <a:picLocks noChangeAspect="1"/>
          </p:cNvPicPr>
          <p:nvPr/>
        </p:nvPicPr>
        <p:blipFill>
          <a:blip r:embed="rId3"/>
          <a:stretch>
            <a:fillRect/>
          </a:stretch>
        </p:blipFill>
        <p:spPr>
          <a:xfrm>
            <a:off x="6391637" y="2103120"/>
            <a:ext cx="5153744" cy="3077004"/>
          </a:xfrm>
          <a:prstGeom prst="rect">
            <a:avLst/>
          </a:prstGeom>
        </p:spPr>
      </p:pic>
      <p:sp>
        <p:nvSpPr>
          <p:cNvPr id="3" name="TextBox 2">
            <a:extLst>
              <a:ext uri="{FF2B5EF4-FFF2-40B4-BE49-F238E27FC236}">
                <a16:creationId xmlns:a16="http://schemas.microsoft.com/office/drawing/2014/main" id="{9252B15F-4D15-4159-8A5B-34C59CBB8163}"/>
              </a:ext>
            </a:extLst>
          </p:cNvPr>
          <p:cNvSpPr txBox="1"/>
          <p:nvPr/>
        </p:nvSpPr>
        <p:spPr>
          <a:xfrm>
            <a:off x="3874077" y="6041670"/>
            <a:ext cx="4443845" cy="369332"/>
          </a:xfrm>
          <a:prstGeom prst="rect">
            <a:avLst/>
          </a:prstGeom>
          <a:noFill/>
        </p:spPr>
        <p:txBody>
          <a:bodyPr wrap="none" rtlCol="0">
            <a:spAutoFit/>
          </a:bodyPr>
          <a:lstStyle/>
          <a:p>
            <a:r>
              <a:rPr lang="en-US" dirty="0"/>
              <a:t>Discussion/questions/comments/ideas</a:t>
            </a:r>
          </a:p>
        </p:txBody>
      </p:sp>
    </p:spTree>
    <p:extLst>
      <p:ext uri="{BB962C8B-B14F-4D97-AF65-F5344CB8AC3E}">
        <p14:creationId xmlns:p14="http://schemas.microsoft.com/office/powerpoint/2010/main" val="40981081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up)">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The Goal</a:t>
            </a:r>
          </a:p>
        </p:txBody>
      </p:sp>
      <p:sp>
        <p:nvSpPr>
          <p:cNvPr id="6" name="Content Placeholder 5">
            <a:extLst>
              <a:ext uri="{FF2B5EF4-FFF2-40B4-BE49-F238E27FC236}">
                <a16:creationId xmlns:a16="http://schemas.microsoft.com/office/drawing/2014/main" id="{0CA6A8E4-80A8-4E29-9B54-7075666591D5}"/>
              </a:ext>
            </a:extLst>
          </p:cNvPr>
          <p:cNvSpPr>
            <a:spLocks noGrp="1"/>
          </p:cNvSpPr>
          <p:nvPr>
            <p:ph idx="1"/>
          </p:nvPr>
        </p:nvSpPr>
        <p:spPr>
          <a:xfrm>
            <a:off x="1066800" y="2103120"/>
            <a:ext cx="5750560" cy="3849624"/>
          </a:xfrm>
        </p:spPr>
        <p:txBody>
          <a:bodyPr>
            <a:normAutofit fontScale="92500" lnSpcReduction="10000"/>
          </a:bodyPr>
          <a:lstStyle/>
          <a:p>
            <a:r>
              <a:rPr lang="en-US" dirty="0"/>
              <a:t>If you are earning $60,000 by age 30, you should have $60,000 banked for retirement. </a:t>
            </a:r>
          </a:p>
          <a:p>
            <a:r>
              <a:rPr lang="en-US" dirty="0"/>
              <a:t>By age 40, you should have three times your annual salary. </a:t>
            </a:r>
          </a:p>
          <a:p>
            <a:r>
              <a:rPr lang="en-US" dirty="0"/>
              <a:t>By age 50, six times your salary; </a:t>
            </a:r>
          </a:p>
          <a:p>
            <a:r>
              <a:rPr lang="en-US" dirty="0"/>
              <a:t>By age 60, eight times; </a:t>
            </a:r>
          </a:p>
          <a:p>
            <a:r>
              <a:rPr lang="en-US" dirty="0"/>
              <a:t>and by age 67, ten times.</a:t>
            </a:r>
          </a:p>
          <a:p>
            <a:r>
              <a:rPr lang="en-US" dirty="0"/>
              <a:t>If you reach 67 years old and are earning $120,000 per year, you should have $1,200,000 saved.</a:t>
            </a:r>
          </a:p>
          <a:p>
            <a:endParaRPr lang="en-US" dirty="0"/>
          </a:p>
          <a:p>
            <a:r>
              <a:rPr lang="en-US" dirty="0"/>
              <a:t>Note: these are just general guidelines and can vary based on your income. Upper income individuals should have more saved because Social Security provides a lower percentage of their retirement income.</a:t>
            </a:r>
          </a:p>
        </p:txBody>
      </p:sp>
      <p:graphicFrame>
        <p:nvGraphicFramePr>
          <p:cNvPr id="7" name="Table 7">
            <a:extLst>
              <a:ext uri="{FF2B5EF4-FFF2-40B4-BE49-F238E27FC236}">
                <a16:creationId xmlns:a16="http://schemas.microsoft.com/office/drawing/2014/main" id="{DEBDF9BE-32CE-49FA-BCBC-6CB62D9AC7A6}"/>
              </a:ext>
            </a:extLst>
          </p:cNvPr>
          <p:cNvGraphicFramePr>
            <a:graphicFrameLocks noGrp="1"/>
          </p:cNvGraphicFramePr>
          <p:nvPr>
            <p:extLst>
              <p:ext uri="{D42A27DB-BD31-4B8C-83A1-F6EECF244321}">
                <p14:modId xmlns:p14="http://schemas.microsoft.com/office/powerpoint/2010/main" val="394327328"/>
              </p:ext>
            </p:extLst>
          </p:nvPr>
        </p:nvGraphicFramePr>
        <p:xfrm>
          <a:off x="6695440" y="2783840"/>
          <a:ext cx="4866640" cy="1776237"/>
        </p:xfrm>
        <a:graphic>
          <a:graphicData uri="http://schemas.openxmlformats.org/drawingml/2006/table">
            <a:tbl>
              <a:tblPr firstRow="1" bandRow="1">
                <a:tableStyleId>{F5AB1C69-6EDB-4FF4-983F-18BD219EF322}</a:tableStyleId>
              </a:tblPr>
              <a:tblGrid>
                <a:gridCol w="1216660">
                  <a:extLst>
                    <a:ext uri="{9D8B030D-6E8A-4147-A177-3AD203B41FA5}">
                      <a16:colId xmlns:a16="http://schemas.microsoft.com/office/drawing/2014/main" val="1907828952"/>
                    </a:ext>
                  </a:extLst>
                </a:gridCol>
                <a:gridCol w="1216660">
                  <a:extLst>
                    <a:ext uri="{9D8B030D-6E8A-4147-A177-3AD203B41FA5}">
                      <a16:colId xmlns:a16="http://schemas.microsoft.com/office/drawing/2014/main" val="3054020227"/>
                    </a:ext>
                  </a:extLst>
                </a:gridCol>
                <a:gridCol w="1216660">
                  <a:extLst>
                    <a:ext uri="{9D8B030D-6E8A-4147-A177-3AD203B41FA5}">
                      <a16:colId xmlns:a16="http://schemas.microsoft.com/office/drawing/2014/main" val="1793495614"/>
                    </a:ext>
                  </a:extLst>
                </a:gridCol>
                <a:gridCol w="1216660">
                  <a:extLst>
                    <a:ext uri="{9D8B030D-6E8A-4147-A177-3AD203B41FA5}">
                      <a16:colId xmlns:a16="http://schemas.microsoft.com/office/drawing/2014/main" val="335956650"/>
                    </a:ext>
                  </a:extLst>
                </a:gridCol>
              </a:tblGrid>
              <a:tr h="373789">
                <a:tc>
                  <a:txBody>
                    <a:bodyPr/>
                    <a:lstStyle/>
                    <a:p>
                      <a:r>
                        <a:rPr lang="en-US" sz="1400" dirty="0"/>
                        <a:t>Age</a:t>
                      </a:r>
                    </a:p>
                  </a:txBody>
                  <a:tcPr/>
                </a:tc>
                <a:tc>
                  <a:txBody>
                    <a:bodyPr/>
                    <a:lstStyle/>
                    <a:p>
                      <a:r>
                        <a:rPr lang="en-US" sz="1400" dirty="0"/>
                        <a:t>Income</a:t>
                      </a:r>
                    </a:p>
                  </a:txBody>
                  <a:tcPr/>
                </a:tc>
                <a:tc>
                  <a:txBody>
                    <a:bodyPr/>
                    <a:lstStyle/>
                    <a:p>
                      <a:r>
                        <a:rPr lang="en-US" sz="1400" dirty="0"/>
                        <a:t>Multiple</a:t>
                      </a:r>
                    </a:p>
                  </a:txBody>
                  <a:tcPr/>
                </a:tc>
                <a:tc>
                  <a:txBody>
                    <a:bodyPr/>
                    <a:lstStyle/>
                    <a:p>
                      <a:r>
                        <a:rPr lang="en-US" sz="1400" dirty="0"/>
                        <a:t>Total Saved</a:t>
                      </a:r>
                    </a:p>
                  </a:txBody>
                  <a:tcPr/>
                </a:tc>
                <a:extLst>
                  <a:ext uri="{0D108BD9-81ED-4DB2-BD59-A6C34878D82A}">
                    <a16:rowId xmlns:a16="http://schemas.microsoft.com/office/drawing/2014/main" val="4117919913"/>
                  </a:ext>
                </a:extLst>
              </a:tr>
              <a:tr h="350612">
                <a:tc>
                  <a:txBody>
                    <a:bodyPr/>
                    <a:lstStyle/>
                    <a:p>
                      <a:r>
                        <a:rPr lang="en-US" sz="1400" dirty="0"/>
                        <a:t>30</a:t>
                      </a:r>
                    </a:p>
                  </a:txBody>
                  <a:tcPr/>
                </a:tc>
                <a:tc>
                  <a:txBody>
                    <a:bodyPr/>
                    <a:lstStyle/>
                    <a:p>
                      <a:r>
                        <a:rPr lang="en-US" sz="1400" dirty="0"/>
                        <a:t>$60k</a:t>
                      </a:r>
                    </a:p>
                  </a:txBody>
                  <a:tcPr/>
                </a:tc>
                <a:tc>
                  <a:txBody>
                    <a:bodyPr/>
                    <a:lstStyle/>
                    <a:p>
                      <a:r>
                        <a:rPr lang="en-US" sz="1400" dirty="0"/>
                        <a:t>1x</a:t>
                      </a:r>
                    </a:p>
                  </a:txBody>
                  <a:tcPr/>
                </a:tc>
                <a:tc>
                  <a:txBody>
                    <a:bodyPr/>
                    <a:lstStyle/>
                    <a:p>
                      <a:r>
                        <a:rPr lang="en-US" sz="1400" dirty="0"/>
                        <a:t>$60k</a:t>
                      </a:r>
                    </a:p>
                  </a:txBody>
                  <a:tcPr/>
                </a:tc>
                <a:extLst>
                  <a:ext uri="{0D108BD9-81ED-4DB2-BD59-A6C34878D82A}">
                    <a16:rowId xmlns:a16="http://schemas.microsoft.com/office/drawing/2014/main" val="3890618221"/>
                  </a:ext>
                </a:extLst>
              </a:tr>
              <a:tr h="350612">
                <a:tc>
                  <a:txBody>
                    <a:bodyPr/>
                    <a:lstStyle/>
                    <a:p>
                      <a:r>
                        <a:rPr lang="en-US" sz="1400" dirty="0"/>
                        <a:t>40</a:t>
                      </a:r>
                    </a:p>
                  </a:txBody>
                  <a:tcPr/>
                </a:tc>
                <a:tc>
                  <a:txBody>
                    <a:bodyPr/>
                    <a:lstStyle/>
                    <a:p>
                      <a:r>
                        <a:rPr lang="en-US" sz="1400" dirty="0"/>
                        <a:t>$80k</a:t>
                      </a:r>
                    </a:p>
                  </a:txBody>
                  <a:tcPr/>
                </a:tc>
                <a:tc>
                  <a:txBody>
                    <a:bodyPr/>
                    <a:lstStyle/>
                    <a:p>
                      <a:r>
                        <a:rPr lang="en-US" sz="1400" dirty="0"/>
                        <a:t>3x</a:t>
                      </a:r>
                    </a:p>
                  </a:txBody>
                  <a:tcPr/>
                </a:tc>
                <a:tc>
                  <a:txBody>
                    <a:bodyPr/>
                    <a:lstStyle/>
                    <a:p>
                      <a:r>
                        <a:rPr lang="en-US" sz="1400" dirty="0"/>
                        <a:t>$240k</a:t>
                      </a:r>
                    </a:p>
                  </a:txBody>
                  <a:tcPr/>
                </a:tc>
                <a:extLst>
                  <a:ext uri="{0D108BD9-81ED-4DB2-BD59-A6C34878D82A}">
                    <a16:rowId xmlns:a16="http://schemas.microsoft.com/office/drawing/2014/main" val="3131806332"/>
                  </a:ext>
                </a:extLst>
              </a:tr>
              <a:tr h="350612">
                <a:tc>
                  <a:txBody>
                    <a:bodyPr/>
                    <a:lstStyle/>
                    <a:p>
                      <a:r>
                        <a:rPr lang="en-US" sz="1400" dirty="0"/>
                        <a:t>50</a:t>
                      </a:r>
                    </a:p>
                  </a:txBody>
                  <a:tcPr/>
                </a:tc>
                <a:tc>
                  <a:txBody>
                    <a:bodyPr/>
                    <a:lstStyle/>
                    <a:p>
                      <a:r>
                        <a:rPr lang="en-US" sz="1400" dirty="0"/>
                        <a:t>$100k</a:t>
                      </a:r>
                    </a:p>
                  </a:txBody>
                  <a:tcPr/>
                </a:tc>
                <a:tc>
                  <a:txBody>
                    <a:bodyPr/>
                    <a:lstStyle/>
                    <a:p>
                      <a:r>
                        <a:rPr lang="en-US" sz="1400" dirty="0"/>
                        <a:t>6x</a:t>
                      </a:r>
                    </a:p>
                  </a:txBody>
                  <a:tcPr/>
                </a:tc>
                <a:tc>
                  <a:txBody>
                    <a:bodyPr/>
                    <a:lstStyle/>
                    <a:p>
                      <a:r>
                        <a:rPr lang="en-US" sz="1400" dirty="0"/>
                        <a:t>$600k</a:t>
                      </a:r>
                    </a:p>
                  </a:txBody>
                  <a:tcPr/>
                </a:tc>
                <a:extLst>
                  <a:ext uri="{0D108BD9-81ED-4DB2-BD59-A6C34878D82A}">
                    <a16:rowId xmlns:a16="http://schemas.microsoft.com/office/drawing/2014/main" val="2097181799"/>
                  </a:ext>
                </a:extLst>
              </a:tr>
              <a:tr h="350612">
                <a:tc>
                  <a:txBody>
                    <a:bodyPr/>
                    <a:lstStyle/>
                    <a:p>
                      <a:r>
                        <a:rPr lang="en-US" sz="1400" dirty="0"/>
                        <a:t>60</a:t>
                      </a:r>
                    </a:p>
                  </a:txBody>
                  <a:tcPr/>
                </a:tc>
                <a:tc>
                  <a:txBody>
                    <a:bodyPr/>
                    <a:lstStyle/>
                    <a:p>
                      <a:r>
                        <a:rPr lang="en-US" sz="1400" dirty="0"/>
                        <a:t>$120k</a:t>
                      </a:r>
                    </a:p>
                  </a:txBody>
                  <a:tcPr/>
                </a:tc>
                <a:tc>
                  <a:txBody>
                    <a:bodyPr/>
                    <a:lstStyle/>
                    <a:p>
                      <a:r>
                        <a:rPr lang="en-US" sz="1400" dirty="0"/>
                        <a:t>8x</a:t>
                      </a:r>
                    </a:p>
                  </a:txBody>
                  <a:tcPr/>
                </a:tc>
                <a:tc>
                  <a:txBody>
                    <a:bodyPr/>
                    <a:lstStyle/>
                    <a:p>
                      <a:r>
                        <a:rPr lang="en-US" sz="1400" dirty="0"/>
                        <a:t>$960k</a:t>
                      </a:r>
                    </a:p>
                  </a:txBody>
                  <a:tcPr/>
                </a:tc>
                <a:extLst>
                  <a:ext uri="{0D108BD9-81ED-4DB2-BD59-A6C34878D82A}">
                    <a16:rowId xmlns:a16="http://schemas.microsoft.com/office/drawing/2014/main" val="3621066267"/>
                  </a:ext>
                </a:extLst>
              </a:tr>
            </a:tbl>
          </a:graphicData>
        </a:graphic>
      </p:graphicFrame>
      <p:sp>
        <p:nvSpPr>
          <p:cNvPr id="5" name="TextBox 4">
            <a:extLst>
              <a:ext uri="{FF2B5EF4-FFF2-40B4-BE49-F238E27FC236}">
                <a16:creationId xmlns:a16="http://schemas.microsoft.com/office/drawing/2014/main" id="{A7E00C1A-1DEE-46CC-9098-264B37F013C6}"/>
              </a:ext>
            </a:extLst>
          </p:cNvPr>
          <p:cNvSpPr txBox="1"/>
          <p:nvPr/>
        </p:nvSpPr>
        <p:spPr>
          <a:xfrm>
            <a:off x="3874077" y="6041670"/>
            <a:ext cx="4443845" cy="369332"/>
          </a:xfrm>
          <a:prstGeom prst="rect">
            <a:avLst/>
          </a:prstGeom>
          <a:noFill/>
        </p:spPr>
        <p:txBody>
          <a:bodyPr wrap="none" rtlCol="0">
            <a:spAutoFit/>
          </a:bodyPr>
          <a:lstStyle/>
          <a:p>
            <a:r>
              <a:rPr lang="en-US" dirty="0"/>
              <a:t>Discussion/questions/comments/ideas</a:t>
            </a:r>
          </a:p>
        </p:txBody>
      </p:sp>
    </p:spTree>
    <p:extLst>
      <p:ext uri="{BB962C8B-B14F-4D97-AF65-F5344CB8AC3E}">
        <p14:creationId xmlns:p14="http://schemas.microsoft.com/office/powerpoint/2010/main" val="74681441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circle(in)">
                                      <p:cBhvr>
                                        <p:cTn id="12" dur="2000"/>
                                        <p:tgtEl>
                                          <p:spTgt spid="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The Baby Steps</a:t>
            </a:r>
          </a:p>
        </p:txBody>
      </p:sp>
      <p:pic>
        <p:nvPicPr>
          <p:cNvPr id="7" name="Picture 6">
            <a:extLst>
              <a:ext uri="{FF2B5EF4-FFF2-40B4-BE49-F238E27FC236}">
                <a16:creationId xmlns:a16="http://schemas.microsoft.com/office/drawing/2014/main" id="{8E54BE0E-A746-4656-9B54-C72FE91418CD}"/>
              </a:ext>
            </a:extLst>
          </p:cNvPr>
          <p:cNvPicPr>
            <a:picLocks noChangeAspect="1"/>
          </p:cNvPicPr>
          <p:nvPr/>
        </p:nvPicPr>
        <p:blipFill>
          <a:blip r:embed="rId3"/>
          <a:stretch>
            <a:fillRect/>
          </a:stretch>
        </p:blipFill>
        <p:spPr>
          <a:xfrm>
            <a:off x="3816032" y="1701126"/>
            <a:ext cx="4559935" cy="4514279"/>
          </a:xfrm>
          <a:prstGeom prst="rect">
            <a:avLst/>
          </a:prstGeom>
        </p:spPr>
      </p:pic>
      <p:sp>
        <p:nvSpPr>
          <p:cNvPr id="8" name="Arrow: Right 7">
            <a:extLst>
              <a:ext uri="{FF2B5EF4-FFF2-40B4-BE49-F238E27FC236}">
                <a16:creationId xmlns:a16="http://schemas.microsoft.com/office/drawing/2014/main" id="{2AE6B563-2150-477F-A35F-1AEF6CE8A1B9}"/>
              </a:ext>
            </a:extLst>
          </p:cNvPr>
          <p:cNvSpPr/>
          <p:nvPr/>
        </p:nvSpPr>
        <p:spPr>
          <a:xfrm flipH="1">
            <a:off x="7737821" y="3199423"/>
            <a:ext cx="3065929" cy="1644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will be focusing</a:t>
            </a:r>
          </a:p>
          <a:p>
            <a:pPr algn="ctr"/>
            <a:r>
              <a:rPr lang="en-US" dirty="0"/>
              <a:t>On Step 4</a:t>
            </a:r>
          </a:p>
        </p:txBody>
      </p:sp>
      <p:sp>
        <p:nvSpPr>
          <p:cNvPr id="3" name="TextBox 2">
            <a:extLst>
              <a:ext uri="{FF2B5EF4-FFF2-40B4-BE49-F238E27FC236}">
                <a16:creationId xmlns:a16="http://schemas.microsoft.com/office/drawing/2014/main" id="{59FC0D9F-7583-4454-AE98-EFB6AE166133}"/>
              </a:ext>
            </a:extLst>
          </p:cNvPr>
          <p:cNvSpPr txBox="1"/>
          <p:nvPr/>
        </p:nvSpPr>
        <p:spPr>
          <a:xfrm>
            <a:off x="530199" y="2282158"/>
            <a:ext cx="3224360" cy="1384995"/>
          </a:xfrm>
          <a:prstGeom prst="rect">
            <a:avLst/>
          </a:prstGeom>
          <a:noFill/>
        </p:spPr>
        <p:txBody>
          <a:bodyPr wrap="square" rtlCol="0">
            <a:spAutoFit/>
          </a:bodyPr>
          <a:lstStyle/>
          <a:p>
            <a:r>
              <a:rPr lang="en-US" sz="1200" dirty="0"/>
              <a:t>Scenario:</a:t>
            </a:r>
          </a:p>
          <a:p>
            <a:r>
              <a:rPr lang="en-US" sz="1200" dirty="0"/>
              <a:t>You owe $5000 for student loans, at 4% interest rate.</a:t>
            </a:r>
          </a:p>
          <a:p>
            <a:r>
              <a:rPr lang="en-US" sz="1200" dirty="0"/>
              <a:t>You have $8000 in your savings account accruing 0.8% interest.</a:t>
            </a:r>
          </a:p>
          <a:p>
            <a:r>
              <a:rPr lang="en-US" sz="1200" dirty="0"/>
              <a:t>By not paying off the loan, your money is becoming the bank’s money.</a:t>
            </a:r>
          </a:p>
        </p:txBody>
      </p:sp>
      <p:sp>
        <p:nvSpPr>
          <p:cNvPr id="4" name="TextBox 3">
            <a:extLst>
              <a:ext uri="{FF2B5EF4-FFF2-40B4-BE49-F238E27FC236}">
                <a16:creationId xmlns:a16="http://schemas.microsoft.com/office/drawing/2014/main" id="{F672CC9F-2482-4F8F-B405-172162D6A1AA}"/>
              </a:ext>
            </a:extLst>
          </p:cNvPr>
          <p:cNvSpPr txBox="1"/>
          <p:nvPr/>
        </p:nvSpPr>
        <p:spPr>
          <a:xfrm>
            <a:off x="530199" y="4645745"/>
            <a:ext cx="2936240" cy="1569660"/>
          </a:xfrm>
          <a:prstGeom prst="rect">
            <a:avLst/>
          </a:prstGeom>
          <a:noFill/>
        </p:spPr>
        <p:txBody>
          <a:bodyPr wrap="square" rtlCol="0">
            <a:spAutoFit/>
          </a:bodyPr>
          <a:lstStyle/>
          <a:p>
            <a:r>
              <a:rPr lang="en-US" sz="1600" dirty="0"/>
              <a:t>Note: even though retirement investing starts at Step 4, you should at least set up a 401(k) to take advantage of free money! (SSG gives 3%, not a match)</a:t>
            </a:r>
          </a:p>
        </p:txBody>
      </p:sp>
      <p:sp>
        <p:nvSpPr>
          <p:cNvPr id="9" name="TextBox 8">
            <a:extLst>
              <a:ext uri="{FF2B5EF4-FFF2-40B4-BE49-F238E27FC236}">
                <a16:creationId xmlns:a16="http://schemas.microsoft.com/office/drawing/2014/main" id="{555E98C9-6EB9-4D29-A712-A9B4E8CC6D7F}"/>
              </a:ext>
            </a:extLst>
          </p:cNvPr>
          <p:cNvSpPr txBox="1"/>
          <p:nvPr/>
        </p:nvSpPr>
        <p:spPr>
          <a:xfrm>
            <a:off x="410756" y="457928"/>
            <a:ext cx="4443845" cy="369332"/>
          </a:xfrm>
          <a:prstGeom prst="rect">
            <a:avLst/>
          </a:prstGeom>
          <a:noFill/>
        </p:spPr>
        <p:txBody>
          <a:bodyPr wrap="none" rtlCol="0">
            <a:spAutoFit/>
          </a:bodyPr>
          <a:lstStyle/>
          <a:p>
            <a:r>
              <a:rPr lang="en-US" dirty="0"/>
              <a:t>Discussion/questions/comments/ideas</a:t>
            </a:r>
          </a:p>
        </p:txBody>
      </p:sp>
    </p:spTree>
    <p:extLst>
      <p:ext uri="{BB962C8B-B14F-4D97-AF65-F5344CB8AC3E}">
        <p14:creationId xmlns:p14="http://schemas.microsoft.com/office/powerpoint/2010/main" val="29862515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4"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dirty="0"/>
              <a:t>The Investments</a:t>
            </a:r>
          </a:p>
        </p:txBody>
      </p:sp>
      <p:graphicFrame>
        <p:nvGraphicFramePr>
          <p:cNvPr id="10" name="Table 10">
            <a:extLst>
              <a:ext uri="{FF2B5EF4-FFF2-40B4-BE49-F238E27FC236}">
                <a16:creationId xmlns:a16="http://schemas.microsoft.com/office/drawing/2014/main" id="{387D0D4D-9BAF-4057-9C73-6C6B821A4B1C}"/>
              </a:ext>
            </a:extLst>
          </p:cNvPr>
          <p:cNvGraphicFramePr>
            <a:graphicFrameLocks noGrp="1"/>
          </p:cNvGraphicFramePr>
          <p:nvPr>
            <p:ph idx="1"/>
            <p:extLst>
              <p:ext uri="{D42A27DB-BD31-4B8C-83A1-F6EECF244321}">
                <p14:modId xmlns:p14="http://schemas.microsoft.com/office/powerpoint/2010/main" val="263327751"/>
              </p:ext>
            </p:extLst>
          </p:nvPr>
        </p:nvGraphicFramePr>
        <p:xfrm>
          <a:off x="1066800" y="2103438"/>
          <a:ext cx="10058400" cy="2966720"/>
        </p:xfrm>
        <a:graphic>
          <a:graphicData uri="http://schemas.openxmlformats.org/drawingml/2006/table">
            <a:tbl>
              <a:tblPr firstRow="1" bandRow="1">
                <a:tableStyleId>{F5AB1C69-6EDB-4FF4-983F-18BD219EF322}</a:tableStyleId>
              </a:tblPr>
              <a:tblGrid>
                <a:gridCol w="2514600">
                  <a:extLst>
                    <a:ext uri="{9D8B030D-6E8A-4147-A177-3AD203B41FA5}">
                      <a16:colId xmlns:a16="http://schemas.microsoft.com/office/drawing/2014/main" val="2641078055"/>
                    </a:ext>
                  </a:extLst>
                </a:gridCol>
                <a:gridCol w="2514600">
                  <a:extLst>
                    <a:ext uri="{9D8B030D-6E8A-4147-A177-3AD203B41FA5}">
                      <a16:colId xmlns:a16="http://schemas.microsoft.com/office/drawing/2014/main" val="4147466569"/>
                    </a:ext>
                  </a:extLst>
                </a:gridCol>
                <a:gridCol w="2514600">
                  <a:extLst>
                    <a:ext uri="{9D8B030D-6E8A-4147-A177-3AD203B41FA5}">
                      <a16:colId xmlns:a16="http://schemas.microsoft.com/office/drawing/2014/main" val="6146714"/>
                    </a:ext>
                  </a:extLst>
                </a:gridCol>
                <a:gridCol w="2514600">
                  <a:extLst>
                    <a:ext uri="{9D8B030D-6E8A-4147-A177-3AD203B41FA5}">
                      <a16:colId xmlns:a16="http://schemas.microsoft.com/office/drawing/2014/main" val="1064406850"/>
                    </a:ext>
                  </a:extLst>
                </a:gridCol>
              </a:tblGrid>
              <a:tr h="370840">
                <a:tc>
                  <a:txBody>
                    <a:bodyPr/>
                    <a:lstStyle/>
                    <a:p>
                      <a:endParaRPr lang="en-US"/>
                    </a:p>
                  </a:txBody>
                  <a:tcPr/>
                </a:tc>
                <a:tc>
                  <a:txBody>
                    <a:bodyPr/>
                    <a:lstStyle/>
                    <a:p>
                      <a:r>
                        <a:rPr lang="en-US" dirty="0"/>
                        <a:t>401(k)</a:t>
                      </a:r>
                    </a:p>
                  </a:txBody>
                  <a:tcPr/>
                </a:tc>
                <a:tc>
                  <a:txBody>
                    <a:bodyPr/>
                    <a:lstStyle/>
                    <a:p>
                      <a:r>
                        <a:rPr lang="en-US" dirty="0"/>
                        <a:t>IRA</a:t>
                      </a:r>
                    </a:p>
                  </a:txBody>
                  <a:tcPr/>
                </a:tc>
                <a:tc>
                  <a:txBody>
                    <a:bodyPr/>
                    <a:lstStyle/>
                    <a:p>
                      <a:r>
                        <a:rPr lang="en-US" dirty="0"/>
                        <a:t>Roth IRA</a:t>
                      </a:r>
                    </a:p>
                  </a:txBody>
                  <a:tcPr/>
                </a:tc>
                <a:extLst>
                  <a:ext uri="{0D108BD9-81ED-4DB2-BD59-A6C34878D82A}">
                    <a16:rowId xmlns:a16="http://schemas.microsoft.com/office/drawing/2014/main" val="2670432140"/>
                  </a:ext>
                </a:extLst>
              </a:tr>
              <a:tr h="370840">
                <a:tc>
                  <a:txBody>
                    <a:bodyPr/>
                    <a:lstStyle/>
                    <a:p>
                      <a:r>
                        <a:rPr lang="en-US" dirty="0"/>
                        <a:t>Maintained by</a:t>
                      </a:r>
                    </a:p>
                  </a:txBody>
                  <a:tcPr/>
                </a:tc>
                <a:tc>
                  <a:txBody>
                    <a:bodyPr/>
                    <a:lstStyle/>
                    <a:p>
                      <a:r>
                        <a:rPr lang="en-US" dirty="0"/>
                        <a:t>Employer </a:t>
                      </a:r>
                    </a:p>
                  </a:txBody>
                  <a:tcPr/>
                </a:tc>
                <a:tc>
                  <a:txBody>
                    <a:bodyPr/>
                    <a:lstStyle/>
                    <a:p>
                      <a:r>
                        <a:rPr lang="en-US" dirty="0"/>
                        <a:t>Self</a:t>
                      </a:r>
                    </a:p>
                  </a:txBody>
                  <a:tcPr/>
                </a:tc>
                <a:tc>
                  <a:txBody>
                    <a:bodyPr/>
                    <a:lstStyle/>
                    <a:p>
                      <a:r>
                        <a:rPr lang="en-US" dirty="0"/>
                        <a:t>Self</a:t>
                      </a:r>
                    </a:p>
                  </a:txBody>
                  <a:tcPr/>
                </a:tc>
                <a:extLst>
                  <a:ext uri="{0D108BD9-81ED-4DB2-BD59-A6C34878D82A}">
                    <a16:rowId xmlns:a16="http://schemas.microsoft.com/office/drawing/2014/main" val="3145554661"/>
                  </a:ext>
                </a:extLst>
              </a:tr>
              <a:tr h="370840">
                <a:tc>
                  <a:txBody>
                    <a:bodyPr/>
                    <a:lstStyle/>
                    <a:p>
                      <a:r>
                        <a:rPr lang="en-US" dirty="0"/>
                        <a:t>Upfront taxes</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613338700"/>
                  </a:ext>
                </a:extLst>
              </a:tr>
              <a:tr h="370840">
                <a:tc>
                  <a:txBody>
                    <a:bodyPr/>
                    <a:lstStyle/>
                    <a:p>
                      <a:r>
                        <a:rPr lang="en-US" dirty="0"/>
                        <a:t>Withdrawal taxes</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3210247322"/>
                  </a:ext>
                </a:extLst>
              </a:tr>
              <a:tr h="370840">
                <a:tc>
                  <a:txBody>
                    <a:bodyPr/>
                    <a:lstStyle/>
                    <a:p>
                      <a:r>
                        <a:rPr lang="en-US" dirty="0"/>
                        <a:t>Contribution limits</a:t>
                      </a:r>
                    </a:p>
                  </a:txBody>
                  <a:tcPr/>
                </a:tc>
                <a:tc>
                  <a:txBody>
                    <a:bodyPr/>
                    <a:lstStyle/>
                    <a:p>
                      <a:r>
                        <a:rPr lang="en-US" dirty="0"/>
                        <a:t>$19,500/</a:t>
                      </a:r>
                      <a:r>
                        <a:rPr lang="en-US" dirty="0" err="1"/>
                        <a:t>yr</a:t>
                      </a:r>
                      <a:endParaRPr lang="en-US" dirty="0"/>
                    </a:p>
                  </a:txBody>
                  <a:tcPr/>
                </a:tc>
                <a:tc>
                  <a:txBody>
                    <a:bodyPr/>
                    <a:lstStyle/>
                    <a:p>
                      <a:r>
                        <a:rPr lang="en-US"/>
                        <a:t>$6,000</a:t>
                      </a:r>
                      <a:r>
                        <a:rPr lang="en-US" dirty="0"/>
                        <a:t>/</a:t>
                      </a:r>
                      <a:r>
                        <a:rPr lang="en-US" dirty="0" err="1"/>
                        <a:t>yr</a:t>
                      </a:r>
                      <a:endParaRPr lang="en-US" dirty="0"/>
                    </a:p>
                  </a:txBody>
                  <a:tcPr/>
                </a:tc>
                <a:tc>
                  <a:txBody>
                    <a:bodyPr/>
                    <a:lstStyle/>
                    <a:p>
                      <a:r>
                        <a:rPr lang="en-US" dirty="0"/>
                        <a:t>$6,000/</a:t>
                      </a:r>
                      <a:r>
                        <a:rPr lang="en-US" dirty="0" err="1"/>
                        <a:t>yr</a:t>
                      </a:r>
                      <a:endParaRPr lang="en-US" dirty="0"/>
                    </a:p>
                  </a:txBody>
                  <a:tcPr/>
                </a:tc>
                <a:extLst>
                  <a:ext uri="{0D108BD9-81ED-4DB2-BD59-A6C34878D82A}">
                    <a16:rowId xmlns:a16="http://schemas.microsoft.com/office/drawing/2014/main" val="633223886"/>
                  </a:ext>
                </a:extLst>
              </a:tr>
              <a:tr h="370840">
                <a:tc>
                  <a:txBody>
                    <a:bodyPr/>
                    <a:lstStyle/>
                    <a:p>
                      <a:r>
                        <a:rPr lang="en-US" dirty="0"/>
                        <a:t>Employer match</a:t>
                      </a:r>
                    </a:p>
                  </a:txBody>
                  <a:tcPr/>
                </a:tc>
                <a:tc>
                  <a:txBody>
                    <a:bodyPr/>
                    <a:lstStyle/>
                    <a:p>
                      <a:r>
                        <a:rPr lang="en-US" dirty="0"/>
                        <a:t>YES! (free money)</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413183878"/>
                  </a:ext>
                </a:extLst>
              </a:tr>
              <a:tr h="370840">
                <a:tc>
                  <a:txBody>
                    <a:bodyPr/>
                    <a:lstStyle/>
                    <a:p>
                      <a:r>
                        <a:rPr lang="en-US" dirty="0"/>
                        <a:t>Income limits</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153238058"/>
                  </a:ext>
                </a:extLst>
              </a:tr>
              <a:tr h="370840">
                <a:tc>
                  <a:txBody>
                    <a:bodyPr/>
                    <a:lstStyle/>
                    <a:p>
                      <a:r>
                        <a:rPr lang="en-US" dirty="0"/>
                        <a:t>Average fees</a:t>
                      </a:r>
                    </a:p>
                  </a:txBody>
                  <a:tcPr/>
                </a:tc>
                <a:tc>
                  <a:txBody>
                    <a:bodyPr/>
                    <a:lstStyle/>
                    <a:p>
                      <a:r>
                        <a:rPr lang="en-US" dirty="0"/>
                        <a:t>High</a:t>
                      </a:r>
                    </a:p>
                  </a:txBody>
                  <a:tcPr/>
                </a:tc>
                <a:tc>
                  <a:txBody>
                    <a:bodyPr/>
                    <a:lstStyle/>
                    <a:p>
                      <a:r>
                        <a:rPr lang="en-US" dirty="0"/>
                        <a:t>Low</a:t>
                      </a:r>
                    </a:p>
                  </a:txBody>
                  <a:tcPr/>
                </a:tc>
                <a:tc>
                  <a:txBody>
                    <a:bodyPr/>
                    <a:lstStyle/>
                    <a:p>
                      <a:r>
                        <a:rPr lang="en-US" dirty="0"/>
                        <a:t>Low</a:t>
                      </a:r>
                    </a:p>
                  </a:txBody>
                  <a:tcPr/>
                </a:tc>
                <a:extLst>
                  <a:ext uri="{0D108BD9-81ED-4DB2-BD59-A6C34878D82A}">
                    <a16:rowId xmlns:a16="http://schemas.microsoft.com/office/drawing/2014/main" val="43072109"/>
                  </a:ext>
                </a:extLst>
              </a:tr>
            </a:tbl>
          </a:graphicData>
        </a:graphic>
      </p:graphicFrame>
      <p:sp>
        <p:nvSpPr>
          <p:cNvPr id="11" name="TextBox 10">
            <a:extLst>
              <a:ext uri="{FF2B5EF4-FFF2-40B4-BE49-F238E27FC236}">
                <a16:creationId xmlns:a16="http://schemas.microsoft.com/office/drawing/2014/main" id="{38C4404B-9635-4A31-8654-ED1C95D4FF77}"/>
              </a:ext>
            </a:extLst>
          </p:cNvPr>
          <p:cNvSpPr txBox="1"/>
          <p:nvPr/>
        </p:nvSpPr>
        <p:spPr>
          <a:xfrm>
            <a:off x="1066800" y="5394036"/>
            <a:ext cx="9528571" cy="830997"/>
          </a:xfrm>
          <a:prstGeom prst="rect">
            <a:avLst/>
          </a:prstGeom>
          <a:noFill/>
        </p:spPr>
        <p:txBody>
          <a:bodyPr wrap="none" rtlCol="0">
            <a:spAutoFit/>
          </a:bodyPr>
          <a:lstStyle/>
          <a:p>
            <a:r>
              <a:rPr lang="en-US" sz="1200" dirty="0"/>
              <a:t>A good strategy (if you can manage it) is to have both a 401(k) and a Roth IRA. Invest in your 401(k) up to the matching limit, </a:t>
            </a:r>
          </a:p>
          <a:p>
            <a:r>
              <a:rPr lang="en-US" sz="1200" dirty="0"/>
              <a:t>then fund a Roth up to the contribution limit. After that, any leftover funds can go toward your 401(k)’s contribution limit.</a:t>
            </a:r>
          </a:p>
          <a:p>
            <a:endParaRPr lang="en-US" sz="1200" dirty="0"/>
          </a:p>
          <a:p>
            <a:r>
              <a:rPr lang="en-US" sz="1200" dirty="0"/>
              <a:t>SSG 401(k) is managed by Transamerica and SSG contributes 3% of your compensation each year.</a:t>
            </a:r>
          </a:p>
        </p:txBody>
      </p:sp>
      <p:sp>
        <p:nvSpPr>
          <p:cNvPr id="5" name="TextBox 4">
            <a:extLst>
              <a:ext uri="{FF2B5EF4-FFF2-40B4-BE49-F238E27FC236}">
                <a16:creationId xmlns:a16="http://schemas.microsoft.com/office/drawing/2014/main" id="{6B3BE2D8-99E6-4D22-931C-33D3F1FA1A69}"/>
              </a:ext>
            </a:extLst>
          </p:cNvPr>
          <p:cNvSpPr txBox="1"/>
          <p:nvPr/>
        </p:nvSpPr>
        <p:spPr>
          <a:xfrm>
            <a:off x="7348797" y="457928"/>
            <a:ext cx="4443845" cy="369332"/>
          </a:xfrm>
          <a:prstGeom prst="rect">
            <a:avLst/>
          </a:prstGeom>
          <a:noFill/>
        </p:spPr>
        <p:txBody>
          <a:bodyPr wrap="none" rtlCol="0">
            <a:spAutoFit/>
          </a:bodyPr>
          <a:lstStyle/>
          <a:p>
            <a:r>
              <a:rPr lang="en-US" dirty="0"/>
              <a:t>Discussion/questions/comments/ideas</a:t>
            </a:r>
          </a:p>
        </p:txBody>
      </p:sp>
    </p:spTree>
    <p:extLst>
      <p:ext uri="{BB962C8B-B14F-4D97-AF65-F5344CB8AC3E}">
        <p14:creationId xmlns:p14="http://schemas.microsoft.com/office/powerpoint/2010/main" val="4161293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up)">
                                      <p:cBhvr>
                                        <p:cTn id="7" dur="1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up)">
                                      <p:cBhvr>
                                        <p:cTn id="12" dur="1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up)">
                                      <p:cBhvr>
                                        <p:cTn id="17" dur="1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5AC2AF-28A5-4142-92A8-E689EB20CCE3}"/>
              </a:ext>
            </a:extLst>
          </p:cNvPr>
          <p:cNvPicPr>
            <a:picLocks noChangeAspect="1"/>
          </p:cNvPicPr>
          <p:nvPr/>
        </p:nvPicPr>
        <p:blipFill>
          <a:blip r:embed="rId2"/>
          <a:stretch>
            <a:fillRect/>
          </a:stretch>
        </p:blipFill>
        <p:spPr>
          <a:xfrm>
            <a:off x="2299473" y="545626"/>
            <a:ext cx="9381214" cy="5766748"/>
          </a:xfrm>
          <a:prstGeom prst="rect">
            <a:avLst/>
          </a:prstGeom>
        </p:spPr>
      </p:pic>
      <p:sp>
        <p:nvSpPr>
          <p:cNvPr id="9" name="TextBox 8">
            <a:extLst>
              <a:ext uri="{FF2B5EF4-FFF2-40B4-BE49-F238E27FC236}">
                <a16:creationId xmlns:a16="http://schemas.microsoft.com/office/drawing/2014/main" id="{F7A76DC7-22F8-423E-BC07-2F51DA10CC5C}"/>
              </a:ext>
            </a:extLst>
          </p:cNvPr>
          <p:cNvSpPr txBox="1"/>
          <p:nvPr/>
        </p:nvSpPr>
        <p:spPr>
          <a:xfrm>
            <a:off x="511313" y="5086923"/>
            <a:ext cx="1635759" cy="461665"/>
          </a:xfrm>
          <a:prstGeom prst="rect">
            <a:avLst/>
          </a:prstGeom>
          <a:noFill/>
        </p:spPr>
        <p:txBody>
          <a:bodyPr wrap="square" rtlCol="0">
            <a:spAutoFit/>
          </a:bodyPr>
          <a:lstStyle/>
          <a:p>
            <a:r>
              <a:rPr lang="en-US" sz="1200" dirty="0"/>
              <a:t>Gross – Deductions = Taxable Wages</a:t>
            </a:r>
          </a:p>
        </p:txBody>
      </p:sp>
      <p:sp>
        <p:nvSpPr>
          <p:cNvPr id="10" name="TextBox 9">
            <a:extLst>
              <a:ext uri="{FF2B5EF4-FFF2-40B4-BE49-F238E27FC236}">
                <a16:creationId xmlns:a16="http://schemas.microsoft.com/office/drawing/2014/main" id="{51D21C8D-E241-404F-9208-6BF3AB5122BF}"/>
              </a:ext>
            </a:extLst>
          </p:cNvPr>
          <p:cNvSpPr txBox="1"/>
          <p:nvPr/>
        </p:nvSpPr>
        <p:spPr>
          <a:xfrm>
            <a:off x="511312" y="5666043"/>
            <a:ext cx="1635759" cy="646331"/>
          </a:xfrm>
          <a:prstGeom prst="rect">
            <a:avLst/>
          </a:prstGeom>
          <a:noFill/>
        </p:spPr>
        <p:txBody>
          <a:bodyPr wrap="square" rtlCol="0">
            <a:spAutoFit/>
          </a:bodyPr>
          <a:lstStyle/>
          <a:p>
            <a:r>
              <a:rPr lang="en-US" sz="1200" dirty="0"/>
              <a:t>Taxable Wages x Your Tax Bracket =</a:t>
            </a:r>
          </a:p>
          <a:p>
            <a:r>
              <a:rPr lang="en-US" sz="1200" dirty="0"/>
              <a:t>Taxes</a:t>
            </a:r>
          </a:p>
        </p:txBody>
      </p:sp>
      <p:sp>
        <p:nvSpPr>
          <p:cNvPr id="11" name="TextBox 10">
            <a:extLst>
              <a:ext uri="{FF2B5EF4-FFF2-40B4-BE49-F238E27FC236}">
                <a16:creationId xmlns:a16="http://schemas.microsoft.com/office/drawing/2014/main" id="{CCDC73EC-F74F-4A0A-880F-81467F1C8385}"/>
              </a:ext>
            </a:extLst>
          </p:cNvPr>
          <p:cNvSpPr txBox="1"/>
          <p:nvPr/>
        </p:nvSpPr>
        <p:spPr>
          <a:xfrm>
            <a:off x="940582" y="2146997"/>
            <a:ext cx="10310836" cy="369332"/>
          </a:xfrm>
          <a:prstGeom prst="rect">
            <a:avLst/>
          </a:prstGeom>
          <a:solidFill>
            <a:schemeClr val="accent3">
              <a:lumMod val="60000"/>
              <a:lumOff val="40000"/>
            </a:schemeClr>
          </a:solidFill>
        </p:spPr>
        <p:txBody>
          <a:bodyPr wrap="none" rtlCol="0">
            <a:spAutoFit/>
          </a:bodyPr>
          <a:lstStyle/>
          <a:p>
            <a:r>
              <a:rPr lang="en-US" dirty="0"/>
              <a:t>Increasing your 401(k) contribution increases deductions, which lowers your taxable wages</a:t>
            </a:r>
          </a:p>
        </p:txBody>
      </p:sp>
      <p:sp>
        <p:nvSpPr>
          <p:cNvPr id="12" name="TextBox 11">
            <a:extLst>
              <a:ext uri="{FF2B5EF4-FFF2-40B4-BE49-F238E27FC236}">
                <a16:creationId xmlns:a16="http://schemas.microsoft.com/office/drawing/2014/main" id="{A94CB02C-524F-4590-8024-83CD6F513ECA}"/>
              </a:ext>
            </a:extLst>
          </p:cNvPr>
          <p:cNvSpPr txBox="1"/>
          <p:nvPr/>
        </p:nvSpPr>
        <p:spPr>
          <a:xfrm>
            <a:off x="1645920" y="2516329"/>
            <a:ext cx="8900160" cy="369332"/>
          </a:xfrm>
          <a:prstGeom prst="rect">
            <a:avLst/>
          </a:prstGeom>
          <a:solidFill>
            <a:schemeClr val="accent1">
              <a:lumMod val="40000"/>
              <a:lumOff val="60000"/>
            </a:schemeClr>
          </a:solidFill>
        </p:spPr>
        <p:txBody>
          <a:bodyPr wrap="square" rtlCol="0">
            <a:spAutoFit/>
          </a:bodyPr>
          <a:lstStyle/>
          <a:p>
            <a:r>
              <a:rPr lang="en-US" dirty="0"/>
              <a:t>That means paying less in taxes now, but paying more in taxes when you retire</a:t>
            </a:r>
          </a:p>
        </p:txBody>
      </p:sp>
      <p:sp>
        <p:nvSpPr>
          <p:cNvPr id="13" name="TextBox 12">
            <a:extLst>
              <a:ext uri="{FF2B5EF4-FFF2-40B4-BE49-F238E27FC236}">
                <a16:creationId xmlns:a16="http://schemas.microsoft.com/office/drawing/2014/main" id="{AFD2CB15-D87D-4493-846A-8689DEB210FE}"/>
              </a:ext>
            </a:extLst>
          </p:cNvPr>
          <p:cNvSpPr txBox="1"/>
          <p:nvPr/>
        </p:nvSpPr>
        <p:spPr>
          <a:xfrm>
            <a:off x="1988610" y="5317755"/>
            <a:ext cx="9692077" cy="369332"/>
          </a:xfrm>
          <a:prstGeom prst="rect">
            <a:avLst/>
          </a:prstGeom>
          <a:solidFill>
            <a:schemeClr val="accent3">
              <a:lumMod val="60000"/>
              <a:lumOff val="40000"/>
            </a:schemeClr>
          </a:solidFill>
        </p:spPr>
        <p:txBody>
          <a:bodyPr wrap="none" rtlCol="0">
            <a:spAutoFit/>
          </a:bodyPr>
          <a:lstStyle/>
          <a:p>
            <a:r>
              <a:rPr lang="en-US" dirty="0"/>
              <a:t>Contributing to a Roth IRA comes out of Net Pay (that you’ve already been taxed on)</a:t>
            </a:r>
          </a:p>
        </p:txBody>
      </p:sp>
      <p:sp>
        <p:nvSpPr>
          <p:cNvPr id="14" name="TextBox 13">
            <a:extLst>
              <a:ext uri="{FF2B5EF4-FFF2-40B4-BE49-F238E27FC236}">
                <a16:creationId xmlns:a16="http://schemas.microsoft.com/office/drawing/2014/main" id="{CF7D385F-DAF1-43FA-B5D3-64B2CCEBA575}"/>
              </a:ext>
            </a:extLst>
          </p:cNvPr>
          <p:cNvSpPr txBox="1"/>
          <p:nvPr/>
        </p:nvSpPr>
        <p:spPr>
          <a:xfrm>
            <a:off x="3402459" y="5687087"/>
            <a:ext cx="8278228" cy="369332"/>
          </a:xfrm>
          <a:prstGeom prst="rect">
            <a:avLst/>
          </a:prstGeom>
          <a:solidFill>
            <a:schemeClr val="accent1">
              <a:lumMod val="40000"/>
              <a:lumOff val="60000"/>
            </a:schemeClr>
          </a:solidFill>
        </p:spPr>
        <p:txBody>
          <a:bodyPr wrap="none" rtlCol="0">
            <a:spAutoFit/>
          </a:bodyPr>
          <a:lstStyle/>
          <a:p>
            <a:r>
              <a:rPr lang="en-US" dirty="0"/>
              <a:t>That means paying more in taxes now, but no taxes on it when you retire</a:t>
            </a:r>
          </a:p>
        </p:txBody>
      </p:sp>
      <p:sp>
        <p:nvSpPr>
          <p:cNvPr id="15" name="TextBox 14">
            <a:extLst>
              <a:ext uri="{FF2B5EF4-FFF2-40B4-BE49-F238E27FC236}">
                <a16:creationId xmlns:a16="http://schemas.microsoft.com/office/drawing/2014/main" id="{D7EF2F69-0DA6-4B7F-AAA3-4AB93B8FBD5A}"/>
              </a:ext>
            </a:extLst>
          </p:cNvPr>
          <p:cNvSpPr txBox="1"/>
          <p:nvPr/>
        </p:nvSpPr>
        <p:spPr>
          <a:xfrm>
            <a:off x="3477837" y="3897781"/>
            <a:ext cx="4443845" cy="369332"/>
          </a:xfrm>
          <a:prstGeom prst="rect">
            <a:avLst/>
          </a:prstGeom>
          <a:noFill/>
        </p:spPr>
        <p:txBody>
          <a:bodyPr wrap="none" rtlCol="0">
            <a:spAutoFit/>
          </a:bodyPr>
          <a:lstStyle/>
          <a:p>
            <a:r>
              <a:rPr lang="en-US" dirty="0"/>
              <a:t>Discussion/questions/comments/ideas</a:t>
            </a:r>
          </a:p>
        </p:txBody>
      </p:sp>
    </p:spTree>
    <p:extLst>
      <p:ext uri="{BB962C8B-B14F-4D97-AF65-F5344CB8AC3E}">
        <p14:creationId xmlns:p14="http://schemas.microsoft.com/office/powerpoint/2010/main" val="30411962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P spid="13" grpId="0" animBg="1"/>
      <p:bldP spid="14"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222C-4D82-4A73-AC6E-6E9ACA3E0C11}"/>
              </a:ext>
            </a:extLst>
          </p:cNvPr>
          <p:cNvSpPr>
            <a:spLocks noGrp="1"/>
          </p:cNvSpPr>
          <p:nvPr>
            <p:ph type="title"/>
          </p:nvPr>
        </p:nvSpPr>
        <p:spPr/>
        <p:txBody>
          <a:bodyPr/>
          <a:lstStyle/>
          <a:p>
            <a:pPr algn="ctr"/>
            <a:r>
              <a:rPr lang="en-US" dirty="0"/>
              <a:t>The Resources</a:t>
            </a:r>
          </a:p>
        </p:txBody>
      </p:sp>
      <p:sp>
        <p:nvSpPr>
          <p:cNvPr id="3" name="Content Placeholder 2">
            <a:extLst>
              <a:ext uri="{FF2B5EF4-FFF2-40B4-BE49-F238E27FC236}">
                <a16:creationId xmlns:a16="http://schemas.microsoft.com/office/drawing/2014/main" id="{180B095D-EF59-4D7E-B597-751F94555B1B}"/>
              </a:ext>
            </a:extLst>
          </p:cNvPr>
          <p:cNvSpPr>
            <a:spLocks noGrp="1"/>
          </p:cNvSpPr>
          <p:nvPr>
            <p:ph idx="1"/>
          </p:nvPr>
        </p:nvSpPr>
        <p:spPr>
          <a:xfrm>
            <a:off x="1066800" y="2103120"/>
            <a:ext cx="5977197" cy="3849624"/>
          </a:xfrm>
        </p:spPr>
        <p:txBody>
          <a:bodyPr/>
          <a:lstStyle/>
          <a:p>
            <a:pPr>
              <a:buFont typeface="Arial" panose="020B0604020202020204" pitchFamily="34" charset="0"/>
              <a:buChar char="•"/>
            </a:pPr>
            <a:r>
              <a:rPr lang="en-US" dirty="0">
                <a:hlinkClick r:id="rId2"/>
              </a:rPr>
              <a:t>https://www.investopedia.com/</a:t>
            </a:r>
            <a:endParaRPr lang="en-US" dirty="0"/>
          </a:p>
          <a:p>
            <a:pPr lvl="1">
              <a:buFont typeface="Arial" panose="020B0604020202020204" pitchFamily="34" charset="0"/>
              <a:buChar char="•"/>
            </a:pPr>
            <a:r>
              <a:rPr lang="en-US" dirty="0"/>
              <a:t>For researching investment terms and definitions</a:t>
            </a:r>
          </a:p>
          <a:p>
            <a:pPr>
              <a:buFont typeface="Arial" panose="020B0604020202020204" pitchFamily="34" charset="0"/>
              <a:buChar char="•"/>
            </a:pPr>
            <a:r>
              <a:rPr lang="en-US" dirty="0">
                <a:hlinkClick r:id="rId3"/>
              </a:rPr>
              <a:t>https://www.nerdwallet.com/investing/retirement-calculator</a:t>
            </a:r>
            <a:endParaRPr lang="en-US" dirty="0"/>
          </a:p>
          <a:p>
            <a:pPr lvl="1">
              <a:buFont typeface="Arial" panose="020B0604020202020204" pitchFamily="34" charset="0"/>
              <a:buChar char="•"/>
            </a:pPr>
            <a:r>
              <a:rPr lang="en-US" dirty="0"/>
              <a:t>To forecast your retirement based on your circumstances</a:t>
            </a:r>
          </a:p>
          <a:p>
            <a:pPr lvl="1"/>
            <a:endParaRPr lang="en-US" dirty="0"/>
          </a:p>
        </p:txBody>
      </p:sp>
      <p:pic>
        <p:nvPicPr>
          <p:cNvPr id="4" name="Picture 3">
            <a:extLst>
              <a:ext uri="{FF2B5EF4-FFF2-40B4-BE49-F238E27FC236}">
                <a16:creationId xmlns:a16="http://schemas.microsoft.com/office/drawing/2014/main" id="{A36D0D2B-A7CE-48F6-BCF2-0034717EF9EF}"/>
              </a:ext>
            </a:extLst>
          </p:cNvPr>
          <p:cNvPicPr>
            <a:picLocks noChangeAspect="1"/>
          </p:cNvPicPr>
          <p:nvPr/>
        </p:nvPicPr>
        <p:blipFill>
          <a:blip r:embed="rId4"/>
          <a:stretch>
            <a:fillRect/>
          </a:stretch>
        </p:blipFill>
        <p:spPr>
          <a:xfrm>
            <a:off x="1299118" y="3415035"/>
            <a:ext cx="5295646" cy="2859742"/>
          </a:xfrm>
          <a:prstGeom prst="rect">
            <a:avLst/>
          </a:prstGeom>
        </p:spPr>
      </p:pic>
      <p:sp>
        <p:nvSpPr>
          <p:cNvPr id="6" name="TextBox 5">
            <a:extLst>
              <a:ext uri="{FF2B5EF4-FFF2-40B4-BE49-F238E27FC236}">
                <a16:creationId xmlns:a16="http://schemas.microsoft.com/office/drawing/2014/main" id="{A6EBCACB-98FE-4428-9744-D8449DA5C8D6}"/>
              </a:ext>
            </a:extLst>
          </p:cNvPr>
          <p:cNvSpPr txBox="1"/>
          <p:nvPr/>
        </p:nvSpPr>
        <p:spPr>
          <a:xfrm>
            <a:off x="7043997" y="5905445"/>
            <a:ext cx="4443845" cy="369332"/>
          </a:xfrm>
          <a:prstGeom prst="rect">
            <a:avLst/>
          </a:prstGeom>
          <a:noFill/>
        </p:spPr>
        <p:txBody>
          <a:bodyPr wrap="none" rtlCol="0">
            <a:spAutoFit/>
          </a:bodyPr>
          <a:lstStyle/>
          <a:p>
            <a:r>
              <a:rPr lang="en-US" dirty="0"/>
              <a:t>Discussion/questions/comments/ideas</a:t>
            </a:r>
          </a:p>
        </p:txBody>
      </p:sp>
      <p:sp>
        <p:nvSpPr>
          <p:cNvPr id="7" name="TextBox 6">
            <a:extLst>
              <a:ext uri="{FF2B5EF4-FFF2-40B4-BE49-F238E27FC236}">
                <a16:creationId xmlns:a16="http://schemas.microsoft.com/office/drawing/2014/main" id="{7AD4F67D-21DB-44C6-9CB3-27FEC1A52F93}"/>
              </a:ext>
            </a:extLst>
          </p:cNvPr>
          <p:cNvSpPr txBox="1"/>
          <p:nvPr/>
        </p:nvSpPr>
        <p:spPr>
          <a:xfrm>
            <a:off x="6800157" y="2103120"/>
            <a:ext cx="4703532" cy="784830"/>
          </a:xfrm>
          <a:prstGeom prst="rect">
            <a:avLst/>
          </a:prstGeom>
          <a:noFill/>
        </p:spPr>
        <p:txBody>
          <a:bodyPr wrap="none" rtlCol="0">
            <a:spAutoFit/>
          </a:bodyPr>
          <a:lstStyle/>
          <a:p>
            <a:pPr marL="285750" indent="-285750">
              <a:buFont typeface="Arial" panose="020B0604020202020204" pitchFamily="34" charset="0"/>
              <a:buChar char="•"/>
            </a:pPr>
            <a:r>
              <a:rPr lang="en-US" sz="1500" dirty="0">
                <a:hlinkClick r:id="rId5"/>
              </a:rPr>
              <a:t>http://daveramsey.com</a:t>
            </a:r>
            <a:endParaRPr lang="en-US" sz="1500" dirty="0"/>
          </a:p>
          <a:p>
            <a:pPr marL="742950" lvl="1" indent="-285750">
              <a:buFont typeface="Arial" panose="020B0604020202020204" pitchFamily="34" charset="0"/>
              <a:buChar char="•"/>
            </a:pPr>
            <a:r>
              <a:rPr lang="en-US" sz="1500" dirty="0"/>
              <a:t>Baby steps and other financial resources</a:t>
            </a:r>
          </a:p>
          <a:p>
            <a:endParaRPr lang="en-US" sz="1500" dirty="0"/>
          </a:p>
        </p:txBody>
      </p:sp>
    </p:spTree>
    <p:extLst>
      <p:ext uri="{BB962C8B-B14F-4D97-AF65-F5344CB8AC3E}">
        <p14:creationId xmlns:p14="http://schemas.microsoft.com/office/powerpoint/2010/main" val="239206458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{F98BC914-858F-439E-957E-EF5720C35753}tf78438558_win32</Template>
  <TotalTime>5855</TotalTime>
  <Words>1428</Words>
  <Application>Microsoft Office PowerPoint</Application>
  <PresentationFormat>Widescreen</PresentationFormat>
  <Paragraphs>141</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Garamond</vt:lpstr>
      <vt:lpstr>SavonVTI</vt:lpstr>
      <vt:lpstr>Retirement planning</vt:lpstr>
      <vt:lpstr>The Agenda</vt:lpstr>
      <vt:lpstr>The Problem</vt:lpstr>
      <vt:lpstr>The Goal</vt:lpstr>
      <vt:lpstr>The Baby Steps</vt:lpstr>
      <vt:lpstr>The Investments</vt:lpstr>
      <vt:lpstr>PowerPoint Presentation</vt:lpstr>
      <vt:lpstr>The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Retirement planning</dc:title>
  <dc:creator>Tyler Jaquish</dc:creator>
  <cp:lastModifiedBy>Tyler Jaquish</cp:lastModifiedBy>
  <cp:revision>38</cp:revision>
  <dcterms:created xsi:type="dcterms:W3CDTF">2021-06-01T14:26:47Z</dcterms:created>
  <dcterms:modified xsi:type="dcterms:W3CDTF">2021-06-18T18:17:19Z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