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59" r:id="rId6"/>
    <p:sldId id="266" r:id="rId7"/>
    <p:sldId id="267" r:id="rId8"/>
    <p:sldId id="269" r:id="rId9"/>
    <p:sldId id="270" r:id="rId10"/>
    <p:sldId id="260" r:id="rId11"/>
    <p:sldId id="273" r:id="rId12"/>
    <p:sldId id="261" r:id="rId13"/>
    <p:sldId id="274" r:id="rId14"/>
    <p:sldId id="262" r:id="rId15"/>
    <p:sldId id="271"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Eddy" initials="TE" lastIdx="1" clrIdx="0">
    <p:extLst>
      <p:ext uri="{19B8F6BF-5375-455C-9EA6-DF929625EA0E}">
        <p15:presenceInfo xmlns:p15="http://schemas.microsoft.com/office/powerpoint/2012/main" userId="c8f1d140b95605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316903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38061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637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33985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6816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64037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72232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04136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96110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426451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1F9B0-F2D4-4432-B4F1-82FC715610AB}" type="datetimeFigureOut">
              <a:rPr lang="en-GB" smtClean="0"/>
              <a:t>14/02/2020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18069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1F9B0-F2D4-4432-B4F1-82FC715610AB}" type="datetimeFigureOut">
              <a:rPr lang="en-GB" smtClean="0"/>
              <a:t>14/02/2020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39145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1F9B0-F2D4-4432-B4F1-82FC715610AB}" type="datetimeFigureOut">
              <a:rPr lang="en-GB" smtClean="0"/>
              <a:t>14/02/2020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28859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1F9B0-F2D4-4432-B4F1-82FC715610AB}" type="datetimeFigureOut">
              <a:rPr lang="en-GB" smtClean="0"/>
              <a:t>14/02/2020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163286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1F9B0-F2D4-4432-B4F1-82FC715610AB}" type="datetimeFigureOut">
              <a:rPr lang="en-GB" smtClean="0"/>
              <a:t>14/02/2020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137504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1F9B0-F2D4-4432-B4F1-82FC715610AB}" type="datetimeFigureOut">
              <a:rPr lang="en-GB" smtClean="0"/>
              <a:t>14/02/2020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40231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41F9B0-F2D4-4432-B4F1-82FC715610AB}" type="datetimeFigureOut">
              <a:rPr lang="en-GB" smtClean="0"/>
              <a:t>14/02/2020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C2A072-F295-4B5B-AFAB-21E505496853}" type="slidenum">
              <a:rPr lang="en-GB" smtClean="0"/>
              <a:t>‹#›</a:t>
            </a:fld>
            <a:endParaRPr lang="en-GB"/>
          </a:p>
        </p:txBody>
      </p:sp>
    </p:spTree>
    <p:extLst>
      <p:ext uri="{BB962C8B-B14F-4D97-AF65-F5344CB8AC3E}">
        <p14:creationId xmlns:p14="http://schemas.microsoft.com/office/powerpoint/2010/main" val="1234962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ello.com/invite/b/vAkjOJzQ/c5ad6c21e4d1dca09cfbc4ec31b75c05/qa-week-5-projec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ylerjohneddy/tyler-ims/blob/master/Tyler-ims.umlcd.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Inventory Management System Presentation</a:t>
            </a:r>
          </a:p>
        </p:txBody>
      </p:sp>
      <p:sp>
        <p:nvSpPr>
          <p:cNvPr id="3" name="Subtitle 2"/>
          <p:cNvSpPr>
            <a:spLocks noGrp="1"/>
          </p:cNvSpPr>
          <p:nvPr>
            <p:ph type="subTitle" idx="1"/>
          </p:nvPr>
        </p:nvSpPr>
        <p:spPr/>
        <p:txBody>
          <a:bodyPr/>
          <a:lstStyle/>
          <a:p>
            <a:r>
              <a:rPr lang="en-GB" dirty="0"/>
              <a:t>Week Five Project</a:t>
            </a:r>
          </a:p>
          <a:p>
            <a:r>
              <a:rPr lang="en-GB" dirty="0"/>
              <a:t>By Tyler Eddy</a:t>
            </a:r>
          </a:p>
        </p:txBody>
      </p:sp>
    </p:spTree>
    <p:extLst>
      <p:ext uri="{BB962C8B-B14F-4D97-AF65-F5344CB8AC3E}">
        <p14:creationId xmlns:p14="http://schemas.microsoft.com/office/powerpoint/2010/main" val="229620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Coding</a:t>
            </a:r>
          </a:p>
        </p:txBody>
      </p:sp>
      <p:sp>
        <p:nvSpPr>
          <p:cNvPr id="3" name="Content Placeholder 2"/>
          <p:cNvSpPr>
            <a:spLocks noGrp="1"/>
          </p:cNvSpPr>
          <p:nvPr>
            <p:ph idx="1"/>
          </p:nvPr>
        </p:nvSpPr>
        <p:spPr/>
        <p:txBody>
          <a:bodyPr/>
          <a:lstStyle/>
          <a:p>
            <a:r>
              <a:rPr lang="en-GB" dirty="0"/>
              <a:t>Used OOP and solid principles in the project</a:t>
            </a:r>
          </a:p>
          <a:p>
            <a:r>
              <a:rPr lang="en-GB" dirty="0"/>
              <a:t>Single Responsibility principle. DAO only access one </a:t>
            </a:r>
            <a:r>
              <a:rPr lang="en-GB" dirty="0" smtClean="0"/>
              <a:t>database</a:t>
            </a:r>
            <a:endParaRPr lang="en-GB" dirty="0"/>
          </a:p>
        </p:txBody>
      </p:sp>
      <p:pic>
        <p:nvPicPr>
          <p:cNvPr id="1030" name="Picture 6" descr="Image result for solid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123" y="3402937"/>
            <a:ext cx="33813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20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JavaDocs</a:t>
            </a:r>
            <a:endParaRPr lang="en-GB" dirty="0"/>
          </a:p>
        </p:txBody>
      </p:sp>
      <p:sp>
        <p:nvSpPr>
          <p:cNvPr id="3" name="Content Placeholder 2"/>
          <p:cNvSpPr>
            <a:spLocks noGrp="1"/>
          </p:cNvSpPr>
          <p:nvPr>
            <p:ph idx="1"/>
          </p:nvPr>
        </p:nvSpPr>
        <p:spPr/>
        <p:txBody>
          <a:bodyPr/>
          <a:lstStyle/>
          <a:p>
            <a:r>
              <a:rPr lang="en-GB" dirty="0" smtClean="0"/>
              <a:t>Each package has its one package-info which details what each class does</a:t>
            </a:r>
          </a:p>
          <a:p>
            <a:r>
              <a:rPr lang="en-GB" dirty="0" smtClean="0"/>
              <a:t>Each class can provide information on method variables and return types</a:t>
            </a:r>
            <a:endParaRPr lang="en-GB" dirty="0"/>
          </a:p>
        </p:txBody>
      </p:sp>
    </p:spTree>
    <p:extLst>
      <p:ext uri="{BB962C8B-B14F-4D97-AF65-F5344CB8AC3E}">
        <p14:creationId xmlns:p14="http://schemas.microsoft.com/office/powerpoint/2010/main" val="3358758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Testing</a:t>
            </a:r>
          </a:p>
        </p:txBody>
      </p:sp>
      <p:sp>
        <p:nvSpPr>
          <p:cNvPr id="3" name="Content Placeholder 2"/>
          <p:cNvSpPr>
            <a:spLocks noGrp="1"/>
          </p:cNvSpPr>
          <p:nvPr>
            <p:ph idx="1"/>
          </p:nvPr>
        </p:nvSpPr>
        <p:spPr/>
        <p:txBody>
          <a:bodyPr/>
          <a:lstStyle/>
          <a:p>
            <a:r>
              <a:rPr lang="en-GB" dirty="0" err="1"/>
              <a:t>JUint</a:t>
            </a:r>
            <a:r>
              <a:rPr lang="en-GB" dirty="0"/>
              <a:t>  used to test methods that didn’t call more methods. Single unit.</a:t>
            </a:r>
          </a:p>
          <a:p>
            <a:r>
              <a:rPr lang="en-GB" dirty="0"/>
              <a:t>Mockito is when integration testing is required.</a:t>
            </a:r>
          </a:p>
          <a:p>
            <a:pPr lvl="1"/>
            <a:r>
              <a:rPr lang="en-GB" dirty="0"/>
              <a:t>Stubbing</a:t>
            </a:r>
          </a:p>
        </p:txBody>
      </p:sp>
    </p:spTree>
    <p:extLst>
      <p:ext uri="{BB962C8B-B14F-4D97-AF65-F5344CB8AC3E}">
        <p14:creationId xmlns:p14="http://schemas.microsoft.com/office/powerpoint/2010/main" val="1636644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Surefire</a:t>
            </a:r>
            <a:r>
              <a:rPr lang="en-GB" dirty="0" smtClean="0"/>
              <a:t> reports</a:t>
            </a:r>
            <a:endParaRPr lang="en-GB" dirty="0"/>
          </a:p>
        </p:txBody>
      </p:sp>
      <p:sp>
        <p:nvSpPr>
          <p:cNvPr id="3" name="Content Placeholder 2"/>
          <p:cNvSpPr>
            <a:spLocks noGrp="1"/>
          </p:cNvSpPr>
          <p:nvPr>
            <p:ph idx="1"/>
          </p:nvPr>
        </p:nvSpPr>
        <p:spPr/>
        <p:txBody>
          <a:bodyPr/>
          <a:lstStyle/>
          <a:p>
            <a:r>
              <a:rPr lang="en-GB" dirty="0" err="1" smtClean="0"/>
              <a:t>Mvn</a:t>
            </a:r>
            <a:r>
              <a:rPr lang="en-GB" dirty="0" smtClean="0"/>
              <a:t> test</a:t>
            </a:r>
          </a:p>
          <a:p>
            <a:r>
              <a:rPr lang="en-GB" dirty="0" err="1" smtClean="0"/>
              <a:t>jococo</a:t>
            </a:r>
            <a:endParaRPr lang="en-GB" dirty="0"/>
          </a:p>
        </p:txBody>
      </p:sp>
      <p:pic>
        <p:nvPicPr>
          <p:cNvPr id="4" name="Picture 3"/>
          <p:cNvPicPr>
            <a:picLocks noChangeAspect="1"/>
          </p:cNvPicPr>
          <p:nvPr/>
        </p:nvPicPr>
        <p:blipFill>
          <a:blip r:embed="rId2"/>
          <a:stretch>
            <a:fillRect/>
          </a:stretch>
        </p:blipFill>
        <p:spPr>
          <a:xfrm>
            <a:off x="3489319" y="1739497"/>
            <a:ext cx="5784683" cy="4301865"/>
          </a:xfrm>
          <a:prstGeom prst="rect">
            <a:avLst/>
          </a:prstGeom>
        </p:spPr>
      </p:pic>
    </p:spTree>
    <p:extLst>
      <p:ext uri="{BB962C8B-B14F-4D97-AF65-F5344CB8AC3E}">
        <p14:creationId xmlns:p14="http://schemas.microsoft.com/office/powerpoint/2010/main" val="2166858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GB" b="1"/>
              <a:t>Automation</a:t>
            </a:r>
            <a:endParaRPr lang="en-GB" b="1"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GB"/>
              <a:t>Virtual machine was created on Google cloud platform where Jenkin's and maven were installed.</a:t>
            </a:r>
          </a:p>
          <a:p>
            <a:r>
              <a:rPr lang="en-GB"/>
              <a:t>Jenkins CI server is used to build projects using maven. Configured to build automatically when Github master branch is updated.</a:t>
            </a:r>
          </a:p>
          <a:p>
            <a:r>
              <a:rPr lang="en-GB"/>
              <a:t>SonarQube is a code checker ensuring code meets quality gates.</a:t>
            </a:r>
          </a:p>
          <a:p>
            <a:r>
              <a:rPr lang="en-GB"/>
              <a:t>Deployed to nexus which is a artefact repository </a:t>
            </a:r>
            <a:endParaRPr lang="en-GB"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8215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3F5F090-3DF7-41C9-A738-D813EE02BF8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SonarQube</a:t>
            </a:r>
          </a:p>
        </p:txBody>
      </p:sp>
      <p:pic>
        <p:nvPicPr>
          <p:cNvPr id="4" name="Content Placeholder 3">
            <a:extLst>
              <a:ext uri="{FF2B5EF4-FFF2-40B4-BE49-F238E27FC236}">
                <a16:creationId xmlns:a16="http://schemas.microsoft.com/office/drawing/2014/main" id="{32A3E5F3-C496-41A2-94C4-31F86B00C856}"/>
              </a:ext>
            </a:extLst>
          </p:cNvPr>
          <p:cNvPicPr>
            <a:picLocks noGrp="1" noChangeAspect="1"/>
          </p:cNvPicPr>
          <p:nvPr>
            <p:ph idx="1"/>
          </p:nvPr>
        </p:nvPicPr>
        <p:blipFill>
          <a:blip r:embed="rId2"/>
          <a:stretch>
            <a:fillRect/>
          </a:stretch>
        </p:blipFill>
        <p:spPr>
          <a:xfrm>
            <a:off x="1693057" y="934222"/>
            <a:ext cx="6873855" cy="3299450"/>
          </a:xfrm>
          <a:prstGeom prst="rect">
            <a:avLst/>
          </a:prstGeom>
        </p:spPr>
      </p:pic>
    </p:spTree>
    <p:extLst>
      <p:ext uri="{BB962C8B-B14F-4D97-AF65-F5344CB8AC3E}">
        <p14:creationId xmlns:p14="http://schemas.microsoft.com/office/powerpoint/2010/main" val="4048983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Nexus</a:t>
            </a:r>
            <a:endParaRPr lang="en-GB" dirty="0"/>
          </a:p>
        </p:txBody>
      </p:sp>
      <p:pic>
        <p:nvPicPr>
          <p:cNvPr id="4" name="Picture 3"/>
          <p:cNvPicPr>
            <a:picLocks noChangeAspect="1"/>
          </p:cNvPicPr>
          <p:nvPr/>
        </p:nvPicPr>
        <p:blipFill>
          <a:blip r:embed="rId2"/>
          <a:stretch>
            <a:fillRect/>
          </a:stretch>
        </p:blipFill>
        <p:spPr>
          <a:xfrm>
            <a:off x="1747405" y="1408171"/>
            <a:ext cx="6286500" cy="5086350"/>
          </a:xfrm>
          <a:prstGeom prst="rect">
            <a:avLst/>
          </a:prstGeom>
        </p:spPr>
      </p:pic>
    </p:spTree>
    <p:extLst>
      <p:ext uri="{BB962C8B-B14F-4D97-AF65-F5344CB8AC3E}">
        <p14:creationId xmlns:p14="http://schemas.microsoft.com/office/powerpoint/2010/main" val="1616466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2AF3-F998-47D9-95BF-7CDDC93E02A0}"/>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FBAA5E71-5564-4851-857A-F0858114D2C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87373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GB" b="1" dirty="0"/>
              <a:t>About me</a:t>
            </a:r>
          </a:p>
        </p:txBody>
      </p:sp>
      <p:sp>
        <p:nvSpPr>
          <p:cNvPr id="3" name="Content Placeholder 2"/>
          <p:cNvSpPr>
            <a:spLocks noGrp="1"/>
          </p:cNvSpPr>
          <p:nvPr>
            <p:ph idx="1"/>
          </p:nvPr>
        </p:nvSpPr>
        <p:spPr>
          <a:xfrm>
            <a:off x="4654295" y="816638"/>
            <a:ext cx="4619706" cy="5224724"/>
          </a:xfrm>
        </p:spPr>
        <p:txBody>
          <a:bodyPr anchor="ctr">
            <a:normAutofit/>
          </a:bodyPr>
          <a:lstStyle/>
          <a:p>
            <a:r>
              <a:rPr lang="en-GB" dirty="0"/>
              <a:t>BEng Electrical Engineering, 5 years experience.</a:t>
            </a:r>
          </a:p>
          <a:p>
            <a:r>
              <a:rPr lang="en-GB" dirty="0"/>
              <a:t>Always enjoyed coding but had never done any official training.</a:t>
            </a:r>
          </a:p>
          <a:p>
            <a:r>
              <a:rPr lang="en-GB" dirty="0"/>
              <a:t>Currently at week 5 in the QA training academy as a trainee software developer.</a:t>
            </a:r>
          </a:p>
        </p:txBody>
      </p:sp>
    </p:spTree>
    <p:extLst>
      <p:ext uri="{BB962C8B-B14F-4D97-AF65-F5344CB8AC3E}">
        <p14:creationId xmlns:p14="http://schemas.microsoft.com/office/powerpoint/2010/main" val="704097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GB" b="1" dirty="0"/>
              <a:t>Specification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GB" dirty="0"/>
              <a:t>Tasked in making a Inventory management system using the knowledge gained from the first 5 weeks training.</a:t>
            </a:r>
          </a:p>
          <a:p>
            <a:pPr lvl="0"/>
            <a:r>
              <a:rPr lang="en-GB" dirty="0"/>
              <a:t>This project required uses of the following topics.</a:t>
            </a:r>
          </a:p>
          <a:p>
            <a:pPr lvl="0">
              <a:buFont typeface="Wingdings" panose="05000000000000000000" pitchFamily="2" charset="2"/>
              <a:buChar char="Ø"/>
            </a:pPr>
            <a:r>
              <a:rPr lang="en-GB" dirty="0"/>
              <a:t>Project Management, Agile fundamentals </a:t>
            </a:r>
          </a:p>
          <a:p>
            <a:pPr lvl="0">
              <a:buFont typeface="Wingdings" panose="05000000000000000000" pitchFamily="2" charset="2"/>
              <a:buChar char="Ø"/>
            </a:pPr>
            <a:r>
              <a:rPr lang="en-GB" dirty="0"/>
              <a:t>Relational Databases</a:t>
            </a:r>
          </a:p>
          <a:p>
            <a:pPr lvl="0">
              <a:buFont typeface="Wingdings" panose="05000000000000000000" pitchFamily="2" charset="2"/>
              <a:buChar char="Ø"/>
            </a:pPr>
            <a:r>
              <a:rPr lang="en-GB" dirty="0"/>
              <a:t>Cloud Fundamentals (GCP)</a:t>
            </a:r>
          </a:p>
          <a:p>
            <a:pPr lvl="0">
              <a:buFont typeface="Wingdings" panose="05000000000000000000" pitchFamily="2" charset="2"/>
              <a:buChar char="Ø"/>
            </a:pPr>
            <a:r>
              <a:rPr lang="en-GB" dirty="0"/>
              <a:t>Programming Fundamentals (Java)</a:t>
            </a:r>
          </a:p>
          <a:p>
            <a:pPr lvl="0">
              <a:buFont typeface="Wingdings" panose="05000000000000000000" pitchFamily="2" charset="2"/>
              <a:buChar char="Ø"/>
            </a:pPr>
            <a:r>
              <a:rPr lang="en-GB" dirty="0"/>
              <a:t>Continuous Integration(Jenkins)</a:t>
            </a:r>
          </a:p>
          <a:p>
            <a:pPr lvl="0">
              <a:buFont typeface="Wingdings" panose="05000000000000000000" pitchFamily="2" charset="2"/>
              <a:buChar char="Ø"/>
            </a:pPr>
            <a:r>
              <a:rPr lang="en-GB" dirty="0"/>
              <a:t>Automated Testing(</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1587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Analysis and Design</a:t>
            </a:r>
          </a:p>
        </p:txBody>
      </p:sp>
      <p:sp>
        <p:nvSpPr>
          <p:cNvPr id="5" name="Content Placeholder 4">
            <a:extLst>
              <a:ext uri="{FF2B5EF4-FFF2-40B4-BE49-F238E27FC236}">
                <a16:creationId xmlns:a16="http://schemas.microsoft.com/office/drawing/2014/main" id="{70DAAD3C-ED4E-49E6-9FEB-1125631B8B20}"/>
              </a:ext>
            </a:extLst>
          </p:cNvPr>
          <p:cNvSpPr>
            <a:spLocks noGrp="1"/>
          </p:cNvSpPr>
          <p:nvPr>
            <p:ph idx="1"/>
          </p:nvPr>
        </p:nvSpPr>
        <p:spPr/>
        <p:txBody>
          <a:bodyPr/>
          <a:lstStyle/>
          <a:p>
            <a:r>
              <a:rPr lang="en-GB" dirty="0"/>
              <a:t>Uses </a:t>
            </a:r>
            <a:r>
              <a:rPr lang="en-GB" dirty="0" err="1"/>
              <a:t>kanban</a:t>
            </a:r>
            <a:endParaRPr lang="en-GB" dirty="0"/>
          </a:p>
          <a:p>
            <a:pPr lvl="1"/>
            <a:endParaRPr lang="en-GB" dirty="0"/>
          </a:p>
          <a:p>
            <a:r>
              <a:rPr lang="en-GB" dirty="0"/>
              <a:t>Created ERD</a:t>
            </a:r>
          </a:p>
          <a:p>
            <a:r>
              <a:rPr lang="en-GB" dirty="0"/>
              <a:t>Created UML</a:t>
            </a:r>
          </a:p>
        </p:txBody>
      </p:sp>
    </p:spTree>
    <p:extLst>
      <p:ext uri="{BB962C8B-B14F-4D97-AF65-F5344CB8AC3E}">
        <p14:creationId xmlns:p14="http://schemas.microsoft.com/office/powerpoint/2010/main" val="289509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TrelloBoard</a:t>
            </a:r>
            <a:endParaRPr lang="en-GB" b="1" dirty="0"/>
          </a:p>
        </p:txBody>
      </p:sp>
      <p:pic>
        <p:nvPicPr>
          <p:cNvPr id="4" name="Content Placeholder 3">
            <a:extLst>
              <a:ext uri="{FF2B5EF4-FFF2-40B4-BE49-F238E27FC236}">
                <a16:creationId xmlns:a16="http://schemas.microsoft.com/office/drawing/2014/main" id="{518A3D23-3AD4-42CB-B6B2-2C09655F3982}"/>
              </a:ext>
            </a:extLst>
          </p:cNvPr>
          <p:cNvPicPr>
            <a:picLocks noGrp="1" noChangeAspect="1"/>
          </p:cNvPicPr>
          <p:nvPr>
            <p:ph idx="1"/>
          </p:nvPr>
        </p:nvPicPr>
        <p:blipFill>
          <a:blip r:embed="rId2"/>
          <a:stretch>
            <a:fillRect/>
          </a:stretch>
        </p:blipFill>
        <p:spPr>
          <a:xfrm>
            <a:off x="1265859" y="1488281"/>
            <a:ext cx="7419617" cy="3881437"/>
          </a:xfrm>
          <a:prstGeom prst="rect">
            <a:avLst/>
          </a:prstGeom>
        </p:spPr>
      </p:pic>
      <p:sp>
        <p:nvSpPr>
          <p:cNvPr id="7" name="TextBox 6">
            <a:extLst>
              <a:ext uri="{FF2B5EF4-FFF2-40B4-BE49-F238E27FC236}">
                <a16:creationId xmlns:a16="http://schemas.microsoft.com/office/drawing/2014/main" id="{1D38D879-B9AC-40AB-A184-F89197D7E6D8}"/>
              </a:ext>
            </a:extLst>
          </p:cNvPr>
          <p:cNvSpPr txBox="1"/>
          <p:nvPr/>
        </p:nvSpPr>
        <p:spPr>
          <a:xfrm>
            <a:off x="2451370" y="5879067"/>
            <a:ext cx="5194571" cy="923330"/>
          </a:xfrm>
          <a:prstGeom prst="rect">
            <a:avLst/>
          </a:prstGeom>
          <a:noFill/>
        </p:spPr>
        <p:txBody>
          <a:bodyPr wrap="square" rtlCol="0">
            <a:spAutoFit/>
          </a:bodyPr>
          <a:lstStyle/>
          <a:p>
            <a:r>
              <a:rPr lang="en-GB" dirty="0">
                <a:hlinkClick r:id="rId3"/>
              </a:rPr>
              <a:t>https://trello.com/invite/b/vAkjOJzQ/c5ad6c21e4d1dca09cfbc4ec31b75c05/qa-week-5-project</a:t>
            </a:r>
            <a:endParaRPr lang="en-GB" dirty="0"/>
          </a:p>
          <a:p>
            <a:endParaRPr lang="en-GB" dirty="0"/>
          </a:p>
        </p:txBody>
      </p:sp>
    </p:spTree>
    <p:extLst>
      <p:ext uri="{BB962C8B-B14F-4D97-AF65-F5344CB8AC3E}">
        <p14:creationId xmlns:p14="http://schemas.microsoft.com/office/powerpoint/2010/main" val="543153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Unified Modelling Language</a:t>
            </a:r>
          </a:p>
        </p:txBody>
      </p:sp>
      <p:pic>
        <p:nvPicPr>
          <p:cNvPr id="4" name="Content Placeholder 3">
            <a:extLst>
              <a:ext uri="{FF2B5EF4-FFF2-40B4-BE49-F238E27FC236}">
                <a16:creationId xmlns:a16="http://schemas.microsoft.com/office/drawing/2014/main" id="{518A3D23-3AD4-42CB-B6B2-2C09655F39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265859" y="2201862"/>
            <a:ext cx="7419617" cy="2454274"/>
          </a:xfrm>
          <a:prstGeom prst="rect">
            <a:avLst/>
          </a:prstGeom>
        </p:spPr>
      </p:pic>
      <p:sp>
        <p:nvSpPr>
          <p:cNvPr id="5" name="Rectangle 4"/>
          <p:cNvSpPr/>
          <p:nvPr/>
        </p:nvSpPr>
        <p:spPr>
          <a:xfrm>
            <a:off x="1927667" y="5913203"/>
            <a:ext cx="6096000" cy="646331"/>
          </a:xfrm>
          <a:prstGeom prst="rect">
            <a:avLst/>
          </a:prstGeom>
        </p:spPr>
        <p:txBody>
          <a:bodyPr>
            <a:spAutoFit/>
          </a:bodyPr>
          <a:lstStyle/>
          <a:p>
            <a:r>
              <a:rPr lang="en-GB" dirty="0">
                <a:hlinkClick r:id="rId3"/>
              </a:rPr>
              <a:t>https://</a:t>
            </a:r>
            <a:r>
              <a:rPr lang="en-GB" dirty="0" smtClean="0">
                <a:hlinkClick r:id="rId3"/>
              </a:rPr>
              <a:t>github.com/tylerjohneddy/tyler-ims/blob/master/Tyler-ims.umlcd.png</a:t>
            </a:r>
            <a:r>
              <a:rPr lang="en-GB" dirty="0" smtClean="0"/>
              <a:t> </a:t>
            </a:r>
            <a:endParaRPr lang="en-GB" dirty="0"/>
          </a:p>
        </p:txBody>
      </p:sp>
    </p:spTree>
    <p:extLst>
      <p:ext uri="{BB962C8B-B14F-4D97-AF65-F5344CB8AC3E}">
        <p14:creationId xmlns:p14="http://schemas.microsoft.com/office/powerpoint/2010/main" val="3030490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Entity–relationship model</a:t>
            </a:r>
            <a:endParaRPr lang="en-GB" b="1" dirty="0"/>
          </a:p>
        </p:txBody>
      </p:sp>
      <p:pic>
        <p:nvPicPr>
          <p:cNvPr id="4" name="Content Placeholder 3">
            <a:extLst>
              <a:ext uri="{FF2B5EF4-FFF2-40B4-BE49-F238E27FC236}">
                <a16:creationId xmlns:a16="http://schemas.microsoft.com/office/drawing/2014/main" id="{518A3D23-3AD4-42CB-B6B2-2C09655F398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76229" y="1488281"/>
            <a:ext cx="4198878" cy="3881437"/>
          </a:xfrm>
          <a:prstGeom prst="rect">
            <a:avLst/>
          </a:prstGeom>
        </p:spPr>
      </p:pic>
    </p:spTree>
    <p:extLst>
      <p:ext uri="{BB962C8B-B14F-4D97-AF65-F5344CB8AC3E}">
        <p14:creationId xmlns:p14="http://schemas.microsoft.com/office/powerpoint/2010/main" val="1468845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Risk Assessment</a:t>
            </a:r>
          </a:p>
        </p:txBody>
      </p:sp>
      <p:graphicFrame>
        <p:nvGraphicFramePr>
          <p:cNvPr id="3" name="Table 2">
            <a:extLst>
              <a:ext uri="{FF2B5EF4-FFF2-40B4-BE49-F238E27FC236}">
                <a16:creationId xmlns:a16="http://schemas.microsoft.com/office/drawing/2014/main" id="{7441CE84-242A-4A91-A46A-299C8E7BE835}"/>
              </a:ext>
            </a:extLst>
          </p:cNvPr>
          <p:cNvGraphicFramePr>
            <a:graphicFrameLocks noGrp="1"/>
          </p:cNvGraphicFramePr>
          <p:nvPr>
            <p:extLst>
              <p:ext uri="{D42A27DB-BD31-4B8C-83A1-F6EECF244321}">
                <p14:modId xmlns:p14="http://schemas.microsoft.com/office/powerpoint/2010/main" val="243374917"/>
              </p:ext>
            </p:extLst>
          </p:nvPr>
        </p:nvGraphicFramePr>
        <p:xfrm>
          <a:off x="677334" y="1930400"/>
          <a:ext cx="8596668" cy="3567220"/>
        </p:xfrm>
        <a:graphic>
          <a:graphicData uri="http://schemas.openxmlformats.org/drawingml/2006/table">
            <a:tbl>
              <a:tblPr firstRow="1" firstCol="1" bandRow="1">
                <a:tableStyleId>{5C22544A-7EE6-4342-B048-85BDC9FD1C3A}</a:tableStyleId>
              </a:tblPr>
              <a:tblGrid>
                <a:gridCol w="1103601">
                  <a:extLst>
                    <a:ext uri="{9D8B030D-6E8A-4147-A177-3AD203B41FA5}">
                      <a16:colId xmlns:a16="http://schemas.microsoft.com/office/drawing/2014/main" val="188936942"/>
                    </a:ext>
                  </a:extLst>
                </a:gridCol>
                <a:gridCol w="1725712">
                  <a:extLst>
                    <a:ext uri="{9D8B030D-6E8A-4147-A177-3AD203B41FA5}">
                      <a16:colId xmlns:a16="http://schemas.microsoft.com/office/drawing/2014/main" val="3538033257"/>
                    </a:ext>
                  </a:extLst>
                </a:gridCol>
                <a:gridCol w="2060715">
                  <a:extLst>
                    <a:ext uri="{9D8B030D-6E8A-4147-A177-3AD203B41FA5}">
                      <a16:colId xmlns:a16="http://schemas.microsoft.com/office/drawing/2014/main" val="153789737"/>
                    </a:ext>
                  </a:extLst>
                </a:gridCol>
                <a:gridCol w="1853608">
                  <a:extLst>
                    <a:ext uri="{9D8B030D-6E8A-4147-A177-3AD203B41FA5}">
                      <a16:colId xmlns:a16="http://schemas.microsoft.com/office/drawing/2014/main" val="3061655877"/>
                    </a:ext>
                  </a:extLst>
                </a:gridCol>
                <a:gridCol w="666194">
                  <a:extLst>
                    <a:ext uri="{9D8B030D-6E8A-4147-A177-3AD203B41FA5}">
                      <a16:colId xmlns:a16="http://schemas.microsoft.com/office/drawing/2014/main" val="724692970"/>
                    </a:ext>
                  </a:extLst>
                </a:gridCol>
                <a:gridCol w="582776">
                  <a:extLst>
                    <a:ext uri="{9D8B030D-6E8A-4147-A177-3AD203B41FA5}">
                      <a16:colId xmlns:a16="http://schemas.microsoft.com/office/drawing/2014/main" val="2445722032"/>
                    </a:ext>
                  </a:extLst>
                </a:gridCol>
                <a:gridCol w="604062">
                  <a:extLst>
                    <a:ext uri="{9D8B030D-6E8A-4147-A177-3AD203B41FA5}">
                      <a16:colId xmlns:a16="http://schemas.microsoft.com/office/drawing/2014/main" val="3917758842"/>
                    </a:ext>
                  </a:extLst>
                </a:gridCol>
              </a:tblGrid>
              <a:tr h="176066">
                <a:tc>
                  <a:txBody>
                    <a:bodyPr/>
                    <a:lstStyle/>
                    <a:p>
                      <a:pPr>
                        <a:lnSpc>
                          <a:spcPct val="107000"/>
                        </a:lnSpc>
                        <a:spcAft>
                          <a:spcPts val="0"/>
                        </a:spcAft>
                      </a:pPr>
                      <a:r>
                        <a:rPr lang="en-GB" sz="800">
                          <a:effectLst/>
                        </a:rPr>
                        <a:t>Risk</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Risk Statement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Response strategy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Objectives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Likelihood</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Impact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Risk Level</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3867918657"/>
                  </a:ext>
                </a:extLst>
              </a:tr>
              <a:tr h="552546">
                <a:tc>
                  <a:txBody>
                    <a:bodyPr/>
                    <a:lstStyle/>
                    <a:p>
                      <a:pPr>
                        <a:lnSpc>
                          <a:spcPct val="107000"/>
                        </a:lnSpc>
                        <a:spcAft>
                          <a:spcPts val="0"/>
                        </a:spcAft>
                      </a:pPr>
                      <a:r>
                        <a:rPr lang="en-GB" sz="800">
                          <a:effectLst/>
                        </a:rPr>
                        <a:t>Hacking/</a:t>
                      </a:r>
                    </a:p>
                    <a:p>
                      <a:pPr>
                        <a:lnSpc>
                          <a:spcPct val="107000"/>
                        </a:lnSpc>
                        <a:spcAft>
                          <a:spcPts val="0"/>
                        </a:spcAft>
                      </a:pPr>
                      <a:r>
                        <a:rPr lang="en-GB" sz="800">
                          <a:effectLst/>
                        </a:rPr>
                        <a:t>Pentesting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There are malicious scripts the brute force log in credentials this could result in the loss of personal data or the use of database information as data ransom in exchange for bit coin.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Ensure username and password to a more secure option (for example, not using root or admin). Or using SSH key or similar instead of passwords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Extend the duration for which the database’s security credentials will not be able to be discovered through brute forced using malicious scripts.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Medium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Medium–high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17075806"/>
                  </a:ext>
                </a:extLst>
              </a:tr>
              <a:tr h="622895">
                <a:tc>
                  <a:txBody>
                    <a:bodyPr/>
                    <a:lstStyle/>
                    <a:p>
                      <a:pPr>
                        <a:lnSpc>
                          <a:spcPct val="107000"/>
                        </a:lnSpc>
                        <a:spcAft>
                          <a:spcPts val="0"/>
                        </a:spcAft>
                      </a:pPr>
                      <a:r>
                        <a:rPr lang="en-GB" sz="800">
                          <a:effectLst/>
                        </a:rPr>
                        <a:t>Repetitive Strain Injury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Extended periods of time inputting data and usage of the keyboard could result in strain on the joints of the hand and wrist resulting in injury and potential impact all further computer usage.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Take regular breaks in order to rest the muscles and tendons in the hands and wrist, define a maximum length of time allowed to work in one sitting. Ensure that the seating position is correct for reduced injury. Include gel pads to reduce strain</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To remove the potential of injury, which in turn allows for the uninhibited continuation of the project, data entry. Ensure that required work its achieved-on time.</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Low</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2146462187"/>
                  </a:ext>
                </a:extLst>
              </a:tr>
              <a:tr h="520220">
                <a:tc>
                  <a:txBody>
                    <a:bodyPr/>
                    <a:lstStyle/>
                    <a:p>
                      <a:pPr>
                        <a:lnSpc>
                          <a:spcPct val="107000"/>
                        </a:lnSpc>
                        <a:spcAft>
                          <a:spcPts val="0"/>
                        </a:spcAft>
                      </a:pPr>
                      <a:r>
                        <a:rPr lang="en-GB" sz="800">
                          <a:effectLst/>
                        </a:rPr>
                        <a:t>SQL injections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Malicious injections of SQL statements into the inputs of the IMS could result in information leaks or the potential deleting all data in a table’s resulting in the loss of data.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Limit the number of characters able to be added into the input prompts, filter all special characters before submitting the query.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Prevent inevitable use of SQL injections by using the IMS. Reducing the impact on the potential data leak/loss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2529618702"/>
                  </a:ext>
                </a:extLst>
              </a:tr>
              <a:tr h="656302">
                <a:tc>
                  <a:txBody>
                    <a:bodyPr/>
                    <a:lstStyle/>
                    <a:p>
                      <a:pPr>
                        <a:lnSpc>
                          <a:spcPct val="107000"/>
                        </a:lnSpc>
                        <a:spcAft>
                          <a:spcPts val="0"/>
                        </a:spcAft>
                      </a:pPr>
                      <a:r>
                        <a:rPr lang="en-GB" sz="800">
                          <a:effectLst/>
                        </a:rPr>
                        <a:t>Data Leaks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The use of incorrect data access modifiers for different variables and classes in the Java code can result in the access of private information to all. The data leaks could be used for ransom or blackmail depending on the value of the leaked data.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Ensure that each access modifier is set to the correct level, using private when appropriate to ensure that sensitive information is inaccessible to the user.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Limit the amount of information able to be accessed or discovered when using the IMS, keeping private details inaccessible.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Medium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Medium-Low</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4024200899"/>
                  </a:ext>
                </a:extLst>
              </a:tr>
            </a:tbl>
          </a:graphicData>
        </a:graphic>
      </p:graphicFrame>
      <p:sp>
        <p:nvSpPr>
          <p:cNvPr id="6" name="Rectangle 1">
            <a:extLst>
              <a:ext uri="{FF2B5EF4-FFF2-40B4-BE49-F238E27FC236}">
                <a16:creationId xmlns:a16="http://schemas.microsoft.com/office/drawing/2014/main" id="{C796FCB4-B01A-42D6-B44F-FE0506C3D625}"/>
              </a:ext>
            </a:extLst>
          </p:cNvPr>
          <p:cNvSpPr>
            <a:spLocks noChangeArrowheads="1"/>
          </p:cNvSpPr>
          <p:nvPr/>
        </p:nvSpPr>
        <p:spPr bwMode="auto">
          <a:xfrm>
            <a:off x="2856858" y="49275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r>
            <a:br>
              <a:rPr kumimoji="0" lang="en-GB" altLang="en-US" sz="11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Times New Roman" panose="02020603050405020304" pitchFamily="18" charset="0"/>
              </a:rPr>
            </a:br>
            <a:endParaRPr kumimoji="0" lang="en-GB"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84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Risk Assessment cont.</a:t>
            </a:r>
          </a:p>
        </p:txBody>
      </p:sp>
      <p:sp>
        <p:nvSpPr>
          <p:cNvPr id="6" name="Rectangle 1">
            <a:extLst>
              <a:ext uri="{FF2B5EF4-FFF2-40B4-BE49-F238E27FC236}">
                <a16:creationId xmlns:a16="http://schemas.microsoft.com/office/drawing/2014/main" id="{C796FCB4-B01A-42D6-B44F-FE0506C3D625}"/>
              </a:ext>
            </a:extLst>
          </p:cNvPr>
          <p:cNvSpPr>
            <a:spLocks noChangeArrowheads="1"/>
          </p:cNvSpPr>
          <p:nvPr/>
        </p:nvSpPr>
        <p:spPr bwMode="auto">
          <a:xfrm>
            <a:off x="2856858" y="49275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r>
            <a:br>
              <a:rPr kumimoji="0" lang="en-GB" altLang="en-US" sz="11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Times New Roman" panose="02020603050405020304" pitchFamily="18" charset="0"/>
              </a:rPr>
            </a:br>
            <a:endParaRPr kumimoji="0" lang="en-GB"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ECC8487-0F41-481A-9F7B-C002EA96361D}"/>
              </a:ext>
            </a:extLst>
          </p:cNvPr>
          <p:cNvGraphicFramePr>
            <a:graphicFrameLocks noGrp="1"/>
          </p:cNvGraphicFramePr>
          <p:nvPr>
            <p:extLst>
              <p:ext uri="{D42A27DB-BD31-4B8C-83A1-F6EECF244321}">
                <p14:modId xmlns:p14="http://schemas.microsoft.com/office/powerpoint/2010/main" val="184057663"/>
              </p:ext>
            </p:extLst>
          </p:nvPr>
        </p:nvGraphicFramePr>
        <p:xfrm>
          <a:off x="677334" y="2298920"/>
          <a:ext cx="8596312" cy="2446020"/>
        </p:xfrm>
        <a:graphic>
          <a:graphicData uri="http://schemas.openxmlformats.org/drawingml/2006/table">
            <a:tbl>
              <a:tblPr firstRow="1" firstCol="1" bandRow="1">
                <a:tableStyleId>{5C22544A-7EE6-4342-B048-85BDC9FD1C3A}</a:tableStyleId>
              </a:tblPr>
              <a:tblGrid>
                <a:gridCol w="497036">
                  <a:extLst>
                    <a:ext uri="{9D8B030D-6E8A-4147-A177-3AD203B41FA5}">
                      <a16:colId xmlns:a16="http://schemas.microsoft.com/office/drawing/2014/main" val="1141280249"/>
                    </a:ext>
                  </a:extLst>
                </a:gridCol>
                <a:gridCol w="2336186">
                  <a:extLst>
                    <a:ext uri="{9D8B030D-6E8A-4147-A177-3AD203B41FA5}">
                      <a16:colId xmlns:a16="http://schemas.microsoft.com/office/drawing/2014/main" val="306944202"/>
                    </a:ext>
                  </a:extLst>
                </a:gridCol>
                <a:gridCol w="2058329">
                  <a:extLst>
                    <a:ext uri="{9D8B030D-6E8A-4147-A177-3AD203B41FA5}">
                      <a16:colId xmlns:a16="http://schemas.microsoft.com/office/drawing/2014/main" val="2240316600"/>
                    </a:ext>
                  </a:extLst>
                </a:gridCol>
                <a:gridCol w="1851805">
                  <a:extLst>
                    <a:ext uri="{9D8B030D-6E8A-4147-A177-3AD203B41FA5}">
                      <a16:colId xmlns:a16="http://schemas.microsoft.com/office/drawing/2014/main" val="2011225478"/>
                    </a:ext>
                  </a:extLst>
                </a:gridCol>
                <a:gridCol w="666167">
                  <a:extLst>
                    <a:ext uri="{9D8B030D-6E8A-4147-A177-3AD203B41FA5}">
                      <a16:colId xmlns:a16="http://schemas.microsoft.com/office/drawing/2014/main" val="3613549017"/>
                    </a:ext>
                  </a:extLst>
                </a:gridCol>
                <a:gridCol w="582752">
                  <a:extLst>
                    <a:ext uri="{9D8B030D-6E8A-4147-A177-3AD203B41FA5}">
                      <a16:colId xmlns:a16="http://schemas.microsoft.com/office/drawing/2014/main" val="1241837181"/>
                    </a:ext>
                  </a:extLst>
                </a:gridCol>
                <a:gridCol w="604037">
                  <a:extLst>
                    <a:ext uri="{9D8B030D-6E8A-4147-A177-3AD203B41FA5}">
                      <a16:colId xmlns:a16="http://schemas.microsoft.com/office/drawing/2014/main" val="3804576875"/>
                    </a:ext>
                  </a:extLst>
                </a:gridCol>
              </a:tblGrid>
              <a:tr h="321003">
                <a:tc>
                  <a:txBody>
                    <a:bodyPr/>
                    <a:lstStyle/>
                    <a:p>
                      <a:pPr>
                        <a:lnSpc>
                          <a:spcPct val="107000"/>
                        </a:lnSpc>
                        <a:spcAft>
                          <a:spcPts val="0"/>
                        </a:spcAft>
                      </a:pPr>
                      <a:r>
                        <a:rPr lang="en-GB" sz="1000">
                          <a:effectLst/>
                        </a:rPr>
                        <a:t>Risk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Risk Statement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Response strategy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Objectives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Likelihood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Impact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Risk Level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extLst>
                  <a:ext uri="{0D108BD9-81ED-4DB2-BD59-A6C34878D82A}">
                    <a16:rowId xmlns:a16="http://schemas.microsoft.com/office/drawing/2014/main" val="118183997"/>
                  </a:ext>
                </a:extLst>
              </a:tr>
              <a:tr h="488407">
                <a:tc>
                  <a:txBody>
                    <a:bodyPr/>
                    <a:lstStyle/>
                    <a:p>
                      <a:pPr>
                        <a:lnSpc>
                          <a:spcPct val="107000"/>
                        </a:lnSpc>
                        <a:spcAft>
                          <a:spcPts val="0"/>
                        </a:spcAft>
                      </a:pPr>
                      <a:r>
                        <a:rPr lang="en-GB" sz="1000">
                          <a:effectLst/>
                        </a:rPr>
                        <a:t>Jenkins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The use of weak passwords could allow a malicious user to run bash commands directly on the computer hosting Jenkins.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Ensure that all passwords are strong and changed every 3 months.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Prevent the threat that could result the computer being used for malicious uses.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Low</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High</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Med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extLst>
                  <a:ext uri="{0D108BD9-81ED-4DB2-BD59-A6C34878D82A}">
                    <a16:rowId xmlns:a16="http://schemas.microsoft.com/office/drawing/2014/main" val="2698691132"/>
                  </a:ext>
                </a:extLst>
              </a:tr>
              <a:tr h="1292928">
                <a:tc>
                  <a:txBody>
                    <a:bodyPr/>
                    <a:lstStyle/>
                    <a:p>
                      <a:pPr>
                        <a:lnSpc>
                          <a:spcPct val="107000"/>
                        </a:lnSpc>
                        <a:spcAft>
                          <a:spcPts val="0"/>
                        </a:spcAft>
                      </a:pPr>
                      <a:r>
                        <a:rPr lang="en-GB" sz="1000">
                          <a:effectLst/>
                        </a:rPr>
                        <a:t>GitHub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Source code published on to GitHub could provide hackers with insight into how to attack software running in production. Code and supporting files pushed onto GitHub could mistakenly contain login credentials for other services allowing access to other services and leaking data from those services.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Make the github repository private so that non of the code is visible to the public and protecting IP.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Reduce the likelihood of being prevent leaking of data and personal information from other sites when login credentials are hard coded into the pushed files to GitHub.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Medium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High</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dirty="0">
                          <a:effectLst/>
                        </a:rPr>
                        <a:t>Medium-High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extLst>
                  <a:ext uri="{0D108BD9-81ED-4DB2-BD59-A6C34878D82A}">
                    <a16:rowId xmlns:a16="http://schemas.microsoft.com/office/drawing/2014/main" val="629945304"/>
                  </a:ext>
                </a:extLst>
              </a:tr>
            </a:tbl>
          </a:graphicData>
        </a:graphic>
      </p:graphicFrame>
    </p:spTree>
    <p:extLst>
      <p:ext uri="{BB962C8B-B14F-4D97-AF65-F5344CB8AC3E}">
        <p14:creationId xmlns:p14="http://schemas.microsoft.com/office/powerpoint/2010/main" val="2289446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436</TotalTime>
  <Words>811</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Inventory Management System Presentation</vt:lpstr>
      <vt:lpstr>About me</vt:lpstr>
      <vt:lpstr>Specification</vt:lpstr>
      <vt:lpstr>Analysis and Design</vt:lpstr>
      <vt:lpstr>TrelloBoard</vt:lpstr>
      <vt:lpstr>Unified Modelling Language</vt:lpstr>
      <vt:lpstr>Entity–relationship model</vt:lpstr>
      <vt:lpstr>Risk Assessment</vt:lpstr>
      <vt:lpstr>Risk Assessment cont.</vt:lpstr>
      <vt:lpstr>Coding</vt:lpstr>
      <vt:lpstr>JavaDocs</vt:lpstr>
      <vt:lpstr>Testing</vt:lpstr>
      <vt:lpstr>Surefire reports</vt:lpstr>
      <vt:lpstr>Automation</vt:lpstr>
      <vt:lpstr>SonarQube</vt:lpstr>
      <vt:lpstr>Nexus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Presentation</dc:title>
  <dc:creator>Tyler Eddy</dc:creator>
  <cp:lastModifiedBy>Admin</cp:lastModifiedBy>
  <cp:revision>8</cp:revision>
  <dcterms:created xsi:type="dcterms:W3CDTF">2020-02-14T01:35:35Z</dcterms:created>
  <dcterms:modified xsi:type="dcterms:W3CDTF">2020-02-14T10:50:56Z</dcterms:modified>
</cp:coreProperties>
</file>