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ylerjohnhad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hyperlink" Target="https://www.python.org/dev/peps/pep-0020/" TargetMode="External"/><Relationship Id="rId5" Type="http://schemas.openxmlformats.org/officeDocument/2006/relationships/hyperlink" Target="https://developer.mozilla.org/en-US/docs/Web/JavaScript/Reference/Global_Objects/Promise" TargetMode="External"/><Relationship Id="rId6" Type="http://schemas.openxmlformats.org/officeDocument/2006/relationships/hyperlink" Target="http://callbackhell.com/" TargetMode="External"/><Relationship Id="rId7" Type="http://schemas.openxmlformats.org/officeDocument/2006/relationships/hyperlink" Target="https://docs.python.org/3/library/asyncio.html" TargetMode="External"/><Relationship Id="rId8" Type="http://schemas.openxmlformats.org/officeDocument/2006/relationships/hyperlink" Target="https://docs.python.org/3/library/asyncio-task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076875"/>
            <a:ext cx="5017500" cy="1407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Asynchronous Programming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872200" y="4076550"/>
            <a:ext cx="65022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https://github.com/tylerjohnhaden</a:t>
            </a:r>
            <a:r>
              <a:rPr lang="en" sz="1800"/>
              <a:t> </a:t>
            </a:r>
            <a:r>
              <a:rPr lang="en"/>
              <a:t>-</a:t>
            </a:r>
            <a:r>
              <a:rPr lang="en"/>
              <a:t> </a:t>
            </a:r>
            <a:r>
              <a:rPr lang="en"/>
              <a:t>Tyler Haden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3592275" y="2647550"/>
            <a:ext cx="4758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callbacks, futures, coroutines, generators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1061375" y="994100"/>
            <a:ext cx="5773200" cy="385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Promise/Futures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802" y="1088638"/>
            <a:ext cx="4237150" cy="366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 flipH="1">
            <a:off x="6473100" y="1634150"/>
            <a:ext cx="2286000" cy="257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ES6 Promise Api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Promise object is essentially a wrapper of callbacks and built in error handling. “</a:t>
            </a:r>
            <a:r>
              <a:rPr i="1" lang="en">
                <a:solidFill>
                  <a:schemeClr val="dk1"/>
                </a:solidFill>
              </a:rPr>
              <a:t>It </a:t>
            </a:r>
            <a:r>
              <a:rPr i="1" lang="en">
                <a:solidFill>
                  <a:schemeClr val="dk1"/>
                </a:solidFill>
              </a:rPr>
              <a:t>represents the eventual completion (or failure) of an asynchronous operation, and its resulting value.</a:t>
            </a:r>
            <a:r>
              <a:rPr lang="en">
                <a:solidFill>
                  <a:schemeClr val="dk1"/>
                </a:solidFill>
              </a:rPr>
              <a:t>” - MDN Docs</a:t>
            </a:r>
          </a:p>
        </p:txBody>
      </p:sp>
      <p:cxnSp>
        <p:nvCxnSpPr>
          <p:cNvPr id="217" name="Shape 217"/>
          <p:cNvCxnSpPr>
            <a:stCxn id="216" idx="3"/>
          </p:cNvCxnSpPr>
          <p:nvPr/>
        </p:nvCxnSpPr>
        <p:spPr>
          <a:xfrm rot="10800000">
            <a:off x="3417300" y="1469450"/>
            <a:ext cx="3055800" cy="145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1061375" y="994100"/>
            <a:ext cx="5540100" cy="3356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Promise/Futures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074" y="1551238"/>
            <a:ext cx="4841800" cy="23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 flipH="1">
            <a:off x="6799725" y="1307850"/>
            <a:ext cx="2087700" cy="2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Promises allow you to write synchronous looking code while still utilizing async. This results in a cleaner and more intuitive code base.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It also makes error handling look like traditional code, with leads to less mistakes when catching errors.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746400" y="2114700"/>
            <a:ext cx="76512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300"/>
              <a:t>Generators  -&gt;  Coroutines  -&gt;  “Async/Await” Syntax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102925" y="2752550"/>
            <a:ext cx="12249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*Python 3.5+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1061375" y="968050"/>
            <a:ext cx="5679900" cy="405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Generators</a:t>
            </a:r>
          </a:p>
        </p:txBody>
      </p:sp>
      <p:sp>
        <p:nvSpPr>
          <p:cNvPr id="238" name="Shape 238"/>
          <p:cNvSpPr txBox="1"/>
          <p:nvPr/>
        </p:nvSpPr>
        <p:spPr>
          <a:xfrm flipH="1">
            <a:off x="6799725" y="1307850"/>
            <a:ext cx="2087700" cy="2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Generators are borrowed from functional languages. Python has them baked into the standard library, i.e. “range”, “__iter__”.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They can be used to minimize the heap required to store lists of objects that can be </a:t>
            </a:r>
            <a:r>
              <a:rPr b="1" i="1" lang="en">
                <a:solidFill>
                  <a:schemeClr val="dk2"/>
                </a:solidFill>
              </a:rPr>
              <a:t>generated</a:t>
            </a:r>
            <a:r>
              <a:rPr b="1" lang="en">
                <a:solidFill>
                  <a:schemeClr val="dk2"/>
                </a:solidFill>
              </a:rPr>
              <a:t> dynamically.</a:t>
            </a:r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00" y="1116350"/>
            <a:ext cx="504825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419900" y="909750"/>
            <a:ext cx="3697200" cy="321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3942175" y="3090775"/>
            <a:ext cx="5108400" cy="20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 txBox="1"/>
          <p:nvPr>
            <p:ph type="title"/>
          </p:nvPr>
        </p:nvSpPr>
        <p:spPr>
          <a:xfrm>
            <a:off x="1332475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Generators</a:t>
            </a:r>
          </a:p>
        </p:txBody>
      </p:sp>
      <p:sp>
        <p:nvSpPr>
          <p:cNvPr id="247" name="Shape 247"/>
          <p:cNvSpPr txBox="1"/>
          <p:nvPr/>
        </p:nvSpPr>
        <p:spPr>
          <a:xfrm flipH="1">
            <a:off x="4618700" y="909750"/>
            <a:ext cx="4038300" cy="1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You can define your own generators by using “yield” instead of “return”. Python automatically knows to make this function a generator.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The state of this function’s execution (stack) is stored in memory until another “next” is called.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50" y="1148400"/>
            <a:ext cx="3245375" cy="27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 rotWithShape="1">
          <a:blip r:embed="rId4">
            <a:alphaModFix/>
          </a:blip>
          <a:srcRect b="15383" l="0" r="0" t="0"/>
          <a:stretch/>
        </p:blipFill>
        <p:spPr>
          <a:xfrm>
            <a:off x="4335750" y="3149075"/>
            <a:ext cx="4321250" cy="19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419900" y="909750"/>
            <a:ext cx="5983200" cy="4175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1332475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Coroutines</a:t>
            </a:r>
          </a:p>
        </p:txBody>
      </p:sp>
      <p:sp>
        <p:nvSpPr>
          <p:cNvPr id="256" name="Shape 256"/>
          <p:cNvSpPr txBox="1"/>
          <p:nvPr/>
        </p:nvSpPr>
        <p:spPr>
          <a:xfrm flipH="1">
            <a:off x="6636325" y="653150"/>
            <a:ext cx="1985700" cy="19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A coroutine is a generator that you pass in data throughout it’s lifetime.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“Yield” allows the stack to ‘pause’ until another piece of data is passed in.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13" y="1111500"/>
            <a:ext cx="547687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4245425" y="3090775"/>
            <a:ext cx="4805100" cy="205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700" y="3207425"/>
            <a:ext cx="34671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782500" y="963025"/>
            <a:ext cx="4081200" cy="3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Async / Await</a:t>
            </a:r>
          </a:p>
        </p:txBody>
      </p:sp>
      <p:sp>
        <p:nvSpPr>
          <p:cNvPr id="266" name="Shape 266"/>
          <p:cNvSpPr/>
          <p:nvPr/>
        </p:nvSpPr>
        <p:spPr>
          <a:xfrm>
            <a:off x="4690325" y="2600900"/>
            <a:ext cx="1864500" cy="226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525" y="2729200"/>
            <a:ext cx="1095925" cy="20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225" y="1192050"/>
            <a:ext cx="3215175" cy="27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 flipH="1">
            <a:off x="5341775" y="618150"/>
            <a:ext cx="33357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“Await” is syntactic sugar for “yield”. However the function is still essentially a coroutine.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The event loop is Python’s way of letting the developer have access to the underlying async framework. Some languages abstract this away.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 flipH="1">
            <a:off x="6857575" y="3324025"/>
            <a:ext cx="1668000" cy="526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3 second delay</a:t>
            </a:r>
          </a:p>
        </p:txBody>
      </p:sp>
      <p:cxnSp>
        <p:nvCxnSpPr>
          <p:cNvPr id="271" name="Shape 271"/>
          <p:cNvCxnSpPr>
            <a:stCxn id="270" idx="3"/>
          </p:cNvCxnSpPr>
          <p:nvPr/>
        </p:nvCxnSpPr>
        <p:spPr>
          <a:xfrm flipH="1">
            <a:off x="5924875" y="3587125"/>
            <a:ext cx="932700" cy="2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>
            <a:off x="1661988" y="1009763"/>
            <a:ext cx="5820000" cy="354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Async for IO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763" y="1307863"/>
            <a:ext cx="4874475" cy="29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End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Async is better for IO heavy applications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Async programming requires extra work to enforce proper execution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Application level languages have ways to make async programming easier with wrappers and syntactic sugar</a:t>
            </a: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Questions?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Stock_000016829435_XXXLarge.jpg"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150" y="1212975"/>
            <a:ext cx="3966449" cy="29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1411250" y="1213025"/>
            <a:ext cx="2659200" cy="29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Ref: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https://www.python.org/dev/peps/pep-0020/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https://developer.mozilla.org/en-US/docs/Web/JavaScript/Reference/Global_Objects/Promise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http://callbackhell.com/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https://docs.python.org/3/library/asyncio.html</a:t>
            </a:r>
          </a:p>
          <a:p>
            <a:pPr indent="-3048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-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https://docs.python.org/3/library/asyncio-task.html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async?</a:t>
            </a:r>
          </a:p>
        </p:txBody>
      </p:sp>
      <p:pic>
        <p:nvPicPr>
          <p:cNvPr descr="durable-satin-elkay-drop-in-kitchen-sinks-hd320874lfr-64_1000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763" y="1452850"/>
            <a:ext cx="2768475" cy="27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/>
          <p:nvPr/>
        </p:nvSpPr>
        <p:spPr>
          <a:xfrm>
            <a:off x="2519250" y="1307850"/>
            <a:ext cx="4595400" cy="319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624725" y="1307850"/>
            <a:ext cx="1994400" cy="296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ynchronous-vs.-asynchronous.jpg"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650" y="1307850"/>
            <a:ext cx="4083151" cy="296544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513175" y="2240850"/>
            <a:ext cx="19362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buClr>
                <a:schemeClr val="lt1"/>
              </a:buClr>
              <a:buSzPct val="100000"/>
              <a:buChar char="●"/>
            </a:pPr>
            <a:r>
              <a:rPr lang="en" sz="1800">
                <a:solidFill>
                  <a:schemeClr val="lt1"/>
                </a:solidFill>
              </a:rPr>
              <a:t>Not Parallelism</a:t>
            </a:r>
          </a:p>
        </p:txBody>
      </p:sp>
      <p:pic>
        <p:nvPicPr>
          <p:cNvPr descr="Synchronous-vs.-asynchronous.jpg" id="147" name="Shape 147"/>
          <p:cNvPicPr preferRelativeResize="0"/>
          <p:nvPr/>
        </p:nvPicPr>
        <p:blipFill rotWithShape="1">
          <a:blip r:embed="rId4">
            <a:alphaModFix/>
          </a:blip>
          <a:srcRect b="0" l="0" r="48791" t="13367"/>
          <a:stretch/>
        </p:blipFill>
        <p:spPr>
          <a:xfrm>
            <a:off x="6823075" y="1452850"/>
            <a:ext cx="940325" cy="234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nchronous-vs.-asynchronous.jpg" id="148" name="Shape 148"/>
          <p:cNvPicPr preferRelativeResize="0"/>
          <p:nvPr/>
        </p:nvPicPr>
        <p:blipFill rotWithShape="1">
          <a:blip r:embed="rId4">
            <a:alphaModFix/>
          </a:blip>
          <a:srcRect b="0" l="0" r="48791" t="13367"/>
          <a:stretch/>
        </p:blipFill>
        <p:spPr>
          <a:xfrm>
            <a:off x="7184525" y="1733163"/>
            <a:ext cx="940325" cy="234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ynchronous-vs.-asynchronous.jpg" id="149" name="Shape 149"/>
          <p:cNvPicPr preferRelativeResize="0"/>
          <p:nvPr/>
        </p:nvPicPr>
        <p:blipFill rotWithShape="1">
          <a:blip r:embed="rId4">
            <a:alphaModFix/>
          </a:blip>
          <a:srcRect b="0" l="0" r="48791" t="13367"/>
          <a:stretch/>
        </p:blipFill>
        <p:spPr>
          <a:xfrm>
            <a:off x="7541800" y="2071000"/>
            <a:ext cx="940325" cy="22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6718050" y="1446250"/>
            <a:ext cx="1691100" cy="28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6928025" y="1377125"/>
            <a:ext cx="11967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Parallel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async?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89850" y="2337300"/>
            <a:ext cx="1912800" cy="129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Fast/</a:t>
            </a:r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Ligtweight</a:t>
            </a:r>
          </a:p>
        </p:txBody>
      </p:sp>
      <p:pic>
        <p:nvPicPr>
          <p:cNvPr descr="async-vs-sync-throughput.png"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700" y="1156287"/>
            <a:ext cx="6361750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2939150" y="1307850"/>
            <a:ext cx="5735400" cy="203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async?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49300" y="2185675"/>
            <a:ext cx="1980000" cy="986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Font typeface="Arial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Sometimes Fast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150" y="1290425"/>
            <a:ext cx="6566400" cy="37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2869175" y="3370800"/>
            <a:ext cx="6181500" cy="17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74550" y="1084675"/>
            <a:ext cx="469500" cy="405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258200" y="3622975"/>
            <a:ext cx="65664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Async cannot speed up CPU bound programs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Async event loop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307838"/>
            <a:ext cx="60769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46400" y="2114700"/>
            <a:ext cx="7651200" cy="914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300"/>
              <a:t>Callbacks</a:t>
            </a:r>
            <a:r>
              <a:rPr lang="en" sz="2300"/>
              <a:t> -&gt;  Callback Hell -&gt;  Promise/Futures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924925" y="2717550"/>
            <a:ext cx="2041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*Javascript (ES6/Node)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061375" y="994100"/>
            <a:ext cx="5773200" cy="349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Callbacks</a:t>
            </a:r>
          </a:p>
        </p:txBody>
      </p:sp>
      <p:sp>
        <p:nvSpPr>
          <p:cNvPr id="188" name="Shape 188"/>
          <p:cNvSpPr txBox="1"/>
          <p:nvPr/>
        </p:nvSpPr>
        <p:spPr>
          <a:xfrm flipH="1">
            <a:off x="6904675" y="1512375"/>
            <a:ext cx="2087700" cy="2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Javascript has built in </a:t>
            </a:r>
            <a:r>
              <a:rPr b="1" lang="en">
                <a:solidFill>
                  <a:schemeClr val="dk2"/>
                </a:solidFill>
              </a:rPr>
              <a:t>asynchronous</a:t>
            </a:r>
            <a:r>
              <a:rPr b="1" lang="en">
                <a:solidFill>
                  <a:schemeClr val="dk2"/>
                </a:solidFill>
              </a:rPr>
              <a:t> functionality. Many use cases would hurt responsiveness and availability if they were blocking the main thread of execution.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475" y="1073267"/>
            <a:ext cx="4845283" cy="33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/>
          <p:nvPr/>
        </p:nvSpPr>
        <p:spPr>
          <a:xfrm>
            <a:off x="4908274" y="3405800"/>
            <a:ext cx="1926300" cy="108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1061375" y="994100"/>
            <a:ext cx="5773200" cy="349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Callbacks</a:t>
            </a:r>
          </a:p>
        </p:txBody>
      </p:sp>
      <p:sp>
        <p:nvSpPr>
          <p:cNvPr id="197" name="Shape 197"/>
          <p:cNvSpPr txBox="1"/>
          <p:nvPr/>
        </p:nvSpPr>
        <p:spPr>
          <a:xfrm flipH="1">
            <a:off x="6904675" y="1512375"/>
            <a:ext cx="2087700" cy="2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Callbacks are the go to solution to enforce proper order of execution. You must pass in a function that gets called once the IO (async) process is complete.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450" y="1200150"/>
            <a:ext cx="518065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4908274" y="3405800"/>
            <a:ext cx="1926300" cy="1084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“text”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061375" y="994100"/>
            <a:ext cx="5773200" cy="313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Callback Hell</a:t>
            </a:r>
          </a:p>
        </p:txBody>
      </p:sp>
      <p:sp>
        <p:nvSpPr>
          <p:cNvPr id="206" name="Shape 206"/>
          <p:cNvSpPr txBox="1"/>
          <p:nvPr/>
        </p:nvSpPr>
        <p:spPr>
          <a:xfrm flipH="1">
            <a:off x="6904675" y="1512375"/>
            <a:ext cx="2087700" cy="2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chemeClr val="dk2"/>
                </a:solidFill>
              </a:rPr>
              <a:t>Callbacks lead to complex code, with deeply nested function definitions. Hard to read code can be avoided by using wrappers like promises.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728" y="1307500"/>
            <a:ext cx="5218499" cy="27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1352950" y="4408725"/>
            <a:ext cx="6169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1800">
                <a:solidFill>
                  <a:schemeClr val="dk2"/>
                </a:solidFill>
              </a:rPr>
              <a:t>Flat is better than nested. - </a:t>
            </a:r>
            <a:r>
              <a:rPr lang="en" sz="1700">
                <a:solidFill>
                  <a:schemeClr val="dk2"/>
                </a:solidFill>
              </a:rPr>
              <a:t>Tim Peters, Zen of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