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076875"/>
            <a:ext cx="5017500" cy="140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Programming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6903425" y="4076550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Tyler Haden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592275" y="2647550"/>
            <a:ext cx="47586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callbacks, futures, coroutines, generators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2041075" y="839750"/>
            <a:ext cx="5108400" cy="398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Generators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900" y="1063700"/>
            <a:ext cx="443619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4537800" y="1381150"/>
            <a:ext cx="4467900" cy="329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209950" y="797975"/>
            <a:ext cx="4209900" cy="4248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1309150" y="3146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Generators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65" y="1228762"/>
            <a:ext cx="3951860" cy="33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675" y="1830400"/>
            <a:ext cx="4307725" cy="21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1154700" y="963025"/>
            <a:ext cx="6834600" cy="354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Coroutines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188" y="1307850"/>
            <a:ext cx="5791624" cy="285126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/>
          <p:nvPr/>
        </p:nvSpPr>
        <p:spPr>
          <a:xfrm>
            <a:off x="5120175" y="2437625"/>
            <a:ext cx="3825600" cy="249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6550" y="2971250"/>
            <a:ext cx="37528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782500" y="963025"/>
            <a:ext cx="4724700" cy="354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 / Await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300" y="1153427"/>
            <a:ext cx="4025975" cy="31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x="5773324" y="963038"/>
            <a:ext cx="2998200" cy="354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9275" y="1394669"/>
            <a:ext cx="1431875" cy="26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1661988" y="1009763"/>
            <a:ext cx="5820000" cy="354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Async for IO</a:t>
            </a: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763" y="1307863"/>
            <a:ext cx="4874475" cy="29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Stock_000016829435_XXXLarge.jpg"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150" y="1212975"/>
            <a:ext cx="3966449" cy="29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1224650" y="1976500"/>
            <a:ext cx="20643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async?</a:t>
            </a:r>
          </a:p>
        </p:txBody>
      </p:sp>
      <p:pic>
        <p:nvPicPr>
          <p:cNvPr descr="durable-satin-elkay-drop-in-kitchen-sinks-hd320874lfr-64_1000.jp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763" y="1452850"/>
            <a:ext cx="2768475" cy="27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/>
          <p:nvPr/>
        </p:nvSpPr>
        <p:spPr>
          <a:xfrm>
            <a:off x="2519250" y="1307850"/>
            <a:ext cx="4595400" cy="319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6624725" y="1307850"/>
            <a:ext cx="1994400" cy="296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ynchronous-vs.-asynchronous.jpg"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4650" y="1307850"/>
            <a:ext cx="4083151" cy="296544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513175" y="2240850"/>
            <a:ext cx="19362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Not Concurrency</a:t>
            </a:r>
          </a:p>
        </p:txBody>
      </p:sp>
      <p:pic>
        <p:nvPicPr>
          <p:cNvPr descr="Synchronous-vs.-asynchronous.jpg" id="147" name="Shape 147"/>
          <p:cNvPicPr preferRelativeResize="0"/>
          <p:nvPr/>
        </p:nvPicPr>
        <p:blipFill rotWithShape="1">
          <a:blip r:embed="rId4">
            <a:alphaModFix/>
          </a:blip>
          <a:srcRect b="0" l="0" r="48791" t="13367"/>
          <a:stretch/>
        </p:blipFill>
        <p:spPr>
          <a:xfrm>
            <a:off x="6823075" y="1452850"/>
            <a:ext cx="940325" cy="234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nchronous-vs.-asynchronous.jpg" id="148" name="Shape 148"/>
          <p:cNvPicPr preferRelativeResize="0"/>
          <p:nvPr/>
        </p:nvPicPr>
        <p:blipFill rotWithShape="1">
          <a:blip r:embed="rId4">
            <a:alphaModFix/>
          </a:blip>
          <a:srcRect b="0" l="0" r="48791" t="13367"/>
          <a:stretch/>
        </p:blipFill>
        <p:spPr>
          <a:xfrm>
            <a:off x="7184525" y="1733163"/>
            <a:ext cx="940325" cy="234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nchronous-vs.-asynchronous.jpg" id="149" name="Shape 149"/>
          <p:cNvPicPr preferRelativeResize="0"/>
          <p:nvPr/>
        </p:nvPicPr>
        <p:blipFill rotWithShape="1">
          <a:blip r:embed="rId4">
            <a:alphaModFix/>
          </a:blip>
          <a:srcRect b="0" l="0" r="48791" t="13367"/>
          <a:stretch/>
        </p:blipFill>
        <p:spPr>
          <a:xfrm>
            <a:off x="7541800" y="2071000"/>
            <a:ext cx="940325" cy="22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6718050" y="1446250"/>
            <a:ext cx="1691100" cy="28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6928025" y="1377125"/>
            <a:ext cx="11967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Parallel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async?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830950" y="2337300"/>
            <a:ext cx="1571700" cy="98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Fast</a:t>
            </a:r>
          </a:p>
        </p:txBody>
      </p:sp>
      <p:pic>
        <p:nvPicPr>
          <p:cNvPr descr="async-vs-sync-throughput.png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700" y="1156287"/>
            <a:ext cx="6361750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2939150" y="1307850"/>
            <a:ext cx="5735400" cy="203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async?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749300" y="2185675"/>
            <a:ext cx="1980000" cy="98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Sometimes Fast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150" y="1290425"/>
            <a:ext cx="6566400" cy="37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2869175" y="3370800"/>
            <a:ext cx="6181500" cy="17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674550" y="1084675"/>
            <a:ext cx="469500" cy="40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258200" y="3622975"/>
            <a:ext cx="65664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Async cannot speed up CPU bound programs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1772825" y="991375"/>
            <a:ext cx="5551500" cy="263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Callbacks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388" y="1145325"/>
            <a:ext cx="5229225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>
            <a:off x="1772825" y="3883875"/>
            <a:ext cx="5551500" cy="100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1912775" y="4035500"/>
            <a:ext cx="8049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1772825" y="991375"/>
            <a:ext cx="5551500" cy="263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Callbacks</a:t>
            </a:r>
          </a:p>
        </p:txBody>
      </p:sp>
      <p:sp>
        <p:nvSpPr>
          <p:cNvPr id="185" name="Shape 185"/>
          <p:cNvSpPr/>
          <p:nvPr/>
        </p:nvSpPr>
        <p:spPr>
          <a:xfrm>
            <a:off x="1772825" y="3883875"/>
            <a:ext cx="5551500" cy="100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1912775" y="4035500"/>
            <a:ext cx="8049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“text”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225" y="1540187"/>
            <a:ext cx="5411549" cy="153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Callback Hell</a:t>
            </a:r>
          </a:p>
        </p:txBody>
      </p:sp>
      <p:pic>
        <p:nvPicPr>
          <p:cNvPr descr="promises-and-chaining-in-angularjs-into-callback-hell-and-back-again-17-638.jpg"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563" y="1017050"/>
            <a:ext cx="470288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1866125" y="1212975"/>
            <a:ext cx="5108400" cy="3627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Promises / Futures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125" y="1460250"/>
            <a:ext cx="4305300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5096825" y="3720575"/>
            <a:ext cx="2496000" cy="758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Just m</a:t>
            </a:r>
            <a:r>
              <a:rPr lang="en" sz="1800"/>
              <a:t>ore callback headache?</a:t>
            </a:r>
          </a:p>
        </p:txBody>
      </p:sp>
      <p:cxnSp>
        <p:nvCxnSpPr>
          <p:cNvPr id="202" name="Shape 202"/>
          <p:cNvCxnSpPr>
            <a:stCxn id="201" idx="1"/>
          </p:cNvCxnSpPr>
          <p:nvPr/>
        </p:nvCxnSpPr>
        <p:spPr>
          <a:xfrm rot="10800000">
            <a:off x="4875125" y="3662225"/>
            <a:ext cx="221700" cy="43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3" name="Shape 203"/>
          <p:cNvCxnSpPr>
            <a:stCxn id="201" idx="1"/>
          </p:cNvCxnSpPr>
          <p:nvPr/>
        </p:nvCxnSpPr>
        <p:spPr>
          <a:xfrm rot="10800000">
            <a:off x="3574925" y="4023425"/>
            <a:ext cx="1521900" cy="7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1866125" y="1212975"/>
            <a:ext cx="5108400" cy="3627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Promises / Futures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949" y="1866138"/>
            <a:ext cx="4841800" cy="23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