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1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32"/>
    <p:restoredTop sz="82976"/>
  </p:normalViewPr>
  <p:slideViewPr>
    <p:cSldViewPr snapToGrid="0" snapToObjects="1">
      <p:cViewPr varScale="1">
        <p:scale>
          <a:sx n="102" d="100"/>
          <a:sy n="102" d="100"/>
        </p:scale>
        <p:origin x="21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79074-D0A3-614E-BC13-746702D440C3}" type="datetimeFigureOut">
              <a:rPr lang="en-US" smtClean="0"/>
              <a:t>8/19/16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5572E-FBCA-794B-B3EB-2090FBCE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0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Good afternoon everyone, my name is Tyler Peters. I served as the team lead on this engaging and challenging data science project for Fargo Health Group.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Thank you very much for providing us the opportunity to share these insights with you 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5572E-FBCA-794B-B3EB-2090FBCE30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70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ARIMA – more responsive</a:t>
            </a:r>
            <a:r>
              <a:rPr lang="en-US" baseline="0" dirty="0" smtClean="0"/>
              <a:t> to historical data</a:t>
            </a:r>
          </a:p>
          <a:p>
            <a:r>
              <a:rPr lang="en-US" baseline="0" dirty="0" smtClean="0"/>
              <a:t>Holt-Winters – does a good job of predicting the trend in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5572E-FBCA-794B-B3EB-2090FBCE30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2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8/19/16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7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4929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83563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3256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5183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8/19/16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3348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8/19/16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8208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8/19/16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4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8/19/16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63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8/19/16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13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8/19/16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8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8/19/16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26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8/19/16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24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8/19/16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3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8/19/16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12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8/19/16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2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8/19/16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3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8/19/16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662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  <p:sldLayoutId id="2147484027" r:id="rId12"/>
    <p:sldLayoutId id="2147484028" r:id="rId13"/>
    <p:sldLayoutId id="2147484029" r:id="rId14"/>
    <p:sldLayoutId id="2147484030" r:id="rId15"/>
    <p:sldLayoutId id="2147484031" r:id="rId16"/>
    <p:sldLayoutId id="214748403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Abbeville Health Center Time Series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Fargo Health Group</a:t>
            </a:r>
          </a:p>
          <a:p>
            <a:r>
              <a:rPr lang="en-US" dirty="0" smtClean="0"/>
              <a:t>By </a:t>
            </a:r>
            <a:r>
              <a:rPr lang="en-US" dirty="0" err="1" smtClean="0"/>
              <a:t>tyler</a:t>
            </a:r>
            <a:r>
              <a:rPr lang="en-US" dirty="0" smtClean="0"/>
              <a:t> j. Peters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3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Fargo Health Group is faced with a critical staffing problem.</a:t>
            </a:r>
          </a:p>
          <a:p>
            <a:r>
              <a:rPr lang="en-US" dirty="0" smtClean="0"/>
              <a:t>Faces increasing demand for appointments with limited resources.</a:t>
            </a:r>
          </a:p>
          <a:p>
            <a:r>
              <a:rPr lang="en-US" dirty="0" smtClean="0"/>
              <a:t>Should Fargo Health Group expand their staff in order to improve physician scheduling?</a:t>
            </a:r>
          </a:p>
        </p:txBody>
      </p:sp>
    </p:spTree>
    <p:extLst>
      <p:ext uri="{BB962C8B-B14F-4D97-AF65-F5344CB8AC3E}">
        <p14:creationId xmlns:p14="http://schemas.microsoft.com/office/powerpoint/2010/main" val="12547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 of the original dataset</a:t>
            </a:r>
          </a:p>
          <a:p>
            <a:pPr lvl="1"/>
            <a:r>
              <a:rPr lang="en-US" dirty="0" smtClean="0"/>
              <a:t>Outliers</a:t>
            </a:r>
          </a:p>
          <a:p>
            <a:pPr lvl="1"/>
            <a:r>
              <a:rPr lang="en-US" dirty="0" smtClean="0"/>
              <a:t>Missing data</a:t>
            </a:r>
          </a:p>
          <a:p>
            <a:pPr lvl="1"/>
            <a:r>
              <a:rPr lang="en-US" dirty="0" smtClean="0"/>
              <a:t>Erroneous data</a:t>
            </a:r>
            <a:endParaRPr lang="en-US" dirty="0" smtClean="0"/>
          </a:p>
          <a:p>
            <a:r>
              <a:rPr lang="en-US" dirty="0" smtClean="0"/>
              <a:t>Sorting</a:t>
            </a:r>
          </a:p>
          <a:p>
            <a:r>
              <a:rPr lang="en-US" dirty="0" smtClean="0"/>
              <a:t>Data imputation</a:t>
            </a:r>
          </a:p>
          <a:p>
            <a:r>
              <a:rPr lang="en-US" dirty="0" smtClean="0"/>
              <a:t>Reasonably clean dataset</a:t>
            </a:r>
          </a:p>
        </p:txBody>
      </p:sp>
      <p:pic>
        <p:nvPicPr>
          <p:cNvPr id="4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299747" y="2603500"/>
            <a:ext cx="5334000" cy="88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299747" y="3714924"/>
            <a:ext cx="53340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6299747" y="3714924"/>
            <a:ext cx="53340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0628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utoregressive integrated moving average (</a:t>
            </a:r>
            <a:r>
              <a:rPr lang="en-US" dirty="0"/>
              <a:t>ARIMA</a:t>
            </a:r>
            <a:r>
              <a:rPr lang="en-US" dirty="0" smtClean="0"/>
              <a:t>)</a:t>
            </a:r>
          </a:p>
        </p:txBody>
      </p:sp>
      <p:pic>
        <p:nvPicPr>
          <p:cNvPr id="4" name="Picture"/>
          <p:cNvPicPr/>
          <p:nvPr/>
        </p:nvPicPr>
        <p:blipFill rotWithShape="1">
          <a:blip r:embed="rId3"/>
          <a:srcRect b="9083"/>
          <a:stretch/>
        </p:blipFill>
        <p:spPr bwMode="auto">
          <a:xfrm>
            <a:off x="1154953" y="3115243"/>
            <a:ext cx="5121275" cy="34918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"/>
          <p:cNvPicPr/>
          <p:nvPr/>
        </p:nvPicPr>
        <p:blipFill rotWithShape="1">
          <a:blip r:embed="rId4"/>
          <a:srcRect b="9788"/>
          <a:stretch/>
        </p:blipFill>
        <p:spPr bwMode="auto">
          <a:xfrm>
            <a:off x="1318480" y="3252955"/>
            <a:ext cx="4957748" cy="33541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"/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6449129" y="4131388"/>
            <a:ext cx="5053330" cy="233743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7" name="Picture"/>
          <p:cNvPicPr/>
          <p:nvPr/>
        </p:nvPicPr>
        <p:blipFill>
          <a:blip r:embed="rId6"/>
          <a:stretch>
            <a:fillRect/>
          </a:stretch>
        </p:blipFill>
        <p:spPr bwMode="auto">
          <a:xfrm>
            <a:off x="6449129" y="3972375"/>
            <a:ext cx="4990465" cy="249491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154954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Holt-Winters exponential smoothing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9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Forecasting Models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comparing the absolute error for each of the model accuracy measures, we find the model that fits the data with the least amount of error.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795" y="3760505"/>
            <a:ext cx="7353728" cy="216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03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trend presented by the ARIMA model – the forecasting model selected – we strongly recommend that additional physicians are hired to meet the predicted, increasing demand for cardiovascular appointments.</a:t>
            </a:r>
          </a:p>
          <a:p>
            <a:r>
              <a:rPr lang="en-US" dirty="0" smtClean="0"/>
              <a:t>Data collection, curation, and storage techniques.</a:t>
            </a:r>
          </a:p>
          <a:p>
            <a:r>
              <a:rPr lang="en-US" dirty="0" smtClean="0"/>
              <a:t>We will be following-up with you at the end of the next few months.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76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Incredible learning opportunity.</a:t>
            </a:r>
          </a:p>
          <a:p>
            <a:r>
              <a:rPr lang="en-US" dirty="0" smtClean="0"/>
              <a:t>Anxious to learn more about each of the areas touched on; predictive analytics and data mining especially!</a:t>
            </a:r>
          </a:p>
          <a:p>
            <a:r>
              <a:rPr lang="en-US" dirty="0" smtClean="0"/>
              <a:t>Ethical implications of this case study.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3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Davenport, T., &amp; Kim, J. (2013). </a:t>
            </a:r>
            <a:r>
              <a:rPr lang="en-US" i="1" dirty="0"/>
              <a:t>Keeping Up with the Quants</a:t>
            </a:r>
            <a:r>
              <a:rPr lang="en-US" dirty="0"/>
              <a:t>: Harvard Business Review Press.</a:t>
            </a:r>
          </a:p>
          <a:p>
            <a:r>
              <a:rPr lang="en-US" dirty="0"/>
              <a:t>Foreman, J. W. (2014). </a:t>
            </a:r>
            <a:r>
              <a:rPr lang="en-US" i="1" dirty="0"/>
              <a:t>Data Smart</a:t>
            </a:r>
            <a:r>
              <a:rPr lang="en-US" dirty="0"/>
              <a:t>. Indiana: Wiley.</a:t>
            </a:r>
          </a:p>
          <a:p>
            <a:r>
              <a:rPr lang="en-US" dirty="0" err="1"/>
              <a:t>Khachatryan</a:t>
            </a:r>
            <a:r>
              <a:rPr lang="en-US" dirty="0"/>
              <a:t>, D. (2014). Fargo Health Group: Managing the Demand for Medical Examinations Using Predictive Analytics. In B. College (Ed.): Harvard Business Publishing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/>
              <a:t>Zumel</a:t>
            </a:r>
            <a:r>
              <a:rPr lang="en-US" dirty="0"/>
              <a:t>, N., &amp; Mount, J. (2014). </a:t>
            </a:r>
            <a:r>
              <a:rPr lang="en-US" i="1" dirty="0"/>
              <a:t>Practical Data Science with R</a:t>
            </a:r>
            <a:r>
              <a:rPr lang="en-US" dirty="0"/>
              <a:t> (1 ed.): </a:t>
            </a:r>
            <a:r>
              <a:rPr lang="en-US" dirty="0" smtClean="0"/>
              <a:t>Manning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46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143</TotalTime>
  <Words>366</Words>
  <Application>Microsoft Macintosh PowerPoint</Application>
  <PresentationFormat>Widescreen</PresentationFormat>
  <Paragraphs>40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Century Gothic</vt:lpstr>
      <vt:lpstr>Wingdings 3</vt:lpstr>
      <vt:lpstr>Arial</vt:lpstr>
      <vt:lpstr>Ion Boardroom</vt:lpstr>
      <vt:lpstr>Abbeville Health Center Time Series Analysis</vt:lpstr>
      <vt:lpstr>Business Problem</vt:lpstr>
      <vt:lpstr>Data Cleaning</vt:lpstr>
      <vt:lpstr>Forecasting Models</vt:lpstr>
      <vt:lpstr>Comparison of Forecasting Models</vt:lpstr>
      <vt:lpstr>Recommendations</vt:lpstr>
      <vt:lpstr>Lessons Learned</vt:lpstr>
      <vt:lpstr>References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Abbeville Health Center Time Series Analysis</dc:title>
  <dc:creator>T Peters</dc:creator>
  <cp:lastModifiedBy>T Peters</cp:lastModifiedBy>
  <cp:revision>15</cp:revision>
  <dcterms:created xsi:type="dcterms:W3CDTF">2016-08-19T21:57:52Z</dcterms:created>
  <dcterms:modified xsi:type="dcterms:W3CDTF">2016-08-20T00:28:07Z</dcterms:modified>
</cp:coreProperties>
</file>