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fe3fd8ef5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8fe3fd8ef5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f9e10e531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8f9e10e531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02be73213_0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902be73213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02be73213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902be73213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02be73213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902be73213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02be73213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902be73213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02be73213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902be73213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02be73213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902be73213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02be73213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902be73213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02be73213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902be73213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02be73213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902be73213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023c1353a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9023c1353a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02be73213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902be73213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02be73213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902be73213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fbb6e3371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8fbb6e3371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f9e10e531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8f9e10e531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0e3bb34ba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90e3bb34ba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0e3bb34ba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90e3bb34ba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02be73213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902be73213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f9e10e531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8f9e10e53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02be73213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902be73213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023c1353a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9023c1353a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f9e10e531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8f9e10e531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90e3bb34ba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90e3bb34ba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0e3bb34ba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90e3bb34ba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0e3bb34ba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90e3bb34ba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fe3fd8ef5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8fe3fd8ef5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023c1353a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9023c1353a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023c1353a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9023c1353a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85800" y="18288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2000"/>
              <a:buFont typeface="Arial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1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85800" y="18288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515100" y="914400"/>
            <a:ext cx="19431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85800" y="914400"/>
            <a:ext cx="56769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85800" y="18288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oint_JMSB_Titlewhite_FREN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5589" cy="685958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  <a:defRPr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85800" y="18288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2000"/>
              <a:buFont typeface="Arial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/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/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oint_JMSB_Textwhite-FREN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5589" cy="685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jp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jpg"/><Relationship Id="rId4" Type="http://schemas.openxmlformats.org/officeDocument/2006/relationships/image" Target="../media/image7.png"/><Relationship Id="rId5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Relationship Id="rId7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oint_ENCS_TitleRedENG.jpg"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420688" y="1428819"/>
            <a:ext cx="6302624" cy="1789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Applying Kernel Change Point Algorithms to Financial Markets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259632" y="3068959"/>
            <a:ext cx="6400801" cy="2678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CIISE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M.A.Sc Thesis Defence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August 2020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Tyler Manning-Dahan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Supervised By</a:t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Dr. Jia Yuan Yu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188639"/>
            <a:ext cx="3131840" cy="1046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1183425" y="1976949"/>
            <a:ext cx="77724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1. Non-parametric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755650" y="333375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683575" y="1416550"/>
            <a:ext cx="77724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characteristics do we want in an online </a:t>
            </a:r>
            <a:r>
              <a:rPr lang="en-US"/>
              <a:t>algorithm</a:t>
            </a:r>
            <a:r>
              <a:rPr lang="en-US"/>
              <a:t>?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1183425" y="2421125"/>
            <a:ext cx="649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2. </a:t>
            </a:r>
            <a:r>
              <a:rPr lang="en-US">
                <a:solidFill>
                  <a:schemeClr val="dk1"/>
                </a:solidFill>
              </a:rPr>
              <a:t>Can detect any kind of change in distribution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1183425" y="2889513"/>
            <a:ext cx="5752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3</a:t>
            </a:r>
            <a:r>
              <a:rPr lang="en-US">
                <a:solidFill>
                  <a:schemeClr val="dk1"/>
                </a:solidFill>
              </a:rPr>
              <a:t>. Can apply to different data structures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4124200" y="3651525"/>
            <a:ext cx="1035300" cy="95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1908700" y="4704075"/>
            <a:ext cx="5466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Online </a:t>
            </a:r>
            <a:r>
              <a:rPr b="1" lang="en-US" sz="2200"/>
              <a:t>Kernel Change Point Detection</a:t>
            </a:r>
            <a:endParaRPr b="1"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oint_ENCS_TitleGraphicENG.jpg"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2736975" y="1803925"/>
            <a:ext cx="3794400" cy="1710600"/>
          </a:xfrm>
          <a:prstGeom prst="rect">
            <a:avLst/>
          </a:prstGeom>
          <a:solidFill>
            <a:srgbClr val="8C01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606450" y="808650"/>
            <a:ext cx="7931100" cy="23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FFFFFF"/>
                </a:solidFill>
              </a:rPr>
              <a:t>Part II:</a:t>
            </a:r>
            <a:endParaRPr sz="5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FFFFFF"/>
                </a:solidFill>
              </a:rPr>
              <a:t>Online Kernel Change Point Detection</a:t>
            </a:r>
            <a:endParaRPr sz="3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683568" y="332656"/>
            <a:ext cx="7772401" cy="762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Kernel Change Point Detection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683575" y="1159500"/>
            <a:ext cx="73401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/>
              <a:t>Central Idea:</a:t>
            </a:r>
            <a:r>
              <a:rPr lang="en-US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Use </a:t>
            </a:r>
            <a:r>
              <a:rPr b="1" lang="en-US" sz="2000"/>
              <a:t>kernel functions</a:t>
            </a:r>
            <a:r>
              <a:rPr lang="en-US" sz="2000"/>
              <a:t> to map data to a new feature space where distinguishing between the data samples will be more evident.</a:t>
            </a:r>
            <a:endParaRPr sz="2000"/>
          </a:p>
        </p:txBody>
      </p:sp>
      <p:sp>
        <p:nvSpPr>
          <p:cNvPr id="163" name="Google Shape;163;p25"/>
          <p:cNvSpPr txBox="1"/>
          <p:nvPr/>
        </p:nvSpPr>
        <p:spPr>
          <a:xfrm>
            <a:off x="683575" y="4668900"/>
            <a:ext cx="58782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As long as suitable kernel can be applied to the data, then this method can be used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→ </a:t>
            </a:r>
            <a:r>
              <a:rPr b="1" lang="en-US" sz="2000"/>
              <a:t>can apply to different data structures </a:t>
            </a:r>
            <a:r>
              <a:rPr lang="en-US" sz="1000"/>
              <a:t>[4]</a:t>
            </a:r>
            <a:endParaRPr sz="1000"/>
          </a:p>
        </p:txBody>
      </p:sp>
      <p:sp>
        <p:nvSpPr>
          <p:cNvPr id="164" name="Google Shape;164;p25"/>
          <p:cNvSpPr txBox="1"/>
          <p:nvPr/>
        </p:nvSpPr>
        <p:spPr>
          <a:xfrm>
            <a:off x="683575" y="4008938"/>
            <a:ext cx="73401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Idea: Compare previous data (X) with incoming data (Y) in this new feature space.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825" y="2290725"/>
            <a:ext cx="4891894" cy="9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525" y="3243625"/>
            <a:ext cx="3484665" cy="8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0850" y="3160500"/>
            <a:ext cx="2701766" cy="8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Kernel Change Point Detection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853750" y="1461825"/>
            <a:ext cx="73401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What do we have available to us?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X ∼ 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 </a:t>
            </a:r>
            <a:r>
              <a:rPr lang="en-US" sz="2000">
                <a:solidFill>
                  <a:schemeClr val="dk1"/>
                </a:solidFill>
              </a:rPr>
              <a:t>∼</a:t>
            </a:r>
            <a:r>
              <a:rPr lang="en-US" sz="2000"/>
              <a:t> Q</a:t>
            </a:r>
            <a:endParaRPr sz="2000"/>
          </a:p>
        </p:txBody>
      </p:sp>
      <p:sp>
        <p:nvSpPr>
          <p:cNvPr id="175" name="Google Shape;175;p26"/>
          <p:cNvSpPr txBox="1"/>
          <p:nvPr/>
        </p:nvSpPr>
        <p:spPr>
          <a:xfrm>
            <a:off x="777550" y="2628225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How exactly to map to new feature space?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→ </a:t>
            </a:r>
            <a:r>
              <a:rPr b="1" i="1" lang="en-US" sz="2000"/>
              <a:t>Kernel Mean Embedding </a:t>
            </a:r>
            <a:r>
              <a:rPr lang="en-US" sz="1000"/>
              <a:t>[5]</a:t>
            </a:r>
            <a:endParaRPr sz="1000"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275" y="3373200"/>
            <a:ext cx="44386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777550" y="4708625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Can be interpreted </a:t>
            </a:r>
            <a:r>
              <a:rPr lang="en-US" sz="1800" u="sng">
                <a:solidFill>
                  <a:schemeClr val="dk1"/>
                </a:solidFill>
              </a:rPr>
              <a:t>as a distribution</a:t>
            </a:r>
            <a:r>
              <a:rPr lang="en-US" sz="1800">
                <a:solidFill>
                  <a:schemeClr val="dk1"/>
                </a:solidFill>
              </a:rPr>
              <a:t> being mapped to its expected feature map in the RKHS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Kernel Change Point Detection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75" y="1636481"/>
            <a:ext cx="8839200" cy="358504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559850" y="1290725"/>
            <a:ext cx="39810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/>
              <a:t>Kernel Mean Embedding</a:t>
            </a:r>
            <a:endParaRPr sz="2000" u="sng"/>
          </a:p>
        </p:txBody>
      </p:sp>
      <p:sp>
        <p:nvSpPr>
          <p:cNvPr id="186" name="Google Shape;186;p27"/>
          <p:cNvSpPr txBox="1"/>
          <p:nvPr/>
        </p:nvSpPr>
        <p:spPr>
          <a:xfrm>
            <a:off x="8257600" y="4793600"/>
            <a:ext cx="4023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[6]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Kernel Change Point Detection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559850" y="1446225"/>
            <a:ext cx="72000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Idea: Compare the Kernel Mean Embeddings of two samples to see if they are “close” to each other indicating the samples are the “same”.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75" y="3512150"/>
            <a:ext cx="8839201" cy="73085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559850" y="2753188"/>
            <a:ext cx="72000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Create a statistic around this idea called the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Maximum Mean Discrepancy: </a:t>
            </a:r>
            <a:r>
              <a:rPr lang="en-US" sz="1000">
                <a:solidFill>
                  <a:schemeClr val="dk1"/>
                </a:solidFill>
              </a:rPr>
              <a:t>[5]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Kernel Change Point Detection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559850" y="1446225"/>
            <a:ext cx="72000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If kernel is a </a:t>
            </a:r>
            <a:r>
              <a:rPr i="1" lang="en-US" sz="2000"/>
              <a:t>characteristic</a:t>
            </a:r>
            <a:r>
              <a:rPr lang="en-US" sz="2000"/>
              <a:t> kernel then: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3" name="Google Shape;203;p29"/>
          <p:cNvSpPr txBox="1"/>
          <p:nvPr/>
        </p:nvSpPr>
        <p:spPr>
          <a:xfrm>
            <a:off x="683575" y="4260950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Caveat: </a:t>
            </a:r>
            <a:r>
              <a:rPr lang="en-US" sz="2000"/>
              <a:t>Theoretically true, but empirically this is never exact </a:t>
            </a:r>
            <a:endParaRPr sz="2000"/>
          </a:p>
        </p:txBody>
      </p:sp>
      <p:sp>
        <p:nvSpPr>
          <p:cNvPr id="204" name="Google Shape;204;p29"/>
          <p:cNvSpPr txBox="1"/>
          <p:nvPr/>
        </p:nvSpPr>
        <p:spPr>
          <a:xfrm>
            <a:off x="1951650" y="2005125"/>
            <a:ext cx="5240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MMD(P, Q) = 0 if and only if P = Q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683575" y="2457075"/>
            <a:ext cx="7340100" cy="1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Implies: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Can detect if any two samples are different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→ </a:t>
            </a:r>
            <a:r>
              <a:rPr b="1" lang="en-US" sz="2000"/>
              <a:t>any change in distribution 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No assumptions on the </a:t>
            </a:r>
            <a:r>
              <a:rPr lang="en-US" sz="2000"/>
              <a:t>distribution</a:t>
            </a:r>
            <a:r>
              <a:rPr lang="en-US" sz="2000"/>
              <a:t> of the data samples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→ </a:t>
            </a:r>
            <a:r>
              <a:rPr b="1" lang="en-US" sz="2000"/>
              <a:t>non-parametric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57" y="3758038"/>
            <a:ext cx="7313717" cy="1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Kernel Change Point Detection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559850" y="1446225"/>
            <a:ext cx="72000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Which kernel to use?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5500" y="2134962"/>
            <a:ext cx="4684822" cy="162308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683575" y="3608775"/>
            <a:ext cx="7200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How to selection the bandwidth?</a:t>
            </a:r>
            <a:endParaRPr sz="2000"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625" y="1968412"/>
            <a:ext cx="8427692" cy="591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Novel Bandwidth Selection</a:t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1057475" y="1601750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Most kernel change point techniques use the Gaussian kernel </a:t>
            </a:r>
            <a:r>
              <a:rPr lang="en-US" sz="1000"/>
              <a:t>[7]</a:t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Selecting </a:t>
            </a:r>
            <a:r>
              <a:rPr lang="en-US" sz="2000"/>
              <a:t> its bandwidth hyperparameter is done by: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Median Heuristic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Empirically works well </a:t>
            </a:r>
            <a:r>
              <a:rPr lang="en-US" sz="1000"/>
              <a:t>[8]</a:t>
            </a:r>
            <a:endParaRPr sz="1000"/>
          </a:p>
        </p:txBody>
      </p:sp>
      <p:sp>
        <p:nvSpPr>
          <p:cNvPr id="224" name="Google Shape;224;p31"/>
          <p:cNvSpPr txBox="1"/>
          <p:nvPr/>
        </p:nvSpPr>
        <p:spPr>
          <a:xfrm>
            <a:off x="1135225" y="3778975"/>
            <a:ext cx="73401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Running efficient online median algorithm to calculate the median heuristic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Bandwidth adapts to most recent data</a:t>
            </a:r>
            <a:endParaRPr sz="2000"/>
          </a:p>
        </p:txBody>
      </p:sp>
      <p:sp>
        <p:nvSpPr>
          <p:cNvPr id="225" name="Google Shape;225;p31"/>
          <p:cNvSpPr txBox="1"/>
          <p:nvPr/>
        </p:nvSpPr>
        <p:spPr>
          <a:xfrm>
            <a:off x="1057475" y="3374575"/>
            <a:ext cx="186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Our Idea:</a:t>
            </a:r>
            <a:endParaRPr b="1"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683568" y="404664"/>
            <a:ext cx="7772401" cy="762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Synthetic </a:t>
            </a:r>
            <a:r>
              <a:rPr b="1" i="0" lang="en-US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US"/>
              <a:t>periments</a:t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1697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899725" y="3347450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Experiment</a:t>
            </a:r>
            <a:r>
              <a:rPr lang="en-US" sz="2000"/>
              <a:t> </a:t>
            </a:r>
            <a:r>
              <a:rPr lang="en-US" sz="2000"/>
              <a:t>Design</a:t>
            </a:r>
            <a:endParaRPr sz="2000"/>
          </a:p>
        </p:txBody>
      </p:sp>
      <p:sp>
        <p:nvSpPr>
          <p:cNvPr id="233" name="Google Shape;233;p32"/>
          <p:cNvSpPr txBox="1"/>
          <p:nvPr/>
        </p:nvSpPr>
        <p:spPr>
          <a:xfrm>
            <a:off x="1115875" y="3841975"/>
            <a:ext cx="73401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Test </a:t>
            </a:r>
            <a:r>
              <a:rPr lang="en-US" sz="2000"/>
              <a:t>several</a:t>
            </a:r>
            <a:r>
              <a:rPr lang="en-US" sz="2000"/>
              <a:t> types of change points (mean, variance, etc.)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Run each experiment as a continuous data stream with 500 change points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Evaluate each </a:t>
            </a:r>
            <a:r>
              <a:rPr lang="en-US" sz="2000"/>
              <a:t>algorithm</a:t>
            </a:r>
            <a:r>
              <a:rPr lang="en-US" sz="2000"/>
              <a:t> across a range of thresholds and metrics</a:t>
            </a:r>
            <a:endParaRPr sz="2000"/>
          </a:p>
        </p:txBody>
      </p:sp>
      <p:sp>
        <p:nvSpPr>
          <p:cNvPr id="234" name="Google Shape;234;p32"/>
          <p:cNvSpPr txBox="1"/>
          <p:nvPr/>
        </p:nvSpPr>
        <p:spPr>
          <a:xfrm>
            <a:off x="899725" y="1272050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Algorithms</a:t>
            </a:r>
            <a:r>
              <a:rPr lang="en-US" sz="2000"/>
              <a:t> tested:</a:t>
            </a:r>
            <a:endParaRPr sz="2000"/>
          </a:p>
        </p:txBody>
      </p:sp>
      <p:sp>
        <p:nvSpPr>
          <p:cNvPr id="235" name="Google Shape;235;p32"/>
          <p:cNvSpPr txBox="1"/>
          <p:nvPr/>
        </p:nvSpPr>
        <p:spPr>
          <a:xfrm>
            <a:off x="1115875" y="1789200"/>
            <a:ext cx="73401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NEWMA (kernelized EWMA) </a:t>
            </a:r>
            <a:r>
              <a:rPr lang="en-US" sz="1000"/>
              <a:t>[9]</a:t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Scan-B (kernelized control chart) </a:t>
            </a:r>
            <a:r>
              <a:rPr lang="en-US" sz="1200"/>
              <a:t>[</a:t>
            </a:r>
            <a:r>
              <a:rPr lang="en-US" sz="1000"/>
              <a:t>10</a:t>
            </a:r>
            <a:r>
              <a:rPr lang="en-US" sz="1000"/>
              <a:t>]</a:t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Kernel CUSUM (KCUSUM)* </a:t>
            </a:r>
            <a:r>
              <a:rPr lang="en-US" sz="1000"/>
              <a:t>[11]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→ Could not reliably test, excluded from experiments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685800" y="2413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Presentation Roadmap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118100" y="1726175"/>
            <a:ext cx="73401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Introduction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Kernel Change Point Detection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Application to Financial Market Liquidity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Conclusion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683568" y="404664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Synthetic </a:t>
            </a:r>
            <a:r>
              <a:rPr b="1" i="0" lang="en-US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US"/>
              <a:t>periments</a:t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16974"/>
            <a:ext cx="2520281" cy="84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6664"/>
            <a:ext cx="8839198" cy="36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683568" y="404664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Synthetic </a:t>
            </a:r>
            <a:r>
              <a:rPr b="1" i="0" lang="en-US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US"/>
              <a:t>periments</a:t>
            </a:r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16974"/>
            <a:ext cx="2520281" cy="84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19064"/>
            <a:ext cx="8839202" cy="250459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/>
        </p:nvSpPr>
        <p:spPr>
          <a:xfrm>
            <a:off x="683575" y="3976050"/>
            <a:ext cx="73401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Evaluation Metrics: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EDD (time)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False Alarms (%)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Missed Detections (%)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Synthetic Results</a:t>
            </a:r>
            <a:endParaRPr/>
          </a:p>
        </p:txBody>
      </p:sp>
      <p:pic>
        <p:nvPicPr>
          <p:cNvPr id="256" name="Google Shape;25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/>
          <p:nvPr/>
        </p:nvSpPr>
        <p:spPr>
          <a:xfrm>
            <a:off x="683575" y="1570650"/>
            <a:ext cx="73401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500" y="1492925"/>
            <a:ext cx="6002676" cy="425667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 txBox="1"/>
          <p:nvPr/>
        </p:nvSpPr>
        <p:spPr>
          <a:xfrm>
            <a:off x="899725" y="1010825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Evaluation graphs for Gaussian mixture model change points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Synthetic Results</a:t>
            </a:r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/>
        </p:nvSpPr>
        <p:spPr>
          <a:xfrm>
            <a:off x="683575" y="1570650"/>
            <a:ext cx="73401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825" y="1458600"/>
            <a:ext cx="7340101" cy="302185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 txBox="1"/>
          <p:nvPr/>
        </p:nvSpPr>
        <p:spPr>
          <a:xfrm>
            <a:off x="1427725" y="4680825"/>
            <a:ext cx="62841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NEWMA is overall best algorithm with this setup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Synthetic Results</a:t>
            </a: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 txBox="1"/>
          <p:nvPr/>
        </p:nvSpPr>
        <p:spPr>
          <a:xfrm>
            <a:off x="683575" y="1570650"/>
            <a:ext cx="73401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76" name="Google Shape;276;p37"/>
          <p:cNvSpPr txBox="1"/>
          <p:nvPr/>
        </p:nvSpPr>
        <p:spPr>
          <a:xfrm>
            <a:off x="683575" y="1570650"/>
            <a:ext cx="575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Use case for online bandwidth update of kernel: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Introduce drift into mean shifts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77" name="Google Shape;277;p37"/>
          <p:cNvSpPr txBox="1"/>
          <p:nvPr/>
        </p:nvSpPr>
        <p:spPr>
          <a:xfrm>
            <a:off x="683575" y="2581375"/>
            <a:ext cx="575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Results: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Equivalent false alarm &amp; missed detection rates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EDD is ≈5% better on average across all thresholds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oint_ENCS_TitleGraphicENG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/>
          <p:nvPr/>
        </p:nvSpPr>
        <p:spPr>
          <a:xfrm>
            <a:off x="2736975" y="1803925"/>
            <a:ext cx="3794400" cy="1710600"/>
          </a:xfrm>
          <a:prstGeom prst="rect">
            <a:avLst/>
          </a:prstGeom>
          <a:solidFill>
            <a:srgbClr val="8C01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8"/>
          <p:cNvSpPr txBox="1"/>
          <p:nvPr/>
        </p:nvSpPr>
        <p:spPr>
          <a:xfrm>
            <a:off x="606450" y="808650"/>
            <a:ext cx="7931100" cy="23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FFFFFF"/>
                </a:solidFill>
              </a:rPr>
              <a:t>Part III:</a:t>
            </a:r>
            <a:endParaRPr sz="5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FFFFFF"/>
                </a:solidFill>
              </a:rPr>
              <a:t>Application to Real Data</a:t>
            </a:r>
            <a:endParaRPr sz="3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685801" y="188639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2368"/>
              <a:buFont typeface="Arial"/>
              <a:buNone/>
            </a:pPr>
            <a:r>
              <a:rPr lang="en-US" sz="3068"/>
              <a:t>Financial Data</a:t>
            </a:r>
            <a:endParaRPr sz="4700"/>
          </a:p>
        </p:txBody>
      </p:sp>
      <p:pic>
        <p:nvPicPr>
          <p:cNvPr id="290" name="Google Shape;29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733255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 txBox="1"/>
          <p:nvPr/>
        </p:nvSpPr>
        <p:spPr>
          <a:xfrm>
            <a:off x="1122000" y="1306275"/>
            <a:ext cx="690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What is market liquidity?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92" name="Google Shape;292;p39"/>
          <p:cNvSpPr txBox="1"/>
          <p:nvPr/>
        </p:nvSpPr>
        <p:spPr>
          <a:xfrm>
            <a:off x="1648400" y="4319875"/>
            <a:ext cx="5761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Identify key moments during day that indicate significant changes in the market</a:t>
            </a:r>
            <a:endParaRPr b="1" sz="2000"/>
          </a:p>
        </p:txBody>
      </p:sp>
      <p:sp>
        <p:nvSpPr>
          <p:cNvPr id="293" name="Google Shape;293;p39"/>
          <p:cNvSpPr txBox="1"/>
          <p:nvPr/>
        </p:nvSpPr>
        <p:spPr>
          <a:xfrm>
            <a:off x="1122000" y="3015400"/>
            <a:ext cx="58626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Idea: Find change points in intraday market liquidity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4027650" y="3668500"/>
            <a:ext cx="1088700" cy="653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"/>
          <p:cNvSpPr txBox="1"/>
          <p:nvPr/>
        </p:nvSpPr>
        <p:spPr>
          <a:xfrm>
            <a:off x="1648400" y="1757275"/>
            <a:ext cx="5645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Amount of shares / lots / contracts per price for a market.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685801" y="188639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2368"/>
              <a:buFont typeface="Arial"/>
              <a:buNone/>
            </a:pPr>
            <a:r>
              <a:rPr lang="en-US" sz="3068"/>
              <a:t>Example Limit Order Book @ t=0</a:t>
            </a:r>
            <a:endParaRPr sz="4700"/>
          </a:p>
        </p:txBody>
      </p:sp>
      <p:pic>
        <p:nvPicPr>
          <p:cNvPr id="301" name="Google Shape;30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733255"/>
            <a:ext cx="2520281" cy="84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538" y="972352"/>
            <a:ext cx="6318919" cy="473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685801" y="188639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2368"/>
              <a:buFont typeface="Arial"/>
              <a:buNone/>
            </a:pPr>
            <a:r>
              <a:rPr lang="en-US" sz="3068"/>
              <a:t>Example Limit Order Book @ t=1</a:t>
            </a:r>
            <a:endParaRPr sz="4700"/>
          </a:p>
        </p:txBody>
      </p:sp>
      <p:pic>
        <p:nvPicPr>
          <p:cNvPr id="308" name="Google Shape;3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733255"/>
            <a:ext cx="2520281" cy="84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538" y="969264"/>
            <a:ext cx="6318919" cy="473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oint_ENCS_TextWhiteENG.jpg" id="314" name="Google Shape;31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71401"/>
            <a:ext cx="9144000" cy="702940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2"/>
          <p:cNvSpPr txBox="1"/>
          <p:nvPr>
            <p:ph type="title"/>
          </p:nvPr>
        </p:nvSpPr>
        <p:spPr>
          <a:xfrm>
            <a:off x="685801" y="188639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2368"/>
              <a:buFont typeface="Arial"/>
              <a:buNone/>
            </a:pPr>
            <a:r>
              <a:rPr lang="en-US" sz="3068"/>
              <a:t>Market Liquidity Dataset Construction</a:t>
            </a:r>
            <a:endParaRPr sz="4700"/>
          </a:p>
        </p:txBody>
      </p:sp>
      <p:pic>
        <p:nvPicPr>
          <p:cNvPr id="316" name="Google Shape;31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3719" y="5733255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2"/>
          <p:cNvSpPr txBox="1"/>
          <p:nvPr/>
        </p:nvSpPr>
        <p:spPr>
          <a:xfrm>
            <a:off x="794250" y="1883650"/>
            <a:ext cx="6900000" cy="1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Look at 5 different asset classes:	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S&amp;P 500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US 10 Year Treasury Bond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Euro FX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Crude Oil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Gold</a:t>
            </a:r>
            <a:endParaRPr sz="2100"/>
          </a:p>
        </p:txBody>
      </p:sp>
      <p:sp>
        <p:nvSpPr>
          <p:cNvPr id="318" name="Google Shape;318;p42"/>
          <p:cNvSpPr txBox="1"/>
          <p:nvPr/>
        </p:nvSpPr>
        <p:spPr>
          <a:xfrm>
            <a:off x="794250" y="1075075"/>
            <a:ext cx="75555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Look at futures data on the Chicago Mercantile Exchange (CME)</a:t>
            </a:r>
            <a:endParaRPr sz="2100"/>
          </a:p>
        </p:txBody>
      </p:sp>
      <p:sp>
        <p:nvSpPr>
          <p:cNvPr id="319" name="Google Shape;319;p42"/>
          <p:cNvSpPr txBox="1"/>
          <p:nvPr/>
        </p:nvSpPr>
        <p:spPr>
          <a:xfrm>
            <a:off x="794250" y="3902250"/>
            <a:ext cx="79299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Sample data every 10 sec from Jan 1 2020 to April 24 2020</a:t>
            </a:r>
            <a:endParaRPr sz="2100"/>
          </a:p>
        </p:txBody>
      </p:sp>
      <p:sp>
        <p:nvSpPr>
          <p:cNvPr id="320" name="Google Shape;320;p42"/>
          <p:cNvSpPr txBox="1"/>
          <p:nvPr/>
        </p:nvSpPr>
        <p:spPr>
          <a:xfrm>
            <a:off x="794250" y="4365650"/>
            <a:ext cx="79299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Look at the top 20 price levels only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oint_ENCS_TitleGraphicENG.jpg"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2736975" y="1803925"/>
            <a:ext cx="3794400" cy="1710600"/>
          </a:xfrm>
          <a:prstGeom prst="rect">
            <a:avLst/>
          </a:prstGeom>
          <a:solidFill>
            <a:srgbClr val="8C01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606450" y="808650"/>
            <a:ext cx="7931100" cy="23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FFFFFF"/>
                </a:solidFill>
              </a:rPr>
              <a:t>Part I:</a:t>
            </a:r>
            <a:endParaRPr sz="5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FFFFFF"/>
                </a:solidFill>
              </a:rPr>
              <a:t>Introduction</a:t>
            </a:r>
            <a:endParaRPr sz="3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685801" y="188639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2368"/>
              <a:buFont typeface="Arial"/>
              <a:buNone/>
            </a:pPr>
            <a:r>
              <a:rPr lang="en-US" sz="3068"/>
              <a:t>Application to Market Liquidity</a:t>
            </a:r>
            <a:endParaRPr sz="4700"/>
          </a:p>
        </p:txBody>
      </p:sp>
      <p:pic>
        <p:nvPicPr>
          <p:cNvPr id="326" name="Google Shape;32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733255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3"/>
          <p:cNvSpPr txBox="1"/>
          <p:nvPr/>
        </p:nvSpPr>
        <p:spPr>
          <a:xfrm>
            <a:off x="1122000" y="1290725"/>
            <a:ext cx="69000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Based on synthetic experiments, use the best kernel change point detection algorithm:</a:t>
            </a:r>
            <a:endParaRPr sz="2100"/>
          </a:p>
        </p:txBody>
      </p:sp>
      <p:sp>
        <p:nvSpPr>
          <p:cNvPr id="328" name="Google Shape;328;p43"/>
          <p:cNvSpPr txBox="1"/>
          <p:nvPr/>
        </p:nvSpPr>
        <p:spPr>
          <a:xfrm>
            <a:off x="1604075" y="2052675"/>
            <a:ext cx="287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→ NEWMA algorithm</a:t>
            </a:r>
            <a:endParaRPr b="1" sz="2100"/>
          </a:p>
        </p:txBody>
      </p:sp>
      <p:sp>
        <p:nvSpPr>
          <p:cNvPr id="329" name="Google Shape;329;p43"/>
          <p:cNvSpPr txBox="1"/>
          <p:nvPr/>
        </p:nvSpPr>
        <p:spPr>
          <a:xfrm>
            <a:off x="1246425" y="3155850"/>
            <a:ext cx="69000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No ground truth change points available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Not obvious what threshold should be</a:t>
            </a:r>
            <a:endParaRPr sz="2100"/>
          </a:p>
        </p:txBody>
      </p:sp>
      <p:sp>
        <p:nvSpPr>
          <p:cNvPr id="330" name="Google Shape;330;p43"/>
          <p:cNvSpPr txBox="1"/>
          <p:nvPr/>
        </p:nvSpPr>
        <p:spPr>
          <a:xfrm>
            <a:off x="1246425" y="2769150"/>
            <a:ext cx="590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How to evaluate performance on real data?</a:t>
            </a:r>
            <a:endParaRPr sz="2100"/>
          </a:p>
        </p:txBody>
      </p:sp>
      <p:sp>
        <p:nvSpPr>
          <p:cNvPr id="331" name="Google Shape;331;p43"/>
          <p:cNvSpPr/>
          <p:nvPr/>
        </p:nvSpPr>
        <p:spPr>
          <a:xfrm>
            <a:off x="3607825" y="4043275"/>
            <a:ext cx="995400" cy="73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3"/>
          <p:cNvSpPr txBox="1"/>
          <p:nvPr/>
        </p:nvSpPr>
        <p:spPr>
          <a:xfrm>
            <a:off x="1224975" y="4774075"/>
            <a:ext cx="5949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EDA: see how NEWMA statistic compares to data  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oint_ENCS_TextWhiteENG.jpg" id="337" name="Google Shape;33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4"/>
          <p:cNvSpPr txBox="1"/>
          <p:nvPr>
            <p:ph type="title"/>
          </p:nvPr>
        </p:nvSpPr>
        <p:spPr>
          <a:xfrm>
            <a:off x="611560" y="79764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3200"/>
              <a:buFont typeface="Arial"/>
              <a:buNone/>
            </a:pPr>
            <a:r>
              <a:rPr lang="en-US" sz="3200"/>
              <a:t>Market Liquidity Results</a:t>
            </a:r>
            <a:endParaRPr/>
          </a:p>
        </p:txBody>
      </p:sp>
      <p:pic>
        <p:nvPicPr>
          <p:cNvPr id="339" name="Google Shape;33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4207" y="5805263"/>
            <a:ext cx="2520281" cy="84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425" y="707875"/>
            <a:ext cx="8355150" cy="43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4"/>
          <p:cNvSpPr txBox="1"/>
          <p:nvPr/>
        </p:nvSpPr>
        <p:spPr>
          <a:xfrm>
            <a:off x="901950" y="5069625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 on April 1, 2020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oint_ENCS_TextWhiteENG.jpg" id="346" name="Google Shape;34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5"/>
          <p:cNvSpPr txBox="1"/>
          <p:nvPr>
            <p:ph type="title"/>
          </p:nvPr>
        </p:nvSpPr>
        <p:spPr>
          <a:xfrm>
            <a:off x="611560" y="79764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3200"/>
              <a:buFont typeface="Arial"/>
              <a:buNone/>
            </a:pPr>
            <a:r>
              <a:rPr lang="en-US" sz="3200"/>
              <a:t>Market Liquidity Results</a:t>
            </a:r>
            <a:endParaRPr/>
          </a:p>
        </p:txBody>
      </p:sp>
      <p:pic>
        <p:nvPicPr>
          <p:cNvPr id="348" name="Google Shape;34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4207" y="5805263"/>
            <a:ext cx="2520281" cy="84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275" y="693050"/>
            <a:ext cx="8279458" cy="492637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5"/>
          <p:cNvSpPr txBox="1"/>
          <p:nvPr/>
        </p:nvSpPr>
        <p:spPr>
          <a:xfrm>
            <a:off x="1371625" y="5411750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Euro FX on March 16, 2020 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oint_ENCS_TitleGraphicENG.jpg" id="355" name="Google Shape;35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6"/>
          <p:cNvSpPr/>
          <p:nvPr/>
        </p:nvSpPr>
        <p:spPr>
          <a:xfrm>
            <a:off x="2736975" y="1803925"/>
            <a:ext cx="3794400" cy="1710600"/>
          </a:xfrm>
          <a:prstGeom prst="rect">
            <a:avLst/>
          </a:prstGeom>
          <a:solidFill>
            <a:srgbClr val="8C01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6"/>
          <p:cNvSpPr txBox="1"/>
          <p:nvPr/>
        </p:nvSpPr>
        <p:spPr>
          <a:xfrm>
            <a:off x="606450" y="808650"/>
            <a:ext cx="7931100" cy="23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FFFFFF"/>
                </a:solidFill>
              </a:rPr>
              <a:t>Part IV:</a:t>
            </a:r>
            <a:endParaRPr sz="5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FFFFFF"/>
                </a:solidFill>
              </a:rPr>
              <a:t>Closing</a:t>
            </a:r>
            <a:endParaRPr sz="3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type="title"/>
          </p:nvPr>
        </p:nvSpPr>
        <p:spPr>
          <a:xfrm>
            <a:off x="611560" y="260647"/>
            <a:ext cx="7772401" cy="762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3200"/>
              <a:buFont typeface="Arial"/>
              <a:buNone/>
            </a:pPr>
            <a:r>
              <a:rPr lang="en-US" sz="3200"/>
              <a:t>Thesis Summary / Future Work</a:t>
            </a:r>
            <a:endParaRPr/>
          </a:p>
        </p:txBody>
      </p:sp>
      <p:sp>
        <p:nvSpPr>
          <p:cNvPr id="363" name="Google Shape;363;p47"/>
          <p:cNvSpPr txBox="1"/>
          <p:nvPr>
            <p:ph idx="1" type="body"/>
          </p:nvPr>
        </p:nvSpPr>
        <p:spPr>
          <a:xfrm>
            <a:off x="685800" y="1866100"/>
            <a:ext cx="7772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469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solidFill>
                  <a:schemeClr val="dk1"/>
                </a:solidFill>
              </a:rPr>
              <a:t>Online Gaussian kernel bandwidth update for MMD statistic</a:t>
            </a:r>
            <a:endParaRPr>
              <a:solidFill>
                <a:schemeClr val="dk1"/>
              </a:solidFill>
            </a:endParaRPr>
          </a:p>
          <a:p>
            <a:pPr indent="-469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solidFill>
                  <a:schemeClr val="dk1"/>
                </a:solidFill>
              </a:rPr>
              <a:t>Synthetic experiments across wide range of distributions </a:t>
            </a:r>
            <a:endParaRPr>
              <a:solidFill>
                <a:schemeClr val="dk1"/>
              </a:solidFill>
            </a:endParaRPr>
          </a:p>
          <a:p>
            <a:pPr indent="-469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solidFill>
                  <a:schemeClr val="dk1"/>
                </a:solidFill>
              </a:rPr>
              <a:t>Kernel change point detection on financial liquidity data</a:t>
            </a:r>
            <a:endParaRPr sz="2100"/>
          </a:p>
        </p:txBody>
      </p:sp>
      <p:pic>
        <p:nvPicPr>
          <p:cNvPr id="364" name="Google Shape;36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733255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7"/>
          <p:cNvSpPr txBox="1"/>
          <p:nvPr/>
        </p:nvSpPr>
        <p:spPr>
          <a:xfrm>
            <a:off x="590950" y="1306275"/>
            <a:ext cx="22704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Contributions</a:t>
            </a:r>
            <a:endParaRPr sz="2300"/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733225" y="3791325"/>
            <a:ext cx="7772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469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solidFill>
                  <a:schemeClr val="dk1"/>
                </a:solidFill>
              </a:rPr>
              <a:t>Develop theory around online bandwidth &amp; more use cases</a:t>
            </a:r>
            <a:endParaRPr>
              <a:solidFill>
                <a:schemeClr val="dk1"/>
              </a:solidFill>
            </a:endParaRPr>
          </a:p>
          <a:p>
            <a:pPr indent="-469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solidFill>
                  <a:schemeClr val="dk1"/>
                </a:solidFill>
              </a:rPr>
              <a:t>Formalize framework for evaluating online change point models</a:t>
            </a:r>
            <a:endParaRPr>
              <a:solidFill>
                <a:schemeClr val="dk1"/>
              </a:solidFill>
            </a:endParaRPr>
          </a:p>
          <a:p>
            <a:pPr indent="-469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solidFill>
                  <a:schemeClr val="dk1"/>
                </a:solidFill>
              </a:rPr>
              <a:t>Better method for analyzing the performance on real market data and possibly compare market </a:t>
            </a:r>
            <a:r>
              <a:rPr lang="en-US">
                <a:solidFill>
                  <a:schemeClr val="dk1"/>
                </a:solidFill>
              </a:rPr>
              <a:t>liquidity change points to offline methods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7" name="Google Shape;367;p47"/>
          <p:cNvSpPr txBox="1"/>
          <p:nvPr/>
        </p:nvSpPr>
        <p:spPr>
          <a:xfrm>
            <a:off x="638375" y="3231500"/>
            <a:ext cx="22704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Future Work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oint_ENCS_TitleGraphicENG.jpg" id="372" name="Google Shape;37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8"/>
          <p:cNvSpPr/>
          <p:nvPr/>
        </p:nvSpPr>
        <p:spPr>
          <a:xfrm>
            <a:off x="2736975" y="1803925"/>
            <a:ext cx="3794400" cy="1710600"/>
          </a:xfrm>
          <a:prstGeom prst="rect">
            <a:avLst/>
          </a:prstGeom>
          <a:solidFill>
            <a:srgbClr val="8C01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8"/>
          <p:cNvSpPr txBox="1"/>
          <p:nvPr/>
        </p:nvSpPr>
        <p:spPr>
          <a:xfrm>
            <a:off x="2838000" y="1461825"/>
            <a:ext cx="32736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rgbClr val="FFFFFF"/>
                </a:solidFill>
              </a:rPr>
              <a:t>Q &amp; A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>
            <p:ph type="title"/>
          </p:nvPr>
        </p:nvSpPr>
        <p:spPr>
          <a:xfrm>
            <a:off x="685810" y="12270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80" name="Google Shape;380;p49"/>
          <p:cNvSpPr txBox="1"/>
          <p:nvPr>
            <p:ph idx="1" type="body"/>
          </p:nvPr>
        </p:nvSpPr>
        <p:spPr>
          <a:xfrm>
            <a:off x="685801" y="1116601"/>
            <a:ext cx="77724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Walter Andrew Shewhart. </a:t>
            </a:r>
            <a:r>
              <a:rPr i="1" lang="en-US" sz="1900">
                <a:latin typeface="Times New Roman"/>
                <a:ea typeface="Times New Roman"/>
                <a:cs typeface="Times New Roman"/>
                <a:sym typeface="Times New Roman"/>
              </a:rPr>
              <a:t>Economic control of quality of manufactured product.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ASQ Quality Press, 1931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900"/>
              <a:t>E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wan S Page. </a:t>
            </a:r>
            <a:r>
              <a:rPr i="1" lang="en-US" sz="1900">
                <a:latin typeface="Times New Roman"/>
                <a:ea typeface="Times New Roman"/>
                <a:cs typeface="Times New Roman"/>
                <a:sym typeface="Times New Roman"/>
              </a:rPr>
              <a:t>Continuous inspection schemes.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Biometrika, 41(1/2):100–115, 1954.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SW Roberts. </a:t>
            </a:r>
            <a:r>
              <a:rPr i="1" lang="en-US" sz="1900">
                <a:latin typeface="Times New Roman"/>
                <a:ea typeface="Times New Roman"/>
                <a:cs typeface="Times New Roman"/>
                <a:sym typeface="Times New Roman"/>
              </a:rPr>
              <a:t>Control chart tests based on geometric moving averages.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Techno- metrics, 1(3):239–250, 1959.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900"/>
              <a:t>dfdf</a:t>
            </a:r>
            <a:endParaRPr sz="19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Alex Smola, Arthur Gretton, Le Song, and Bernhard Schölkopf. </a:t>
            </a:r>
            <a:r>
              <a:rPr i="1" lang="en-US" sz="1900">
                <a:latin typeface="Times New Roman"/>
                <a:ea typeface="Times New Roman"/>
                <a:cs typeface="Times New Roman"/>
                <a:sym typeface="Times New Roman"/>
              </a:rPr>
              <a:t>A hilbert space embedding for distributions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. In International Conference on Algorithmic Learning Theory, pages 13–31. Springer, 2007.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Le Song, Kenji Fukumizu, and Arthur Gretton. </a:t>
            </a:r>
            <a:r>
              <a:rPr i="1" lang="en-US" sz="1900">
                <a:latin typeface="Times New Roman"/>
                <a:ea typeface="Times New Roman"/>
                <a:cs typeface="Times New Roman"/>
                <a:sym typeface="Times New Roman"/>
              </a:rPr>
              <a:t>Kernel embeddings of conditional distributions: A unified kernel framework for nonparametric inference in graphical models.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IEEE Signal Processing Magazine, 30(4):98–111, 2013.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1" name="Google Shape;38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6216" y="5733255"/>
            <a:ext cx="2520281" cy="842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 txBox="1"/>
          <p:nvPr>
            <p:ph type="title"/>
          </p:nvPr>
        </p:nvSpPr>
        <p:spPr>
          <a:xfrm>
            <a:off x="685810" y="12270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References (cont.)</a:t>
            </a:r>
            <a:endParaRPr/>
          </a:p>
        </p:txBody>
      </p:sp>
      <p:sp>
        <p:nvSpPr>
          <p:cNvPr id="387" name="Google Shape;387;p50"/>
          <p:cNvSpPr txBox="1"/>
          <p:nvPr>
            <p:ph idx="1" type="body"/>
          </p:nvPr>
        </p:nvSpPr>
        <p:spPr>
          <a:xfrm>
            <a:off x="685801" y="836701"/>
            <a:ext cx="77724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7. 	Kenji Fukumizu, Arthur Gretton, Gert R Lanckriet, Bernhard Schölkopf, and Bharath K Sriperumbudur.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Kernel choice and classifiability for rkhs embeddings of probability distributions.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Advances in neural information processing systems, pages 1750–1758, 2009.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8. 	Damien Garreau, Wittawat Jitkrittum, and Motonobu Kanagawa.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Large sample analysis of the median heuristic.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arXiv preprint arXiv:1707.07269, 2017.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9.	Nicolas Keriven, Damien Garreau, and Iacopo Poli.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Newma: a new method for scalable model-free online change-point detection.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IEEE Transactions on Signal Processing, 2020.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10. 	Shuang Li, Yao Xie, Hanjun Dai, and Le Song.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M-statistic for kernel change- point detection.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In Advances in Neural Information Processing Systems, pages 3366–3374, 2015.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11.	Thomas Flynn and Shinjae Yoo. Change detection with the kernel cumulative sum algorithm. In 2019 IEEE 58th Conference on Decision and Control (CDC), pages 6092–6099. IEEE, 2019.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8" name="Google Shape;3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6216" y="5733255"/>
            <a:ext cx="2520281" cy="842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/>
          <p:nvPr>
            <p:ph type="title"/>
          </p:nvPr>
        </p:nvSpPr>
        <p:spPr>
          <a:xfrm>
            <a:off x="685810" y="12270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Supplemental</a:t>
            </a:r>
            <a:r>
              <a:rPr lang="en-US"/>
              <a:t> Material</a:t>
            </a:r>
            <a:endParaRPr/>
          </a:p>
        </p:txBody>
      </p:sp>
      <p:sp>
        <p:nvSpPr>
          <p:cNvPr id="394" name="Google Shape;394;p51"/>
          <p:cNvSpPr txBox="1"/>
          <p:nvPr>
            <p:ph idx="1" type="body"/>
          </p:nvPr>
        </p:nvSpPr>
        <p:spPr>
          <a:xfrm>
            <a:off x="685801" y="836701"/>
            <a:ext cx="77724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5" name="Google Shape;39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6216" y="5733255"/>
            <a:ext cx="2520281" cy="84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36694"/>
            <a:ext cx="9144001" cy="450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/>
          <p:nvPr>
            <p:ph type="title"/>
          </p:nvPr>
        </p:nvSpPr>
        <p:spPr>
          <a:xfrm>
            <a:off x="685810" y="122706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Supplemental</a:t>
            </a:r>
            <a:r>
              <a:rPr lang="en-US"/>
              <a:t> Material</a:t>
            </a:r>
            <a:endParaRPr/>
          </a:p>
        </p:txBody>
      </p:sp>
      <p:pic>
        <p:nvPicPr>
          <p:cNvPr id="402" name="Google Shape;40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6216" y="5733255"/>
            <a:ext cx="2520281" cy="84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4055806"/>
            <a:ext cx="8839199" cy="1209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31350"/>
            <a:ext cx="8839200" cy="941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3925" y="3116075"/>
            <a:ext cx="6838917" cy="10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369506"/>
            <a:ext cx="8839200" cy="103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685800" y="2413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50" y="813575"/>
            <a:ext cx="8151113" cy="46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985900" y="1280750"/>
            <a:ext cx="5753700" cy="3819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2985900" y="1280750"/>
            <a:ext cx="5753700" cy="3819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0" name="Google Shape;90;p17"/>
          <p:cNvSpPr txBox="1"/>
          <p:nvPr/>
        </p:nvSpPr>
        <p:spPr>
          <a:xfrm>
            <a:off x="3137400" y="2379325"/>
            <a:ext cx="54507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Data is processed non-stop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Part of more and more everyday apps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Monitoring tools need real-time analysis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685800" y="2413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550" y="922425"/>
            <a:ext cx="6067500" cy="45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612550" y="5267025"/>
            <a:ext cx="3918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 is to determine when the change point occurs as the data is observed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3088" y="843650"/>
            <a:ext cx="5897830" cy="442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685800" y="2413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776650" y="1416275"/>
            <a:ext cx="6112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/>
              <a:t>How to determine if a signal changes?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776650" y="3466800"/>
            <a:ext cx="62514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→ Need to respond to data changes in real-time quickly and reliably!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85800" y="2720325"/>
            <a:ext cx="65766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But this could be too slow or impractical in certain applications…..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127525" y="1854038"/>
            <a:ext cx="701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→ Store data offline → apply some supervised learning methods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685793" y="240447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683575" y="3296751"/>
            <a:ext cx="8174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“Data have no meaning apart from their context.” - W. </a:t>
            </a:r>
            <a:r>
              <a:rPr lang="en-US"/>
              <a:t>Shewhart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6245" y="1257300"/>
            <a:ext cx="1511510" cy="198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 rot="5400000">
            <a:off x="4215145" y="4089412"/>
            <a:ext cx="713700" cy="752400"/>
          </a:xfrm>
          <a:prstGeom prst="rightArrow">
            <a:avLst>
              <a:gd fmla="val 38141" name="adj1"/>
              <a:gd fmla="val 59833" name="adj2"/>
            </a:avLst>
          </a:prstGeom>
          <a:gradFill>
            <a:gsLst>
              <a:gs pos="0">
                <a:srgbClr val="B9B9B9"/>
              </a:gs>
              <a:gs pos="35000">
                <a:srgbClr val="CFCFCF"/>
              </a:gs>
              <a:gs pos="100000">
                <a:srgbClr val="ECECEC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2170049" y="4951075"/>
            <a:ext cx="480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Online Change Point Detection</a:t>
            </a:r>
            <a:endParaRPr b="1"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683575" y="3594915"/>
            <a:ext cx="8174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Idea: Analyze data as you observe them in a statistical manner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755650" y="333375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685800" y="1481800"/>
            <a:ext cx="77724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is online change point detection?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Statistically i</a:t>
            </a:r>
            <a:r>
              <a:rPr lang="en-US"/>
              <a:t>dentify</a:t>
            </a:r>
            <a:r>
              <a:rPr lang="en-US"/>
              <a:t> points in time where time series distribution has changed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Techniques are online as opposed to offline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Emphasis is on speed to detection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But must be balanced with false alarms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685800" y="3613925"/>
            <a:ext cx="77724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kind of signal changes can we detect</a:t>
            </a:r>
            <a:r>
              <a:rPr lang="en-US"/>
              <a:t>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Mean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Variance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Other higher-order moments in a </a:t>
            </a:r>
            <a:r>
              <a:rPr lang="en-US"/>
              <a:t>distribution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Previous distribution ≠  New distribution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685800" y="3225837"/>
            <a:ext cx="77724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Classic Algorithms: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Shewart Control Chart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CUSUM</a:t>
            </a:r>
            <a:r>
              <a:rPr lang="en-US" sz="1000"/>
              <a:t> [2]</a:t>
            </a:r>
            <a:endParaRPr sz="10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EWMA </a:t>
            </a:r>
            <a:r>
              <a:rPr lang="en-US" sz="1000"/>
              <a:t>[3]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755650" y="333375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72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719" y="5826824"/>
            <a:ext cx="2520281" cy="8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685800" y="1605412"/>
            <a:ext cx="77724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General Procedure: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Determine what statistical change to detect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Create a statistic that encapsulates the change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Compare the statistic to a threshold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