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FDD6"/>
    <a:srgbClr val="73F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B0136D-9499-4D14-9D31-7E8E2B4B4D09}" v="751" dt="2019-09-19T02:39:36.981"/>
    <p1510:client id="{D5E73084-3021-43FF-8FB6-A61F0FA7F470}" v="4" dt="2019-09-19T03:04:31.725"/>
    <p1510:client id="{EC2862D9-D3FF-4A57-AB66-DD0A2E08375A}" v="556" dt="2019-09-19T03:00:00.5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2" d="100"/>
          <a:sy n="102" d="100"/>
        </p:scale>
        <p:origin x="192"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D4BCB2-FBA6-AA40-A45F-D523588E6398}" type="datetimeFigureOut">
              <a:rPr lang="en-US" smtClean="0"/>
              <a:t>9/18/19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06CAC-132B-014E-8B39-D34F66213410}" type="slidenum">
              <a:rPr lang="en-US" smtClean="0"/>
              <a:t>‹#›</a:t>
            </a:fld>
            <a:endParaRPr lang="en-US"/>
          </a:p>
        </p:txBody>
      </p:sp>
    </p:spTree>
    <p:extLst>
      <p:ext uri="{BB962C8B-B14F-4D97-AF65-F5344CB8AC3E}">
        <p14:creationId xmlns:p14="http://schemas.microsoft.com/office/powerpoint/2010/main" val="1459855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A606CAC-132B-014E-8B39-D34F66213410}" type="slidenum">
              <a:rPr lang="en-US" smtClean="0"/>
              <a:t>2</a:t>
            </a:fld>
            <a:endParaRPr lang="en-US"/>
          </a:p>
        </p:txBody>
      </p:sp>
    </p:spTree>
    <p:extLst>
      <p:ext uri="{BB962C8B-B14F-4D97-AF65-F5344CB8AC3E}">
        <p14:creationId xmlns:p14="http://schemas.microsoft.com/office/powerpoint/2010/main" val="1553171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A606CAC-132B-014E-8B39-D34F66213410}" type="slidenum">
              <a:rPr lang="en-US" smtClean="0"/>
              <a:t>5</a:t>
            </a:fld>
            <a:endParaRPr lang="en-US"/>
          </a:p>
        </p:txBody>
      </p:sp>
    </p:spTree>
    <p:extLst>
      <p:ext uri="{BB962C8B-B14F-4D97-AF65-F5344CB8AC3E}">
        <p14:creationId xmlns:p14="http://schemas.microsoft.com/office/powerpoint/2010/main" val="468865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A606CAC-132B-014E-8B39-D34F66213410}" type="slidenum">
              <a:rPr lang="en-US" smtClean="0"/>
              <a:t>6</a:t>
            </a:fld>
            <a:endParaRPr lang="en-US"/>
          </a:p>
        </p:txBody>
      </p:sp>
    </p:spTree>
    <p:extLst>
      <p:ext uri="{BB962C8B-B14F-4D97-AF65-F5344CB8AC3E}">
        <p14:creationId xmlns:p14="http://schemas.microsoft.com/office/powerpoint/2010/main" val="3347345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A606CAC-132B-014E-8B39-D34F66213410}" type="slidenum">
              <a:rPr lang="en-US" smtClean="0"/>
              <a:t>8</a:t>
            </a:fld>
            <a:endParaRPr lang="en-US"/>
          </a:p>
        </p:txBody>
      </p:sp>
    </p:spTree>
    <p:extLst>
      <p:ext uri="{BB962C8B-B14F-4D97-AF65-F5344CB8AC3E}">
        <p14:creationId xmlns:p14="http://schemas.microsoft.com/office/powerpoint/2010/main" val="1740234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A606CAC-132B-014E-8B39-D34F66213410}" type="slidenum">
              <a:rPr lang="en-US" smtClean="0"/>
              <a:t>9</a:t>
            </a:fld>
            <a:endParaRPr lang="en-US"/>
          </a:p>
        </p:txBody>
      </p:sp>
    </p:spTree>
    <p:extLst>
      <p:ext uri="{BB962C8B-B14F-4D97-AF65-F5344CB8AC3E}">
        <p14:creationId xmlns:p14="http://schemas.microsoft.com/office/powerpoint/2010/main" val="20808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13DBF-257B-1746-8A9D-D10A12BC70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208ABD-3281-0240-BF8D-C4391D6C0A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FA62BB-9157-F541-851F-0034D169D416}"/>
              </a:ext>
            </a:extLst>
          </p:cNvPr>
          <p:cNvSpPr>
            <a:spLocks noGrp="1"/>
          </p:cNvSpPr>
          <p:nvPr>
            <p:ph type="dt" sz="half" idx="10"/>
          </p:nvPr>
        </p:nvSpPr>
        <p:spPr/>
        <p:txBody>
          <a:bodyPr/>
          <a:lstStyle/>
          <a:p>
            <a:fld id="{026B727C-A1F7-AE47-B324-246EAF3E85B0}" type="datetimeFigureOut">
              <a:rPr lang="en-US" smtClean="0"/>
              <a:t>9/18/19</a:t>
            </a:fld>
            <a:endParaRPr lang="en-US"/>
          </a:p>
        </p:txBody>
      </p:sp>
      <p:sp>
        <p:nvSpPr>
          <p:cNvPr id="5" name="Footer Placeholder 4">
            <a:extLst>
              <a:ext uri="{FF2B5EF4-FFF2-40B4-BE49-F238E27FC236}">
                <a16:creationId xmlns:a16="http://schemas.microsoft.com/office/drawing/2014/main" id="{75458987-5818-314B-8960-6A010278D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2E7C0-9D54-7247-BB1C-6B7F006564FD}"/>
              </a:ext>
            </a:extLst>
          </p:cNvPr>
          <p:cNvSpPr>
            <a:spLocks noGrp="1"/>
          </p:cNvSpPr>
          <p:nvPr>
            <p:ph type="sldNum" sz="quarter" idx="12"/>
          </p:nvPr>
        </p:nvSpPr>
        <p:spPr/>
        <p:txBody>
          <a:bodyPr/>
          <a:lstStyle/>
          <a:p>
            <a:fld id="{FD17A40B-AE93-5645-B930-0E1442E7078E}" type="slidenum">
              <a:rPr lang="en-US" smtClean="0"/>
              <a:t>‹#›</a:t>
            </a:fld>
            <a:endParaRPr lang="en-US"/>
          </a:p>
        </p:txBody>
      </p:sp>
    </p:spTree>
    <p:extLst>
      <p:ext uri="{BB962C8B-B14F-4D97-AF65-F5344CB8AC3E}">
        <p14:creationId xmlns:p14="http://schemas.microsoft.com/office/powerpoint/2010/main" val="1577744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BA845-2C20-084D-AF0A-8192BF23B5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5EC1EC-0A25-6648-A681-AC836619B5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4F45FF-080D-B641-AA42-6F2D67FE5FFE}"/>
              </a:ext>
            </a:extLst>
          </p:cNvPr>
          <p:cNvSpPr>
            <a:spLocks noGrp="1"/>
          </p:cNvSpPr>
          <p:nvPr>
            <p:ph type="dt" sz="half" idx="10"/>
          </p:nvPr>
        </p:nvSpPr>
        <p:spPr/>
        <p:txBody>
          <a:bodyPr/>
          <a:lstStyle/>
          <a:p>
            <a:fld id="{026B727C-A1F7-AE47-B324-246EAF3E85B0}" type="datetimeFigureOut">
              <a:rPr lang="en-US" smtClean="0"/>
              <a:t>9/18/19</a:t>
            </a:fld>
            <a:endParaRPr lang="en-US"/>
          </a:p>
        </p:txBody>
      </p:sp>
      <p:sp>
        <p:nvSpPr>
          <p:cNvPr id="5" name="Footer Placeholder 4">
            <a:extLst>
              <a:ext uri="{FF2B5EF4-FFF2-40B4-BE49-F238E27FC236}">
                <a16:creationId xmlns:a16="http://schemas.microsoft.com/office/drawing/2014/main" id="{8CEE0AF4-4A76-1540-8581-B295C49B90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F70BBD-339B-1340-8E69-916DA65D0FBD}"/>
              </a:ext>
            </a:extLst>
          </p:cNvPr>
          <p:cNvSpPr>
            <a:spLocks noGrp="1"/>
          </p:cNvSpPr>
          <p:nvPr>
            <p:ph type="sldNum" sz="quarter" idx="12"/>
          </p:nvPr>
        </p:nvSpPr>
        <p:spPr/>
        <p:txBody>
          <a:bodyPr/>
          <a:lstStyle/>
          <a:p>
            <a:fld id="{FD17A40B-AE93-5645-B930-0E1442E7078E}" type="slidenum">
              <a:rPr lang="en-US" smtClean="0"/>
              <a:t>‹#›</a:t>
            </a:fld>
            <a:endParaRPr lang="en-US"/>
          </a:p>
        </p:txBody>
      </p:sp>
    </p:spTree>
    <p:extLst>
      <p:ext uri="{BB962C8B-B14F-4D97-AF65-F5344CB8AC3E}">
        <p14:creationId xmlns:p14="http://schemas.microsoft.com/office/powerpoint/2010/main" val="2285037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2C2818-8F71-0747-997D-7F2E7512E4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097D8F-398C-3549-ACE7-B0F9DBD834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AA39D3-B37F-7848-8691-FF36C276B1C9}"/>
              </a:ext>
            </a:extLst>
          </p:cNvPr>
          <p:cNvSpPr>
            <a:spLocks noGrp="1"/>
          </p:cNvSpPr>
          <p:nvPr>
            <p:ph type="dt" sz="half" idx="10"/>
          </p:nvPr>
        </p:nvSpPr>
        <p:spPr/>
        <p:txBody>
          <a:bodyPr/>
          <a:lstStyle/>
          <a:p>
            <a:fld id="{026B727C-A1F7-AE47-B324-246EAF3E85B0}" type="datetimeFigureOut">
              <a:rPr lang="en-US" smtClean="0"/>
              <a:t>9/18/19</a:t>
            </a:fld>
            <a:endParaRPr lang="en-US"/>
          </a:p>
        </p:txBody>
      </p:sp>
      <p:sp>
        <p:nvSpPr>
          <p:cNvPr id="5" name="Footer Placeholder 4">
            <a:extLst>
              <a:ext uri="{FF2B5EF4-FFF2-40B4-BE49-F238E27FC236}">
                <a16:creationId xmlns:a16="http://schemas.microsoft.com/office/drawing/2014/main" id="{F371FA68-593F-E249-8B03-7FBD23F01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D26869-EC62-754F-9D08-C8122FD68850}"/>
              </a:ext>
            </a:extLst>
          </p:cNvPr>
          <p:cNvSpPr>
            <a:spLocks noGrp="1"/>
          </p:cNvSpPr>
          <p:nvPr>
            <p:ph type="sldNum" sz="quarter" idx="12"/>
          </p:nvPr>
        </p:nvSpPr>
        <p:spPr/>
        <p:txBody>
          <a:bodyPr/>
          <a:lstStyle/>
          <a:p>
            <a:fld id="{FD17A40B-AE93-5645-B930-0E1442E7078E}" type="slidenum">
              <a:rPr lang="en-US" smtClean="0"/>
              <a:t>‹#›</a:t>
            </a:fld>
            <a:endParaRPr lang="en-US"/>
          </a:p>
        </p:txBody>
      </p:sp>
    </p:spTree>
    <p:extLst>
      <p:ext uri="{BB962C8B-B14F-4D97-AF65-F5344CB8AC3E}">
        <p14:creationId xmlns:p14="http://schemas.microsoft.com/office/powerpoint/2010/main" val="506404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A2DEE-6205-DF4B-B047-2223C137F6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24F3ED-8114-4649-B8D3-BDCB539302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536947-67D9-4B47-A0FC-C209F1DD73BC}"/>
              </a:ext>
            </a:extLst>
          </p:cNvPr>
          <p:cNvSpPr>
            <a:spLocks noGrp="1"/>
          </p:cNvSpPr>
          <p:nvPr>
            <p:ph type="dt" sz="half" idx="10"/>
          </p:nvPr>
        </p:nvSpPr>
        <p:spPr/>
        <p:txBody>
          <a:bodyPr/>
          <a:lstStyle/>
          <a:p>
            <a:fld id="{026B727C-A1F7-AE47-B324-246EAF3E85B0}" type="datetimeFigureOut">
              <a:rPr lang="en-US" smtClean="0"/>
              <a:t>9/18/19</a:t>
            </a:fld>
            <a:endParaRPr lang="en-US"/>
          </a:p>
        </p:txBody>
      </p:sp>
      <p:sp>
        <p:nvSpPr>
          <p:cNvPr id="5" name="Footer Placeholder 4">
            <a:extLst>
              <a:ext uri="{FF2B5EF4-FFF2-40B4-BE49-F238E27FC236}">
                <a16:creationId xmlns:a16="http://schemas.microsoft.com/office/drawing/2014/main" id="{1F534FEB-EAB7-A341-B18A-D35DA509A7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72C35-7A48-384A-A77E-606B2FA3A9AB}"/>
              </a:ext>
            </a:extLst>
          </p:cNvPr>
          <p:cNvSpPr>
            <a:spLocks noGrp="1"/>
          </p:cNvSpPr>
          <p:nvPr>
            <p:ph type="sldNum" sz="quarter" idx="12"/>
          </p:nvPr>
        </p:nvSpPr>
        <p:spPr/>
        <p:txBody>
          <a:bodyPr/>
          <a:lstStyle/>
          <a:p>
            <a:fld id="{FD17A40B-AE93-5645-B930-0E1442E7078E}" type="slidenum">
              <a:rPr lang="en-US" smtClean="0"/>
              <a:t>‹#›</a:t>
            </a:fld>
            <a:endParaRPr lang="en-US"/>
          </a:p>
        </p:txBody>
      </p:sp>
    </p:spTree>
    <p:extLst>
      <p:ext uri="{BB962C8B-B14F-4D97-AF65-F5344CB8AC3E}">
        <p14:creationId xmlns:p14="http://schemas.microsoft.com/office/powerpoint/2010/main" val="1408362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DB811-6228-D242-BF0C-C73E87D63C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381CA3-3EC8-144F-A4C5-1E304240D3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758849-A1E2-344D-8610-EF7B71BC31DC}"/>
              </a:ext>
            </a:extLst>
          </p:cNvPr>
          <p:cNvSpPr>
            <a:spLocks noGrp="1"/>
          </p:cNvSpPr>
          <p:nvPr>
            <p:ph type="dt" sz="half" idx="10"/>
          </p:nvPr>
        </p:nvSpPr>
        <p:spPr/>
        <p:txBody>
          <a:bodyPr/>
          <a:lstStyle/>
          <a:p>
            <a:fld id="{026B727C-A1F7-AE47-B324-246EAF3E85B0}" type="datetimeFigureOut">
              <a:rPr lang="en-US" smtClean="0"/>
              <a:t>9/18/19</a:t>
            </a:fld>
            <a:endParaRPr lang="en-US"/>
          </a:p>
        </p:txBody>
      </p:sp>
      <p:sp>
        <p:nvSpPr>
          <p:cNvPr id="5" name="Footer Placeholder 4">
            <a:extLst>
              <a:ext uri="{FF2B5EF4-FFF2-40B4-BE49-F238E27FC236}">
                <a16:creationId xmlns:a16="http://schemas.microsoft.com/office/drawing/2014/main" id="{B811A924-510C-EB42-8639-BA5B2D9A30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ACED88-655A-5347-B36E-CC889334D18F}"/>
              </a:ext>
            </a:extLst>
          </p:cNvPr>
          <p:cNvSpPr>
            <a:spLocks noGrp="1"/>
          </p:cNvSpPr>
          <p:nvPr>
            <p:ph type="sldNum" sz="quarter" idx="12"/>
          </p:nvPr>
        </p:nvSpPr>
        <p:spPr/>
        <p:txBody>
          <a:bodyPr/>
          <a:lstStyle/>
          <a:p>
            <a:fld id="{FD17A40B-AE93-5645-B930-0E1442E7078E}" type="slidenum">
              <a:rPr lang="en-US" smtClean="0"/>
              <a:t>‹#›</a:t>
            </a:fld>
            <a:endParaRPr lang="en-US"/>
          </a:p>
        </p:txBody>
      </p:sp>
    </p:spTree>
    <p:extLst>
      <p:ext uri="{BB962C8B-B14F-4D97-AF65-F5344CB8AC3E}">
        <p14:creationId xmlns:p14="http://schemas.microsoft.com/office/powerpoint/2010/main" val="3274470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835F-40BC-744D-B6B7-77481F7E51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5B63DE-39C2-E944-A741-2CD179EFFB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64F5CA-CE95-C943-AB81-2885B08298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F0648D-862F-D248-A470-B11107FA0009}"/>
              </a:ext>
            </a:extLst>
          </p:cNvPr>
          <p:cNvSpPr>
            <a:spLocks noGrp="1"/>
          </p:cNvSpPr>
          <p:nvPr>
            <p:ph type="dt" sz="half" idx="10"/>
          </p:nvPr>
        </p:nvSpPr>
        <p:spPr/>
        <p:txBody>
          <a:bodyPr/>
          <a:lstStyle/>
          <a:p>
            <a:fld id="{026B727C-A1F7-AE47-B324-246EAF3E85B0}" type="datetimeFigureOut">
              <a:rPr lang="en-US" smtClean="0"/>
              <a:t>9/18/19</a:t>
            </a:fld>
            <a:endParaRPr lang="en-US"/>
          </a:p>
        </p:txBody>
      </p:sp>
      <p:sp>
        <p:nvSpPr>
          <p:cNvPr id="6" name="Footer Placeholder 5">
            <a:extLst>
              <a:ext uri="{FF2B5EF4-FFF2-40B4-BE49-F238E27FC236}">
                <a16:creationId xmlns:a16="http://schemas.microsoft.com/office/drawing/2014/main" id="{6F1C3635-7CA4-6C42-8DC1-A1E5211E63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4FDC67-4CA9-B748-8C1E-9D3DD90DF497}"/>
              </a:ext>
            </a:extLst>
          </p:cNvPr>
          <p:cNvSpPr>
            <a:spLocks noGrp="1"/>
          </p:cNvSpPr>
          <p:nvPr>
            <p:ph type="sldNum" sz="quarter" idx="12"/>
          </p:nvPr>
        </p:nvSpPr>
        <p:spPr/>
        <p:txBody>
          <a:bodyPr/>
          <a:lstStyle/>
          <a:p>
            <a:fld id="{FD17A40B-AE93-5645-B930-0E1442E7078E}" type="slidenum">
              <a:rPr lang="en-US" smtClean="0"/>
              <a:t>‹#›</a:t>
            </a:fld>
            <a:endParaRPr lang="en-US"/>
          </a:p>
        </p:txBody>
      </p:sp>
    </p:spTree>
    <p:extLst>
      <p:ext uri="{BB962C8B-B14F-4D97-AF65-F5344CB8AC3E}">
        <p14:creationId xmlns:p14="http://schemas.microsoft.com/office/powerpoint/2010/main" val="2997681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0FDA9-AC98-5343-944E-1CC6745B24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B0B327-F559-B942-A319-1EBBC1E22A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533190-F519-6C48-870B-6282B97E25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CA2854-84F8-7348-B11A-38E2BA53F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FB95F6-6DFB-2F4B-8B99-6C4046980E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1E338E-F4CE-5A4C-92A0-0FA886798B41}"/>
              </a:ext>
            </a:extLst>
          </p:cNvPr>
          <p:cNvSpPr>
            <a:spLocks noGrp="1"/>
          </p:cNvSpPr>
          <p:nvPr>
            <p:ph type="dt" sz="half" idx="10"/>
          </p:nvPr>
        </p:nvSpPr>
        <p:spPr/>
        <p:txBody>
          <a:bodyPr/>
          <a:lstStyle/>
          <a:p>
            <a:fld id="{026B727C-A1F7-AE47-B324-246EAF3E85B0}" type="datetimeFigureOut">
              <a:rPr lang="en-US" smtClean="0"/>
              <a:t>9/18/19</a:t>
            </a:fld>
            <a:endParaRPr lang="en-US"/>
          </a:p>
        </p:txBody>
      </p:sp>
      <p:sp>
        <p:nvSpPr>
          <p:cNvPr id="8" name="Footer Placeholder 7">
            <a:extLst>
              <a:ext uri="{FF2B5EF4-FFF2-40B4-BE49-F238E27FC236}">
                <a16:creationId xmlns:a16="http://schemas.microsoft.com/office/drawing/2014/main" id="{5AAB6708-B1B1-D44B-94AD-FA19862538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3E4603-AEB1-7145-AEB0-311A8A15A842}"/>
              </a:ext>
            </a:extLst>
          </p:cNvPr>
          <p:cNvSpPr>
            <a:spLocks noGrp="1"/>
          </p:cNvSpPr>
          <p:nvPr>
            <p:ph type="sldNum" sz="quarter" idx="12"/>
          </p:nvPr>
        </p:nvSpPr>
        <p:spPr/>
        <p:txBody>
          <a:bodyPr/>
          <a:lstStyle/>
          <a:p>
            <a:fld id="{FD17A40B-AE93-5645-B930-0E1442E7078E}" type="slidenum">
              <a:rPr lang="en-US" smtClean="0"/>
              <a:t>‹#›</a:t>
            </a:fld>
            <a:endParaRPr lang="en-US"/>
          </a:p>
        </p:txBody>
      </p:sp>
    </p:spTree>
    <p:extLst>
      <p:ext uri="{BB962C8B-B14F-4D97-AF65-F5344CB8AC3E}">
        <p14:creationId xmlns:p14="http://schemas.microsoft.com/office/powerpoint/2010/main" val="369548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178BC-7AF4-C14C-A1C2-1C67693969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8B8CBC-96C9-DB48-9895-63A119BF6108}"/>
              </a:ext>
            </a:extLst>
          </p:cNvPr>
          <p:cNvSpPr>
            <a:spLocks noGrp="1"/>
          </p:cNvSpPr>
          <p:nvPr>
            <p:ph type="dt" sz="half" idx="10"/>
          </p:nvPr>
        </p:nvSpPr>
        <p:spPr/>
        <p:txBody>
          <a:bodyPr/>
          <a:lstStyle/>
          <a:p>
            <a:fld id="{026B727C-A1F7-AE47-B324-246EAF3E85B0}" type="datetimeFigureOut">
              <a:rPr lang="en-US" smtClean="0"/>
              <a:t>9/18/19</a:t>
            </a:fld>
            <a:endParaRPr lang="en-US"/>
          </a:p>
        </p:txBody>
      </p:sp>
      <p:sp>
        <p:nvSpPr>
          <p:cNvPr id="4" name="Footer Placeholder 3">
            <a:extLst>
              <a:ext uri="{FF2B5EF4-FFF2-40B4-BE49-F238E27FC236}">
                <a16:creationId xmlns:a16="http://schemas.microsoft.com/office/drawing/2014/main" id="{9C6B359A-EF03-2042-8056-CE133313E1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7219BC-BC28-394B-A5E8-CB243F291D40}"/>
              </a:ext>
            </a:extLst>
          </p:cNvPr>
          <p:cNvSpPr>
            <a:spLocks noGrp="1"/>
          </p:cNvSpPr>
          <p:nvPr>
            <p:ph type="sldNum" sz="quarter" idx="12"/>
          </p:nvPr>
        </p:nvSpPr>
        <p:spPr/>
        <p:txBody>
          <a:bodyPr/>
          <a:lstStyle/>
          <a:p>
            <a:fld id="{FD17A40B-AE93-5645-B930-0E1442E7078E}" type="slidenum">
              <a:rPr lang="en-US" smtClean="0"/>
              <a:t>‹#›</a:t>
            </a:fld>
            <a:endParaRPr lang="en-US"/>
          </a:p>
        </p:txBody>
      </p:sp>
    </p:spTree>
    <p:extLst>
      <p:ext uri="{BB962C8B-B14F-4D97-AF65-F5344CB8AC3E}">
        <p14:creationId xmlns:p14="http://schemas.microsoft.com/office/powerpoint/2010/main" val="1671639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17609E-89A1-BA43-B732-8BAEE5C7E2CC}"/>
              </a:ext>
            </a:extLst>
          </p:cNvPr>
          <p:cNvSpPr>
            <a:spLocks noGrp="1"/>
          </p:cNvSpPr>
          <p:nvPr>
            <p:ph type="dt" sz="half" idx="10"/>
          </p:nvPr>
        </p:nvSpPr>
        <p:spPr/>
        <p:txBody>
          <a:bodyPr/>
          <a:lstStyle/>
          <a:p>
            <a:fld id="{026B727C-A1F7-AE47-B324-246EAF3E85B0}" type="datetimeFigureOut">
              <a:rPr lang="en-US" smtClean="0"/>
              <a:t>9/18/19</a:t>
            </a:fld>
            <a:endParaRPr lang="en-US"/>
          </a:p>
        </p:txBody>
      </p:sp>
      <p:sp>
        <p:nvSpPr>
          <p:cNvPr id="3" name="Footer Placeholder 2">
            <a:extLst>
              <a:ext uri="{FF2B5EF4-FFF2-40B4-BE49-F238E27FC236}">
                <a16:creationId xmlns:a16="http://schemas.microsoft.com/office/drawing/2014/main" id="{7FD4E6EB-24B3-3C46-BB9A-C12FEF7FAB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44F4D1-8CD3-0F47-A79F-67C41679AECE}"/>
              </a:ext>
            </a:extLst>
          </p:cNvPr>
          <p:cNvSpPr>
            <a:spLocks noGrp="1"/>
          </p:cNvSpPr>
          <p:nvPr>
            <p:ph type="sldNum" sz="quarter" idx="12"/>
          </p:nvPr>
        </p:nvSpPr>
        <p:spPr/>
        <p:txBody>
          <a:bodyPr/>
          <a:lstStyle/>
          <a:p>
            <a:fld id="{FD17A40B-AE93-5645-B930-0E1442E7078E}" type="slidenum">
              <a:rPr lang="en-US" smtClean="0"/>
              <a:t>‹#›</a:t>
            </a:fld>
            <a:endParaRPr lang="en-US"/>
          </a:p>
        </p:txBody>
      </p:sp>
    </p:spTree>
    <p:extLst>
      <p:ext uri="{BB962C8B-B14F-4D97-AF65-F5344CB8AC3E}">
        <p14:creationId xmlns:p14="http://schemas.microsoft.com/office/powerpoint/2010/main" val="3524835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30527-4766-EB44-AE23-F79F649B5F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9D4E1A-4A98-494C-A884-ABBE049C13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FCEDBF-189B-E149-8354-D74264D4CE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000B25-2C0B-2648-88D7-355287F89D8E}"/>
              </a:ext>
            </a:extLst>
          </p:cNvPr>
          <p:cNvSpPr>
            <a:spLocks noGrp="1"/>
          </p:cNvSpPr>
          <p:nvPr>
            <p:ph type="dt" sz="half" idx="10"/>
          </p:nvPr>
        </p:nvSpPr>
        <p:spPr/>
        <p:txBody>
          <a:bodyPr/>
          <a:lstStyle/>
          <a:p>
            <a:fld id="{026B727C-A1F7-AE47-B324-246EAF3E85B0}" type="datetimeFigureOut">
              <a:rPr lang="en-US" smtClean="0"/>
              <a:t>9/18/19</a:t>
            </a:fld>
            <a:endParaRPr lang="en-US"/>
          </a:p>
        </p:txBody>
      </p:sp>
      <p:sp>
        <p:nvSpPr>
          <p:cNvPr id="6" name="Footer Placeholder 5">
            <a:extLst>
              <a:ext uri="{FF2B5EF4-FFF2-40B4-BE49-F238E27FC236}">
                <a16:creationId xmlns:a16="http://schemas.microsoft.com/office/drawing/2014/main" id="{D933A2FA-0812-8C48-8DB9-4D9665B1E5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EBF15A-09B1-4740-85A8-8E44F4F990F2}"/>
              </a:ext>
            </a:extLst>
          </p:cNvPr>
          <p:cNvSpPr>
            <a:spLocks noGrp="1"/>
          </p:cNvSpPr>
          <p:nvPr>
            <p:ph type="sldNum" sz="quarter" idx="12"/>
          </p:nvPr>
        </p:nvSpPr>
        <p:spPr/>
        <p:txBody>
          <a:bodyPr/>
          <a:lstStyle/>
          <a:p>
            <a:fld id="{FD17A40B-AE93-5645-B930-0E1442E7078E}" type="slidenum">
              <a:rPr lang="en-US" smtClean="0"/>
              <a:t>‹#›</a:t>
            </a:fld>
            <a:endParaRPr lang="en-US"/>
          </a:p>
        </p:txBody>
      </p:sp>
    </p:spTree>
    <p:extLst>
      <p:ext uri="{BB962C8B-B14F-4D97-AF65-F5344CB8AC3E}">
        <p14:creationId xmlns:p14="http://schemas.microsoft.com/office/powerpoint/2010/main" val="3296185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CA261-83B1-0840-9803-9FA6481AE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DA91A4-3634-364B-A572-5222CBD9EC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9840A6-5712-5845-AAFD-19D0F98562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35B612-E327-384C-A273-311FFD7A298A}"/>
              </a:ext>
            </a:extLst>
          </p:cNvPr>
          <p:cNvSpPr>
            <a:spLocks noGrp="1"/>
          </p:cNvSpPr>
          <p:nvPr>
            <p:ph type="dt" sz="half" idx="10"/>
          </p:nvPr>
        </p:nvSpPr>
        <p:spPr/>
        <p:txBody>
          <a:bodyPr/>
          <a:lstStyle/>
          <a:p>
            <a:fld id="{026B727C-A1F7-AE47-B324-246EAF3E85B0}" type="datetimeFigureOut">
              <a:rPr lang="en-US" smtClean="0"/>
              <a:t>9/18/19</a:t>
            </a:fld>
            <a:endParaRPr lang="en-US"/>
          </a:p>
        </p:txBody>
      </p:sp>
      <p:sp>
        <p:nvSpPr>
          <p:cNvPr id="6" name="Footer Placeholder 5">
            <a:extLst>
              <a:ext uri="{FF2B5EF4-FFF2-40B4-BE49-F238E27FC236}">
                <a16:creationId xmlns:a16="http://schemas.microsoft.com/office/drawing/2014/main" id="{53E9A02E-2A21-284E-BB2C-474772F3B2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B31CBA-6634-5540-B1B1-8808CE315484}"/>
              </a:ext>
            </a:extLst>
          </p:cNvPr>
          <p:cNvSpPr>
            <a:spLocks noGrp="1"/>
          </p:cNvSpPr>
          <p:nvPr>
            <p:ph type="sldNum" sz="quarter" idx="12"/>
          </p:nvPr>
        </p:nvSpPr>
        <p:spPr/>
        <p:txBody>
          <a:bodyPr/>
          <a:lstStyle/>
          <a:p>
            <a:fld id="{FD17A40B-AE93-5645-B930-0E1442E7078E}" type="slidenum">
              <a:rPr lang="en-US" smtClean="0"/>
              <a:t>‹#›</a:t>
            </a:fld>
            <a:endParaRPr lang="en-US"/>
          </a:p>
        </p:txBody>
      </p:sp>
    </p:spTree>
    <p:extLst>
      <p:ext uri="{BB962C8B-B14F-4D97-AF65-F5344CB8AC3E}">
        <p14:creationId xmlns:p14="http://schemas.microsoft.com/office/powerpoint/2010/main" val="38953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FA5993-FD32-8848-A70B-10A46028C2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9768ED-D97B-4043-AE2C-0295B68939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568CFE-0B2C-2D41-82EE-48BAE6BDB4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6B727C-A1F7-AE47-B324-246EAF3E85B0}" type="datetimeFigureOut">
              <a:rPr lang="en-US" smtClean="0"/>
              <a:t>9/18/19</a:t>
            </a:fld>
            <a:endParaRPr lang="en-US"/>
          </a:p>
        </p:txBody>
      </p:sp>
      <p:sp>
        <p:nvSpPr>
          <p:cNvPr id="5" name="Footer Placeholder 4">
            <a:extLst>
              <a:ext uri="{FF2B5EF4-FFF2-40B4-BE49-F238E27FC236}">
                <a16:creationId xmlns:a16="http://schemas.microsoft.com/office/drawing/2014/main" id="{578AC7FC-E253-4446-B2AD-5F694FF9EE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BB2B0C-6E5A-E946-B83F-3CCB594C7A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17A40B-AE93-5645-B930-0E1442E7078E}" type="slidenum">
              <a:rPr lang="en-US" smtClean="0"/>
              <a:t>‹#›</a:t>
            </a:fld>
            <a:endParaRPr lang="en-US"/>
          </a:p>
        </p:txBody>
      </p:sp>
    </p:spTree>
    <p:extLst>
      <p:ext uri="{BB962C8B-B14F-4D97-AF65-F5344CB8AC3E}">
        <p14:creationId xmlns:p14="http://schemas.microsoft.com/office/powerpoint/2010/main" val="256422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jp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jp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nces.ed.gov/nationsreportcard/subject/about/pdf/NAEP_Overview_Brochure_2018.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kaggle.com/noriuk/us-education-datasets-unification-projec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Placeholder 10" descr="stack of books" title="stack of books">
            <a:extLst>
              <a:ext uri="{FF2B5EF4-FFF2-40B4-BE49-F238E27FC236}">
                <a16:creationId xmlns:a16="http://schemas.microsoft.com/office/drawing/2014/main" id="{177F0655-5086-9F4D-9B24-859F6B72B9A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10222" r="-1" b="-1"/>
          <a:stretch/>
        </p:blipFill>
        <p:spPr>
          <a:xfrm>
            <a:off x="20" y="0"/>
            <a:ext cx="12191980" cy="6857990"/>
          </a:xfrm>
          <a:prstGeom prst="rect">
            <a:avLst/>
          </a:prstGeom>
        </p:spPr>
      </p:pic>
      <p:sp>
        <p:nvSpPr>
          <p:cNvPr id="5" name="Rectangle 4">
            <a:extLst>
              <a:ext uri="{FF2B5EF4-FFF2-40B4-BE49-F238E27FC236}">
                <a16:creationId xmlns:a16="http://schemas.microsoft.com/office/drawing/2014/main" id="{CD3B77F9-EB1B-8A4A-BBC4-F0018EA1E07B}"/>
              </a:ext>
            </a:extLst>
          </p:cNvPr>
          <p:cNvSpPr/>
          <p:nvPr/>
        </p:nvSpPr>
        <p:spPr>
          <a:xfrm>
            <a:off x="776614" y="986420"/>
            <a:ext cx="4672208" cy="2442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a:latin typeface="Chalkduster" panose="03050602040202020205" pitchFamily="66" charset="77"/>
              </a:rPr>
              <a:t>NAEP Test Scores and Funding</a:t>
            </a:r>
          </a:p>
        </p:txBody>
      </p:sp>
      <p:sp>
        <p:nvSpPr>
          <p:cNvPr id="8" name="Rectangle 7">
            <a:extLst>
              <a:ext uri="{FF2B5EF4-FFF2-40B4-BE49-F238E27FC236}">
                <a16:creationId xmlns:a16="http://schemas.microsoft.com/office/drawing/2014/main" id="{30AC9484-C70A-3943-8E65-DC542FA9AB4A}"/>
              </a:ext>
            </a:extLst>
          </p:cNvPr>
          <p:cNvSpPr/>
          <p:nvPr/>
        </p:nvSpPr>
        <p:spPr>
          <a:xfrm>
            <a:off x="676405" y="5145070"/>
            <a:ext cx="4872625" cy="726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0000"/>
                </a:solidFill>
                <a:latin typeface="Chalkduster" panose="03050602040202020205" pitchFamily="66" charset="77"/>
              </a:rPr>
              <a:t>By Teresa Cameron, John Light Jr, and Tyler McAfee</a:t>
            </a:r>
          </a:p>
        </p:txBody>
      </p:sp>
    </p:spTree>
    <p:extLst>
      <p:ext uri="{BB962C8B-B14F-4D97-AF65-F5344CB8AC3E}">
        <p14:creationId xmlns:p14="http://schemas.microsoft.com/office/powerpoint/2010/main" val="501634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D49F5-6672-424B-877D-71BA3908B58D}"/>
              </a:ext>
            </a:extLst>
          </p:cNvPr>
          <p:cNvSpPr>
            <a:spLocks noGrp="1"/>
          </p:cNvSpPr>
          <p:nvPr>
            <p:ph type="title"/>
          </p:nvPr>
        </p:nvSpPr>
        <p:spPr>
          <a:xfrm>
            <a:off x="838200" y="903744"/>
            <a:ext cx="10515600" cy="823913"/>
          </a:xfrm>
          <a:ln>
            <a:noFill/>
          </a:ln>
        </p:spPr>
        <p:txBody>
          <a:bodyPr>
            <a:noAutofit/>
          </a:bodyPr>
          <a:lstStyle/>
          <a:p>
            <a:pPr algn="ctr"/>
            <a:r>
              <a:rPr lang="en-US" sz="4000">
                <a:solidFill>
                  <a:srgbClr val="FFFF00"/>
                </a:solidFill>
                <a:latin typeface="Chalkduster" panose="03050602040202020205" pitchFamily="66" charset="77"/>
              </a:rPr>
              <a:t>Linear Model Scatterplots</a:t>
            </a:r>
          </a:p>
        </p:txBody>
      </p:sp>
      <p:pic>
        <p:nvPicPr>
          <p:cNvPr id="11" name="Picture 10">
            <a:extLst>
              <a:ext uri="{FF2B5EF4-FFF2-40B4-BE49-F238E27FC236}">
                <a16:creationId xmlns:a16="http://schemas.microsoft.com/office/drawing/2014/main" id="{3A5F95F8-A996-5B40-8897-5B607ECB7162}"/>
              </a:ext>
            </a:extLst>
          </p:cNvPr>
          <p:cNvPicPr>
            <a:picLocks noChangeAspect="1"/>
          </p:cNvPicPr>
          <p:nvPr/>
        </p:nvPicPr>
        <p:blipFill>
          <a:blip r:embed="rId3"/>
          <a:stretch>
            <a:fillRect/>
          </a:stretch>
        </p:blipFill>
        <p:spPr>
          <a:xfrm>
            <a:off x="838200" y="1968500"/>
            <a:ext cx="4648200" cy="2921000"/>
          </a:xfrm>
          <a:prstGeom prst="rect">
            <a:avLst/>
          </a:prstGeom>
        </p:spPr>
      </p:pic>
      <p:pic>
        <p:nvPicPr>
          <p:cNvPr id="13" name="Picture 12">
            <a:extLst>
              <a:ext uri="{FF2B5EF4-FFF2-40B4-BE49-F238E27FC236}">
                <a16:creationId xmlns:a16="http://schemas.microsoft.com/office/drawing/2014/main" id="{B5AF719E-7D31-AE47-BAD9-ED64ABB492E8}"/>
              </a:ext>
            </a:extLst>
          </p:cNvPr>
          <p:cNvPicPr>
            <a:picLocks noChangeAspect="1"/>
          </p:cNvPicPr>
          <p:nvPr/>
        </p:nvPicPr>
        <p:blipFill>
          <a:blip r:embed="rId4"/>
          <a:stretch>
            <a:fillRect/>
          </a:stretch>
        </p:blipFill>
        <p:spPr>
          <a:xfrm>
            <a:off x="6819900" y="1968500"/>
            <a:ext cx="4533900" cy="2844800"/>
          </a:xfrm>
          <a:prstGeom prst="rect">
            <a:avLst/>
          </a:prstGeom>
        </p:spPr>
      </p:pic>
      <p:sp>
        <p:nvSpPr>
          <p:cNvPr id="14" name="Title 1">
            <a:extLst>
              <a:ext uri="{FF2B5EF4-FFF2-40B4-BE49-F238E27FC236}">
                <a16:creationId xmlns:a16="http://schemas.microsoft.com/office/drawing/2014/main" id="{0EC71930-2575-7E4A-A0D8-DAE614217BB5}"/>
              </a:ext>
            </a:extLst>
          </p:cNvPr>
          <p:cNvSpPr txBox="1">
            <a:spLocks/>
          </p:cNvSpPr>
          <p:nvPr/>
        </p:nvSpPr>
        <p:spPr>
          <a:xfrm>
            <a:off x="838200" y="5365098"/>
            <a:ext cx="10515600" cy="82391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a:solidFill>
                  <a:srgbClr val="FFFF00"/>
                </a:solidFill>
                <a:latin typeface="Chalkduster" panose="03050602040202020205" pitchFamily="66" charset="77"/>
              </a:rPr>
              <a:t>Total Average Expenditure per Student</a:t>
            </a:r>
          </a:p>
        </p:txBody>
      </p:sp>
    </p:spTree>
    <p:extLst>
      <p:ext uri="{BB962C8B-B14F-4D97-AF65-F5344CB8AC3E}">
        <p14:creationId xmlns:p14="http://schemas.microsoft.com/office/powerpoint/2010/main" val="1602794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2FEE19-AA69-C34D-BDE5-B474FB0A075B}"/>
              </a:ext>
            </a:extLst>
          </p:cNvPr>
          <p:cNvPicPr>
            <a:picLocks noChangeAspect="1"/>
          </p:cNvPicPr>
          <p:nvPr/>
        </p:nvPicPr>
        <p:blipFill>
          <a:blip r:embed="rId3"/>
          <a:stretch>
            <a:fillRect/>
          </a:stretch>
        </p:blipFill>
        <p:spPr>
          <a:xfrm>
            <a:off x="935538" y="1781131"/>
            <a:ext cx="4533900" cy="2844800"/>
          </a:xfrm>
          <a:prstGeom prst="rect">
            <a:avLst/>
          </a:prstGeom>
        </p:spPr>
      </p:pic>
      <p:pic>
        <p:nvPicPr>
          <p:cNvPr id="6" name="Picture 5">
            <a:extLst>
              <a:ext uri="{FF2B5EF4-FFF2-40B4-BE49-F238E27FC236}">
                <a16:creationId xmlns:a16="http://schemas.microsoft.com/office/drawing/2014/main" id="{B37C11DB-55AF-BC47-8B48-7A33F28D3277}"/>
              </a:ext>
            </a:extLst>
          </p:cNvPr>
          <p:cNvPicPr>
            <a:picLocks noChangeAspect="1"/>
          </p:cNvPicPr>
          <p:nvPr/>
        </p:nvPicPr>
        <p:blipFill>
          <a:blip r:embed="rId4"/>
          <a:stretch>
            <a:fillRect/>
          </a:stretch>
        </p:blipFill>
        <p:spPr>
          <a:xfrm>
            <a:off x="6810245" y="1781131"/>
            <a:ext cx="4533900" cy="2844800"/>
          </a:xfrm>
          <a:prstGeom prst="rect">
            <a:avLst/>
          </a:prstGeom>
        </p:spPr>
      </p:pic>
      <p:sp>
        <p:nvSpPr>
          <p:cNvPr id="9" name="Title 1">
            <a:extLst>
              <a:ext uri="{FF2B5EF4-FFF2-40B4-BE49-F238E27FC236}">
                <a16:creationId xmlns:a16="http://schemas.microsoft.com/office/drawing/2014/main" id="{70CD60D4-68FA-D84C-938B-EF4A57F5838E}"/>
              </a:ext>
            </a:extLst>
          </p:cNvPr>
          <p:cNvSpPr txBox="1">
            <a:spLocks/>
          </p:cNvSpPr>
          <p:nvPr/>
        </p:nvSpPr>
        <p:spPr>
          <a:xfrm>
            <a:off x="838200" y="5365098"/>
            <a:ext cx="10515600" cy="82391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a:solidFill>
                  <a:srgbClr val="FFFF00"/>
                </a:solidFill>
                <a:latin typeface="Chalkduster" panose="03050602040202020205" pitchFamily="66" charset="77"/>
              </a:rPr>
              <a:t>Percentage of Local Revenue</a:t>
            </a:r>
          </a:p>
        </p:txBody>
      </p:sp>
      <p:sp>
        <p:nvSpPr>
          <p:cNvPr id="2" name="Title 1">
            <a:extLst>
              <a:ext uri="{FF2B5EF4-FFF2-40B4-BE49-F238E27FC236}">
                <a16:creationId xmlns:a16="http://schemas.microsoft.com/office/drawing/2014/main" id="{E5AAF6D7-47BB-46FB-A32C-6FC2EEAFB58D}"/>
              </a:ext>
            </a:extLst>
          </p:cNvPr>
          <p:cNvSpPr>
            <a:spLocks noGrp="1"/>
          </p:cNvSpPr>
          <p:nvPr>
            <p:ph type="title"/>
          </p:nvPr>
        </p:nvSpPr>
        <p:spPr>
          <a:xfrm>
            <a:off x="838199" y="903743"/>
            <a:ext cx="10515600" cy="823913"/>
          </a:xfrm>
          <a:ln>
            <a:noFill/>
          </a:ln>
        </p:spPr>
        <p:txBody>
          <a:bodyPr>
            <a:noAutofit/>
          </a:bodyPr>
          <a:lstStyle/>
          <a:p>
            <a:pPr algn="ctr"/>
            <a:r>
              <a:rPr lang="en-US" sz="4000">
                <a:solidFill>
                  <a:srgbClr val="FFFF00"/>
                </a:solidFill>
                <a:latin typeface="Chalkduster" panose="03050602040202020205" pitchFamily="66" charset="77"/>
              </a:rPr>
              <a:t>Linear Model Scatterplots</a:t>
            </a:r>
          </a:p>
        </p:txBody>
      </p:sp>
    </p:spTree>
    <p:extLst>
      <p:ext uri="{BB962C8B-B14F-4D97-AF65-F5344CB8AC3E}">
        <p14:creationId xmlns:p14="http://schemas.microsoft.com/office/powerpoint/2010/main" val="2920899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EEFA0D-BE79-DC45-83B8-186FBBB290C9}"/>
              </a:ext>
            </a:extLst>
          </p:cNvPr>
          <p:cNvPicPr>
            <a:picLocks noChangeAspect="1"/>
          </p:cNvPicPr>
          <p:nvPr/>
        </p:nvPicPr>
        <p:blipFill>
          <a:blip r:embed="rId3"/>
          <a:stretch>
            <a:fillRect/>
          </a:stretch>
        </p:blipFill>
        <p:spPr>
          <a:xfrm>
            <a:off x="1261215" y="1765473"/>
            <a:ext cx="4533900" cy="2844800"/>
          </a:xfrm>
          <a:prstGeom prst="rect">
            <a:avLst/>
          </a:prstGeom>
        </p:spPr>
      </p:pic>
      <p:pic>
        <p:nvPicPr>
          <p:cNvPr id="3" name="Picture 2">
            <a:extLst>
              <a:ext uri="{FF2B5EF4-FFF2-40B4-BE49-F238E27FC236}">
                <a16:creationId xmlns:a16="http://schemas.microsoft.com/office/drawing/2014/main" id="{41585622-6883-BF49-8C2F-B1C84227E419}"/>
              </a:ext>
            </a:extLst>
          </p:cNvPr>
          <p:cNvPicPr>
            <a:picLocks noChangeAspect="1"/>
          </p:cNvPicPr>
          <p:nvPr/>
        </p:nvPicPr>
        <p:blipFill>
          <a:blip r:embed="rId4"/>
          <a:stretch>
            <a:fillRect/>
          </a:stretch>
        </p:blipFill>
        <p:spPr>
          <a:xfrm>
            <a:off x="6810244" y="1765473"/>
            <a:ext cx="4533900" cy="2844800"/>
          </a:xfrm>
          <a:prstGeom prst="rect">
            <a:avLst/>
          </a:prstGeom>
        </p:spPr>
      </p:pic>
      <p:sp>
        <p:nvSpPr>
          <p:cNvPr id="7" name="Title 1">
            <a:extLst>
              <a:ext uri="{FF2B5EF4-FFF2-40B4-BE49-F238E27FC236}">
                <a16:creationId xmlns:a16="http://schemas.microsoft.com/office/drawing/2014/main" id="{882F8B62-F2C9-6843-96BD-C1F8464814EE}"/>
              </a:ext>
            </a:extLst>
          </p:cNvPr>
          <p:cNvSpPr txBox="1">
            <a:spLocks/>
          </p:cNvSpPr>
          <p:nvPr/>
        </p:nvSpPr>
        <p:spPr>
          <a:xfrm>
            <a:off x="838200" y="5365098"/>
            <a:ext cx="10515600" cy="82391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a:solidFill>
                  <a:srgbClr val="FFFF00"/>
                </a:solidFill>
                <a:latin typeface="Chalkduster" panose="03050602040202020205" pitchFamily="66" charset="77"/>
              </a:rPr>
              <a:t>Percentage of State Revenue</a:t>
            </a:r>
          </a:p>
        </p:txBody>
      </p:sp>
      <p:sp>
        <p:nvSpPr>
          <p:cNvPr id="4" name="Title 1">
            <a:extLst>
              <a:ext uri="{FF2B5EF4-FFF2-40B4-BE49-F238E27FC236}">
                <a16:creationId xmlns:a16="http://schemas.microsoft.com/office/drawing/2014/main" id="{0B38F92F-4D0C-4DB7-985A-CE1094153882}"/>
              </a:ext>
            </a:extLst>
          </p:cNvPr>
          <p:cNvSpPr>
            <a:spLocks noGrp="1"/>
          </p:cNvSpPr>
          <p:nvPr>
            <p:ph type="title"/>
          </p:nvPr>
        </p:nvSpPr>
        <p:spPr>
          <a:xfrm>
            <a:off x="838199" y="903743"/>
            <a:ext cx="10515600" cy="823913"/>
          </a:xfrm>
          <a:ln>
            <a:noFill/>
          </a:ln>
        </p:spPr>
        <p:txBody>
          <a:bodyPr>
            <a:noAutofit/>
          </a:bodyPr>
          <a:lstStyle/>
          <a:p>
            <a:pPr algn="ctr"/>
            <a:r>
              <a:rPr lang="en-US" sz="4000">
                <a:solidFill>
                  <a:srgbClr val="FFFF00"/>
                </a:solidFill>
                <a:latin typeface="Chalkduster" panose="03050602040202020205" pitchFamily="66" charset="77"/>
              </a:rPr>
              <a:t>Linear Model Scatterplots</a:t>
            </a:r>
          </a:p>
        </p:txBody>
      </p:sp>
    </p:spTree>
    <p:extLst>
      <p:ext uri="{BB962C8B-B14F-4D97-AF65-F5344CB8AC3E}">
        <p14:creationId xmlns:p14="http://schemas.microsoft.com/office/powerpoint/2010/main" val="2594219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FCB9513-B715-644E-8205-87A4956DA6A6}"/>
              </a:ext>
            </a:extLst>
          </p:cNvPr>
          <p:cNvSpPr>
            <a:spLocks noGrp="1"/>
          </p:cNvSpPr>
          <p:nvPr>
            <p:ph type="title"/>
          </p:nvPr>
        </p:nvSpPr>
        <p:spPr>
          <a:xfrm>
            <a:off x="725465" y="2557179"/>
            <a:ext cx="10515600" cy="1325563"/>
          </a:xfrm>
        </p:spPr>
        <p:txBody>
          <a:bodyPr>
            <a:noAutofit/>
          </a:bodyPr>
          <a:lstStyle/>
          <a:p>
            <a:pPr algn="ctr"/>
            <a:r>
              <a:rPr lang="en-US" sz="5400">
                <a:solidFill>
                  <a:srgbClr val="FF0000"/>
                </a:solidFill>
                <a:latin typeface="Chalkduster" panose="03050602040202020205" pitchFamily="66" charset="77"/>
              </a:rPr>
              <a:t>Can we predict above or below average test scores?</a:t>
            </a:r>
          </a:p>
        </p:txBody>
      </p:sp>
    </p:spTree>
    <p:extLst>
      <p:ext uri="{BB962C8B-B14F-4D97-AF65-F5344CB8AC3E}">
        <p14:creationId xmlns:p14="http://schemas.microsoft.com/office/powerpoint/2010/main" val="1947004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11E55-A791-A14E-9F00-C817CF763F63}"/>
              </a:ext>
            </a:extLst>
          </p:cNvPr>
          <p:cNvSpPr>
            <a:spLocks noGrp="1"/>
          </p:cNvSpPr>
          <p:nvPr>
            <p:ph type="title"/>
          </p:nvPr>
        </p:nvSpPr>
        <p:spPr/>
        <p:txBody>
          <a:bodyPr/>
          <a:lstStyle/>
          <a:p>
            <a:pPr algn="ctr"/>
            <a:r>
              <a:rPr lang="en-US">
                <a:solidFill>
                  <a:srgbClr val="0070C0"/>
                </a:solidFill>
                <a:latin typeface="Chalkduster" panose="03050602040202020205" pitchFamily="66" charset="77"/>
              </a:rPr>
              <a:t>Support Vector Models</a:t>
            </a:r>
          </a:p>
        </p:txBody>
      </p:sp>
      <p:sp>
        <p:nvSpPr>
          <p:cNvPr id="3" name="Content Placeholder 2">
            <a:extLst>
              <a:ext uri="{FF2B5EF4-FFF2-40B4-BE49-F238E27FC236}">
                <a16:creationId xmlns:a16="http://schemas.microsoft.com/office/drawing/2014/main" id="{785E5C95-6042-7344-A5CB-197E361983F1}"/>
              </a:ext>
            </a:extLst>
          </p:cNvPr>
          <p:cNvSpPr>
            <a:spLocks noGrp="1"/>
          </p:cNvSpPr>
          <p:nvPr>
            <p:ph idx="1"/>
          </p:nvPr>
        </p:nvSpPr>
        <p:spPr>
          <a:xfrm>
            <a:off x="838200" y="1825625"/>
            <a:ext cx="5257800" cy="4351338"/>
          </a:xfrm>
        </p:spPr>
        <p:txBody>
          <a:bodyPr anchor="ctr"/>
          <a:lstStyle/>
          <a:p>
            <a:pPr marL="0" indent="0" algn="ctr">
              <a:buNone/>
            </a:pPr>
            <a:r>
              <a:rPr lang="en-US">
                <a:solidFill>
                  <a:srgbClr val="0070C0"/>
                </a:solidFill>
              </a:rPr>
              <a:t>We created a model that would try to find patterns of predicting above or below average test scores within the data by examining a portion of the data.  Then we tested the model using the remaining data.  The model had an accuracy rate of 62% for the 4</a:t>
            </a:r>
            <a:r>
              <a:rPr lang="en-US" baseline="30000">
                <a:solidFill>
                  <a:srgbClr val="0070C0"/>
                </a:solidFill>
              </a:rPr>
              <a:t>th</a:t>
            </a:r>
            <a:r>
              <a:rPr lang="en-US">
                <a:solidFill>
                  <a:srgbClr val="0070C0"/>
                </a:solidFill>
              </a:rPr>
              <a:t> grade test scores and 70% for the 8</a:t>
            </a:r>
            <a:r>
              <a:rPr lang="en-US" baseline="30000">
                <a:solidFill>
                  <a:srgbClr val="0070C0"/>
                </a:solidFill>
              </a:rPr>
              <a:t>th</a:t>
            </a:r>
            <a:r>
              <a:rPr lang="en-US">
                <a:solidFill>
                  <a:srgbClr val="0070C0"/>
                </a:solidFill>
              </a:rPr>
              <a:t> grade test scores.</a:t>
            </a:r>
          </a:p>
        </p:txBody>
      </p:sp>
      <p:sp>
        <p:nvSpPr>
          <p:cNvPr id="5" name="TextBox 4">
            <a:extLst>
              <a:ext uri="{FF2B5EF4-FFF2-40B4-BE49-F238E27FC236}">
                <a16:creationId xmlns:a16="http://schemas.microsoft.com/office/drawing/2014/main" id="{30BFC3B1-76EF-3344-959E-B6A24A289C88}"/>
              </a:ext>
            </a:extLst>
          </p:cNvPr>
          <p:cNvSpPr txBox="1"/>
          <p:nvPr/>
        </p:nvSpPr>
        <p:spPr>
          <a:xfrm>
            <a:off x="6914368" y="2304788"/>
            <a:ext cx="4213964" cy="3256768"/>
          </a:xfrm>
          <a:prstGeom prst="rect">
            <a:avLst/>
          </a:prstGeom>
          <a:blipFill>
            <a:blip r:embed="rId2"/>
            <a:stretch>
              <a:fillRect/>
            </a:stretch>
          </a:blipFill>
        </p:spPr>
        <p:txBody>
          <a:bodyPr wrap="square" rtlCol="0">
            <a:spAutoFit/>
          </a:bodyPr>
          <a:lstStyle/>
          <a:p>
            <a:endParaRPr lang="en-US"/>
          </a:p>
        </p:txBody>
      </p:sp>
    </p:spTree>
    <p:extLst>
      <p:ext uri="{BB962C8B-B14F-4D97-AF65-F5344CB8AC3E}">
        <p14:creationId xmlns:p14="http://schemas.microsoft.com/office/powerpoint/2010/main" val="1236456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11E55-A791-A14E-9F00-C817CF763F63}"/>
              </a:ext>
            </a:extLst>
          </p:cNvPr>
          <p:cNvSpPr>
            <a:spLocks noGrp="1"/>
          </p:cNvSpPr>
          <p:nvPr>
            <p:ph type="title"/>
          </p:nvPr>
        </p:nvSpPr>
        <p:spPr>
          <a:xfrm>
            <a:off x="823823" y="-3258"/>
            <a:ext cx="10515600" cy="827930"/>
          </a:xfrm>
        </p:spPr>
        <p:txBody>
          <a:bodyPr/>
          <a:lstStyle/>
          <a:p>
            <a:pPr algn="ctr"/>
            <a:r>
              <a:rPr lang="en-US">
                <a:solidFill>
                  <a:srgbClr val="FF0000"/>
                </a:solidFill>
                <a:latin typeface="Chalkduster" panose="03050602040202020205" pitchFamily="66" charset="77"/>
              </a:rPr>
              <a:t>Conclusions</a:t>
            </a:r>
          </a:p>
        </p:txBody>
      </p:sp>
      <p:sp>
        <p:nvSpPr>
          <p:cNvPr id="4" name="TextBox 3">
            <a:extLst>
              <a:ext uri="{FF2B5EF4-FFF2-40B4-BE49-F238E27FC236}">
                <a16:creationId xmlns:a16="http://schemas.microsoft.com/office/drawing/2014/main" id="{18171373-3FA9-6C42-B4C9-11A42050EC3F}"/>
              </a:ext>
            </a:extLst>
          </p:cNvPr>
          <p:cNvSpPr txBox="1"/>
          <p:nvPr/>
        </p:nvSpPr>
        <p:spPr>
          <a:xfrm>
            <a:off x="2970756" y="5636712"/>
            <a:ext cx="6250488" cy="751562"/>
          </a:xfrm>
          <a:prstGeom prst="rect">
            <a:avLst/>
          </a:prstGeom>
          <a:blipFill>
            <a:blip r:embed="rId2"/>
            <a:stretch>
              <a:fillRect/>
            </a:stretch>
          </a:blipFill>
        </p:spPr>
        <p:txBody>
          <a:bodyPr wrap="square" rtlCol="0">
            <a:spAutoFit/>
          </a:bodyPr>
          <a:lstStyle/>
          <a:p>
            <a:endParaRPr lang="en-US"/>
          </a:p>
        </p:txBody>
      </p:sp>
      <p:sp>
        <p:nvSpPr>
          <p:cNvPr id="3" name="TextBox 2">
            <a:extLst>
              <a:ext uri="{FF2B5EF4-FFF2-40B4-BE49-F238E27FC236}">
                <a16:creationId xmlns:a16="http://schemas.microsoft.com/office/drawing/2014/main" id="{3EFF202D-E1D3-4B6C-951E-80D0DA6F486B}"/>
              </a:ext>
            </a:extLst>
          </p:cNvPr>
          <p:cNvSpPr txBox="1"/>
          <p:nvPr/>
        </p:nvSpPr>
        <p:spPr>
          <a:xfrm>
            <a:off x="1884872" y="824672"/>
            <a:ext cx="8422255" cy="56015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cs typeface="Calibri"/>
              </a:rPr>
              <a:t>Here are some of the interesting conclusions from this data set:</a:t>
            </a:r>
          </a:p>
          <a:p>
            <a:endParaRPr lang="en-US" sz="1600" dirty="0">
              <a:cs typeface="Calibri"/>
            </a:endParaRPr>
          </a:p>
          <a:p>
            <a:pPr marL="285750" indent="-285750">
              <a:buFont typeface="Arial"/>
              <a:buChar char="•"/>
            </a:pPr>
            <a:r>
              <a:rPr lang="en-US" sz="1600" dirty="0">
                <a:cs typeface="Calibri"/>
              </a:rPr>
              <a:t>There seems to be a correlation between local percent revenue and test scores. The 4th and 8th grade scores tend to increase as local percent revenue increases.</a:t>
            </a:r>
          </a:p>
          <a:p>
            <a:pPr marL="285750" indent="-285750">
              <a:buFont typeface="Arial"/>
              <a:buChar char="•"/>
            </a:pPr>
            <a:endParaRPr lang="en-US" sz="1600" dirty="0">
              <a:cs typeface="Calibri"/>
            </a:endParaRPr>
          </a:p>
          <a:p>
            <a:pPr marL="285750" indent="-285750">
              <a:buFont typeface="Arial"/>
              <a:buChar char="•"/>
            </a:pPr>
            <a:r>
              <a:rPr lang="en-US" sz="1600" dirty="0">
                <a:cs typeface="Calibri"/>
              </a:rPr>
              <a:t>However, as state revenue percentages increase the state scores decrease. This leads us to believe local control over revenue may lead to an increase in scores.</a:t>
            </a:r>
          </a:p>
          <a:p>
            <a:pPr marL="285750" indent="-285750">
              <a:buFont typeface="Arial"/>
              <a:buChar char="•"/>
            </a:pPr>
            <a:endParaRPr lang="en-US" sz="1600" dirty="0"/>
          </a:p>
          <a:p>
            <a:pPr marL="285750" indent="-285750">
              <a:buFont typeface="Arial"/>
              <a:buChar char="•"/>
            </a:pPr>
            <a:r>
              <a:rPr lang="en-US" sz="1600" dirty="0">
                <a:cs typeface="Calibri" panose="020F0502020204030204"/>
              </a:rPr>
              <a:t>In all our models, the Northeast region spends the most revenue and expenditures per student. They also have the highest scores across both grade levels. This seems to follow a logical plan until...</a:t>
            </a:r>
          </a:p>
          <a:p>
            <a:pPr marL="285750" indent="-285750">
              <a:buFont typeface="Arial"/>
              <a:buChar char="•"/>
            </a:pPr>
            <a:endParaRPr lang="en-US" sz="1600" dirty="0">
              <a:cs typeface="Calibri" panose="020F0502020204030204"/>
            </a:endParaRPr>
          </a:p>
          <a:p>
            <a:pPr marL="285750" indent="-285750">
              <a:buFont typeface="Arial"/>
              <a:buChar char="•"/>
            </a:pPr>
            <a:r>
              <a:rPr lang="en-US" sz="1600" dirty="0">
                <a:cs typeface="Calibri" panose="020F0502020204030204"/>
              </a:rPr>
              <a:t>We see the West and the North Central have similar scores without spending as much per student. As a matter of fact, if it were not for California, New Mexico, Arizona, and Nevada, the West's median score could be as high or higher than the Northeast.  However, cost of living may be a factor.   </a:t>
            </a:r>
          </a:p>
          <a:p>
            <a:pPr marL="285750" indent="-285750">
              <a:buFont typeface="Arial"/>
              <a:buChar char="•"/>
            </a:pPr>
            <a:endParaRPr lang="en-US" sz="1600" dirty="0">
              <a:cs typeface="Calibri" panose="020F0502020204030204"/>
            </a:endParaRPr>
          </a:p>
          <a:p>
            <a:pPr marL="285750" indent="-285750">
              <a:buFont typeface="Arial"/>
              <a:buChar char="•"/>
            </a:pPr>
            <a:r>
              <a:rPr lang="en-US" sz="1600" dirty="0">
                <a:cs typeface="Calibri" panose="020F0502020204030204"/>
              </a:rPr>
              <a:t>This leads us to infer there are competing variables outside of this data set that better influence test scores than revenue and expenditures. </a:t>
            </a:r>
          </a:p>
          <a:p>
            <a:endParaRPr lang="en-US" dirty="0">
              <a:cs typeface="Calibri" panose="020F0502020204030204"/>
            </a:endParaRPr>
          </a:p>
          <a:p>
            <a:pPr marL="285750" indent="-285750">
              <a:buFont typeface="Arial"/>
              <a:buChar char="•"/>
            </a:pPr>
            <a:endParaRPr lang="en-US" dirty="0">
              <a:cs typeface="Calibri" panose="020F0502020204030204"/>
            </a:endParaRPr>
          </a:p>
          <a:p>
            <a:pPr marL="285750" indent="-285750">
              <a:buFont typeface="Arial"/>
              <a:buChar char="•"/>
            </a:pPr>
            <a:endParaRPr lang="en-US" dirty="0">
              <a:cs typeface="Calibri" panose="020F0502020204030204"/>
            </a:endParaRPr>
          </a:p>
        </p:txBody>
      </p:sp>
    </p:spTree>
    <p:extLst>
      <p:ext uri="{BB962C8B-B14F-4D97-AF65-F5344CB8AC3E}">
        <p14:creationId xmlns:p14="http://schemas.microsoft.com/office/powerpoint/2010/main" val="3038115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2C0F3-880A-954D-8BFA-4E0855BEF551}"/>
              </a:ext>
            </a:extLst>
          </p:cNvPr>
          <p:cNvSpPr>
            <a:spLocks noGrp="1"/>
          </p:cNvSpPr>
          <p:nvPr>
            <p:ph type="title"/>
          </p:nvPr>
        </p:nvSpPr>
        <p:spPr>
          <a:xfrm>
            <a:off x="4965430" y="629268"/>
            <a:ext cx="6586491" cy="1286160"/>
          </a:xfrm>
        </p:spPr>
        <p:txBody>
          <a:bodyPr anchor="ctr">
            <a:normAutofit/>
          </a:bodyPr>
          <a:lstStyle/>
          <a:p>
            <a:pPr algn="ctr"/>
            <a:r>
              <a:rPr lang="en-US" sz="6000">
                <a:solidFill>
                  <a:srgbClr val="0070C0"/>
                </a:solidFill>
                <a:latin typeface="Chalkduster" panose="03050602040202020205" pitchFamily="66" charset="77"/>
              </a:rPr>
              <a:t>Preparation</a:t>
            </a:r>
          </a:p>
        </p:txBody>
      </p:sp>
      <p:pic>
        <p:nvPicPr>
          <p:cNvPr id="4" name="Picture Placeholder 9" descr="teacher writing on chalk board" title="teacher writing on chalk board">
            <a:extLst>
              <a:ext uri="{FF2B5EF4-FFF2-40B4-BE49-F238E27FC236}">
                <a16:creationId xmlns:a16="http://schemas.microsoft.com/office/drawing/2014/main" id="{97767168-7785-5641-AE78-F0B1C52EE03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8712" r="26905"/>
          <a:stretch/>
        </p:blipFill>
        <p:spPr>
          <a:xfrm rot="21600000">
            <a:off x="20" y="10"/>
            <a:ext cx="4635571" cy="6857990"/>
          </a:xfrm>
          <a:prstGeom prst="rect">
            <a:avLst/>
          </a:prstGeom>
          <a:effectLst/>
        </p:spPr>
      </p:pic>
      <p:cxnSp>
        <p:nvCxnSpPr>
          <p:cNvPr id="11"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AC78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235860D-8410-1B41-9175-CD085A4C4F1E}"/>
              </a:ext>
            </a:extLst>
          </p:cNvPr>
          <p:cNvSpPr>
            <a:spLocks noGrp="1"/>
          </p:cNvSpPr>
          <p:nvPr>
            <p:ph idx="1"/>
          </p:nvPr>
        </p:nvSpPr>
        <p:spPr>
          <a:xfrm>
            <a:off x="4965432" y="2932628"/>
            <a:ext cx="6586489" cy="1777326"/>
          </a:xfrm>
        </p:spPr>
        <p:txBody>
          <a:bodyPr anchor="t">
            <a:normAutofit/>
          </a:bodyPr>
          <a:lstStyle/>
          <a:p>
            <a:pPr marL="0" indent="0">
              <a:buNone/>
            </a:pPr>
            <a:r>
              <a:rPr lang="en-US" sz="2000"/>
              <a:t>The National Assessment of Educational Progress (NAEP) is a congressionally mandated project that is administered by the National Center for Education Statistics (NCES).  The same NAEP assessment is administered in every state providing educators, policymakers, and parents with a common measure of student achievements.</a:t>
            </a:r>
          </a:p>
          <a:p>
            <a:pPr marL="0" indent="0">
              <a:buNone/>
            </a:pPr>
            <a:endParaRPr lang="en-US" sz="2000"/>
          </a:p>
        </p:txBody>
      </p:sp>
      <p:sp>
        <p:nvSpPr>
          <p:cNvPr id="6" name="TextBox 5">
            <a:extLst>
              <a:ext uri="{FF2B5EF4-FFF2-40B4-BE49-F238E27FC236}">
                <a16:creationId xmlns:a16="http://schemas.microsoft.com/office/drawing/2014/main" id="{AC5F0E80-6921-7C40-B205-AA3AE4F7BFE4}"/>
              </a:ext>
            </a:extLst>
          </p:cNvPr>
          <p:cNvSpPr txBox="1"/>
          <p:nvPr/>
        </p:nvSpPr>
        <p:spPr>
          <a:xfrm>
            <a:off x="5080934" y="5527465"/>
            <a:ext cx="6309360" cy="1138773"/>
          </a:xfrm>
          <a:prstGeom prst="rect">
            <a:avLst/>
          </a:prstGeom>
          <a:noFill/>
        </p:spPr>
        <p:txBody>
          <a:bodyPr wrap="square" rtlCol="0" anchor="ctr">
            <a:spAutoFit/>
          </a:bodyPr>
          <a:lstStyle/>
          <a:p>
            <a:endParaRPr lang="en-US" sz="1400"/>
          </a:p>
          <a:p>
            <a:r>
              <a:rPr lang="en-US" sz="1200"/>
              <a:t>Institute of Education Sciences National Center for Education Statistics. (2019).  </a:t>
            </a:r>
            <a:r>
              <a:rPr lang="en-US" sz="1200" i="1"/>
              <a:t>An Overview of NAEP. </a:t>
            </a:r>
            <a:r>
              <a:rPr lang="en-US" sz="1200"/>
              <a:t>Retrieved from </a:t>
            </a:r>
            <a:r>
              <a:rPr lang="en-US" sz="1200">
                <a:hlinkClick r:id="rId4"/>
              </a:rPr>
              <a:t>https://nces.ed.gov/nationsreportcard/subject/about/pdf/NAEP_Overview_Brochure_2018.pdf</a:t>
            </a:r>
            <a:endParaRPr lang="en-US" sz="1200"/>
          </a:p>
          <a:p>
            <a:endParaRPr lang="en-US"/>
          </a:p>
        </p:txBody>
      </p:sp>
    </p:spTree>
    <p:extLst>
      <p:ext uri="{BB962C8B-B14F-4D97-AF65-F5344CB8AC3E}">
        <p14:creationId xmlns:p14="http://schemas.microsoft.com/office/powerpoint/2010/main" val="1939750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2C0F3-880A-954D-8BFA-4E0855BEF551}"/>
              </a:ext>
            </a:extLst>
          </p:cNvPr>
          <p:cNvSpPr>
            <a:spLocks noGrp="1"/>
          </p:cNvSpPr>
          <p:nvPr>
            <p:ph type="title"/>
          </p:nvPr>
        </p:nvSpPr>
        <p:spPr>
          <a:xfrm>
            <a:off x="4965430" y="629268"/>
            <a:ext cx="6586491" cy="1286160"/>
          </a:xfrm>
        </p:spPr>
        <p:txBody>
          <a:bodyPr anchor="ctr">
            <a:normAutofit/>
          </a:bodyPr>
          <a:lstStyle/>
          <a:p>
            <a:pPr algn="ctr"/>
            <a:r>
              <a:rPr lang="en-US" sz="6000">
                <a:solidFill>
                  <a:srgbClr val="FF0000"/>
                </a:solidFill>
                <a:latin typeface="Chalkduster" panose="03050602040202020205" pitchFamily="66" charset="77"/>
              </a:rPr>
              <a:t>Dataset</a:t>
            </a:r>
          </a:p>
        </p:txBody>
      </p:sp>
      <p:cxnSp>
        <p:nvCxnSpPr>
          <p:cNvPr id="11"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AC78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235860D-8410-1B41-9175-CD085A4C4F1E}"/>
              </a:ext>
            </a:extLst>
          </p:cNvPr>
          <p:cNvSpPr>
            <a:spLocks noGrp="1"/>
          </p:cNvSpPr>
          <p:nvPr>
            <p:ph idx="1"/>
          </p:nvPr>
        </p:nvSpPr>
        <p:spPr>
          <a:xfrm>
            <a:off x="4965431" y="2438400"/>
            <a:ext cx="6586489" cy="3785419"/>
          </a:xfrm>
        </p:spPr>
        <p:txBody>
          <a:bodyPr anchor="ctr">
            <a:normAutofit/>
          </a:bodyPr>
          <a:lstStyle/>
          <a:p>
            <a:pPr marL="0" indent="0" algn="ctr">
              <a:buNone/>
            </a:pPr>
            <a:r>
              <a:rPr lang="en-US" sz="2000"/>
              <a:t>URL for Dataset: </a:t>
            </a:r>
            <a:r>
              <a:rPr lang="en-US" sz="2000">
                <a:hlinkClick r:id="rId2" tooltip="https://www.kaggle.com/noriuk/us-education-datasets-unification-project"/>
              </a:rPr>
              <a:t>https://www.kaggle.com/noriuk/us-education-datasets-unification-project</a:t>
            </a:r>
            <a:endParaRPr lang="en-US" sz="2000"/>
          </a:p>
          <a:p>
            <a:pPr marL="0" indent="0">
              <a:buNone/>
            </a:pPr>
            <a:endParaRPr lang="en-US" sz="2000"/>
          </a:p>
          <a:p>
            <a:pPr marL="0" indent="0" algn="just">
              <a:buNone/>
            </a:pPr>
            <a:r>
              <a:rPr lang="en-US" sz="2000"/>
              <a:t>The dataset contains the enrollment number, amount of federal, state, and local revenue, amount spent on instruction, support services, capital outlay, and other expenditures, and the average reading and math NAEP scores for fourth and eighth graders by state every other year starting from 2003 to 2015.  </a:t>
            </a:r>
          </a:p>
          <a:p>
            <a:pPr marL="0" indent="0">
              <a:buNone/>
            </a:pPr>
            <a:endParaRPr lang="en-US" sz="2000"/>
          </a:p>
        </p:txBody>
      </p:sp>
      <p:pic>
        <p:nvPicPr>
          <p:cNvPr id="6" name="Picture Placeholder 11" descr="little girl with blue backpack looking at bulletin board" title="little girl with blue backpack looking at bulletin board">
            <a:extLst>
              <a:ext uri="{FF2B5EF4-FFF2-40B4-BE49-F238E27FC236}">
                <a16:creationId xmlns:a16="http://schemas.microsoft.com/office/drawing/2014/main" id="{6EB656B8-FCEE-0141-A43D-A5879D90900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220"/>
          <a:stretch/>
        </p:blipFill>
        <p:spPr>
          <a:xfrm rot="225446">
            <a:off x="219668" y="1418598"/>
            <a:ext cx="4607127" cy="4382149"/>
          </a:xfrm>
          <a:prstGeom prst="roundRect">
            <a:avLst>
              <a:gd name="adj" fmla="val 1319"/>
            </a:avLst>
          </a:prstGeom>
        </p:spPr>
      </p:pic>
    </p:spTree>
    <p:extLst>
      <p:ext uri="{BB962C8B-B14F-4D97-AF65-F5344CB8AC3E}">
        <p14:creationId xmlns:p14="http://schemas.microsoft.com/office/powerpoint/2010/main" val="1666939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6000" r="-1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2C0F3-880A-954D-8BFA-4E0855BEF551}"/>
              </a:ext>
            </a:extLst>
          </p:cNvPr>
          <p:cNvSpPr>
            <a:spLocks noGrp="1"/>
          </p:cNvSpPr>
          <p:nvPr>
            <p:ph type="title"/>
          </p:nvPr>
        </p:nvSpPr>
        <p:spPr>
          <a:xfrm>
            <a:off x="4965430" y="629268"/>
            <a:ext cx="6586491" cy="1286160"/>
          </a:xfrm>
          <a:noFill/>
        </p:spPr>
        <p:txBody>
          <a:bodyPr anchor="ctr">
            <a:normAutofit/>
          </a:bodyPr>
          <a:lstStyle/>
          <a:p>
            <a:pPr algn="ctr"/>
            <a:r>
              <a:rPr lang="en-US" sz="6000">
                <a:solidFill>
                  <a:srgbClr val="FFFF00"/>
                </a:solidFill>
                <a:latin typeface="Chalkduster" panose="03050602040202020205" pitchFamily="66" charset="77"/>
              </a:rPr>
              <a:t>Questions</a:t>
            </a:r>
          </a:p>
        </p:txBody>
      </p:sp>
      <p:cxnSp>
        <p:nvCxnSpPr>
          <p:cNvPr id="11"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AC78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235860D-8410-1B41-9175-CD085A4C4F1E}"/>
              </a:ext>
            </a:extLst>
          </p:cNvPr>
          <p:cNvSpPr>
            <a:spLocks noGrp="1"/>
          </p:cNvSpPr>
          <p:nvPr>
            <p:ph idx="1"/>
          </p:nvPr>
        </p:nvSpPr>
        <p:spPr>
          <a:xfrm>
            <a:off x="4942369" y="2202811"/>
            <a:ext cx="6586489" cy="3785419"/>
          </a:xfrm>
        </p:spPr>
        <p:txBody>
          <a:bodyPr anchor="ctr">
            <a:normAutofit/>
          </a:bodyPr>
          <a:lstStyle/>
          <a:p>
            <a:pPr marL="457200" indent="-457200">
              <a:buFont typeface="+mj-lt"/>
              <a:buAutoNum type="arabicPeriod"/>
            </a:pPr>
            <a:r>
              <a:rPr lang="en-US" sz="2000">
                <a:solidFill>
                  <a:schemeClr val="bg1"/>
                </a:solidFill>
              </a:rPr>
              <a:t>What is the average percent distribution of federal, state, and local revenue by state?</a:t>
            </a:r>
          </a:p>
          <a:p>
            <a:pPr marL="457200" indent="-457200">
              <a:buFont typeface="+mj-lt"/>
              <a:buAutoNum type="arabicPeriod"/>
            </a:pPr>
            <a:r>
              <a:rPr lang="en-US" sz="2000">
                <a:solidFill>
                  <a:schemeClr val="bg1"/>
                </a:solidFill>
              </a:rPr>
              <a:t>What is the average amount of expenditures spent per student by state?  </a:t>
            </a:r>
          </a:p>
          <a:p>
            <a:pPr marL="457200" indent="-457200">
              <a:buFont typeface="+mj-lt"/>
              <a:buAutoNum type="arabicPeriod"/>
            </a:pPr>
            <a:r>
              <a:rPr lang="en-US" sz="2000">
                <a:solidFill>
                  <a:schemeClr val="bg1"/>
                </a:solidFill>
              </a:rPr>
              <a:t>What is the average test score for 4</a:t>
            </a:r>
            <a:r>
              <a:rPr lang="en-US" sz="2000" baseline="30000">
                <a:solidFill>
                  <a:schemeClr val="bg1"/>
                </a:solidFill>
              </a:rPr>
              <a:t>th</a:t>
            </a:r>
            <a:r>
              <a:rPr lang="en-US" sz="2000">
                <a:solidFill>
                  <a:schemeClr val="bg1"/>
                </a:solidFill>
              </a:rPr>
              <a:t> and 8</a:t>
            </a:r>
            <a:r>
              <a:rPr lang="en-US" sz="2000" baseline="30000">
                <a:solidFill>
                  <a:schemeClr val="bg1"/>
                </a:solidFill>
              </a:rPr>
              <a:t>th</a:t>
            </a:r>
            <a:r>
              <a:rPr lang="en-US" sz="2000">
                <a:solidFill>
                  <a:schemeClr val="bg1"/>
                </a:solidFill>
              </a:rPr>
              <a:t> grade by region? </a:t>
            </a:r>
          </a:p>
          <a:p>
            <a:pPr marL="457200" indent="-457200">
              <a:buFont typeface="+mj-lt"/>
              <a:buAutoNum type="arabicPeriod"/>
            </a:pPr>
            <a:r>
              <a:rPr lang="en-US" sz="2000">
                <a:solidFill>
                  <a:schemeClr val="bg1"/>
                </a:solidFill>
              </a:rPr>
              <a:t>Do these variables effect test scores?</a:t>
            </a:r>
          </a:p>
          <a:p>
            <a:pPr marL="457200" indent="-457200">
              <a:buFont typeface="+mj-lt"/>
              <a:buAutoNum type="arabicPeriod"/>
            </a:pPr>
            <a:r>
              <a:rPr lang="en-US" sz="2000">
                <a:solidFill>
                  <a:schemeClr val="bg1"/>
                </a:solidFill>
              </a:rPr>
              <a:t>Do these variables predict above or below average test scores?</a:t>
            </a:r>
          </a:p>
        </p:txBody>
      </p:sp>
    </p:spTree>
    <p:extLst>
      <p:ext uri="{BB962C8B-B14F-4D97-AF65-F5344CB8AC3E}">
        <p14:creationId xmlns:p14="http://schemas.microsoft.com/office/powerpoint/2010/main" val="1626843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2C0F3-880A-954D-8BFA-4E0855BEF551}"/>
              </a:ext>
            </a:extLst>
          </p:cNvPr>
          <p:cNvSpPr>
            <a:spLocks noGrp="1"/>
          </p:cNvSpPr>
          <p:nvPr>
            <p:ph type="title"/>
          </p:nvPr>
        </p:nvSpPr>
        <p:spPr/>
        <p:txBody>
          <a:bodyPr anchor="ctr">
            <a:normAutofit fontScale="90000"/>
          </a:bodyPr>
          <a:lstStyle/>
          <a:p>
            <a:pPr algn="ctr"/>
            <a:r>
              <a:rPr lang="en-US" sz="6000">
                <a:solidFill>
                  <a:srgbClr val="FF0000"/>
                </a:solidFill>
                <a:latin typeface="Chalkduster" panose="03050602040202020205" pitchFamily="66" charset="77"/>
              </a:rPr>
              <a:t>Percent Revenue Distribution by State</a:t>
            </a:r>
          </a:p>
        </p:txBody>
      </p:sp>
      <p:pic>
        <p:nvPicPr>
          <p:cNvPr id="10" name="Picture 9">
            <a:extLst>
              <a:ext uri="{FF2B5EF4-FFF2-40B4-BE49-F238E27FC236}">
                <a16:creationId xmlns:a16="http://schemas.microsoft.com/office/drawing/2014/main" id="{00C33758-F497-DF4B-89B1-2131A4B14B7C}"/>
              </a:ext>
            </a:extLst>
          </p:cNvPr>
          <p:cNvPicPr>
            <a:picLocks noChangeAspect="1"/>
          </p:cNvPicPr>
          <p:nvPr/>
        </p:nvPicPr>
        <p:blipFill>
          <a:blip r:embed="rId3"/>
          <a:stretch>
            <a:fillRect/>
          </a:stretch>
        </p:blipFill>
        <p:spPr>
          <a:xfrm>
            <a:off x="374737" y="1991638"/>
            <a:ext cx="7600863" cy="4652317"/>
          </a:xfrm>
          <a:prstGeom prst="rect">
            <a:avLst/>
          </a:prstGeom>
          <a:ln>
            <a:noFill/>
          </a:ln>
        </p:spPr>
      </p:pic>
      <p:graphicFrame>
        <p:nvGraphicFramePr>
          <p:cNvPr id="15" name="Table 14">
            <a:extLst>
              <a:ext uri="{FF2B5EF4-FFF2-40B4-BE49-F238E27FC236}">
                <a16:creationId xmlns:a16="http://schemas.microsoft.com/office/drawing/2014/main" id="{CDE27BC6-014D-6947-9E1F-9040F3A21F51}"/>
              </a:ext>
            </a:extLst>
          </p:cNvPr>
          <p:cNvGraphicFramePr>
            <a:graphicFrameLocks noGrp="1"/>
          </p:cNvGraphicFramePr>
          <p:nvPr>
            <p:extLst>
              <p:ext uri="{D42A27DB-BD31-4B8C-83A1-F6EECF244321}">
                <p14:modId xmlns:p14="http://schemas.microsoft.com/office/powerpoint/2010/main" val="4154282920"/>
              </p:ext>
            </p:extLst>
          </p:nvPr>
        </p:nvGraphicFramePr>
        <p:xfrm>
          <a:off x="7944983" y="2907081"/>
          <a:ext cx="3872280" cy="2103330"/>
        </p:xfrm>
        <a:graphic>
          <a:graphicData uri="http://schemas.openxmlformats.org/drawingml/2006/table">
            <a:tbl>
              <a:tblPr>
                <a:tableStyleId>{5C22544A-7EE6-4342-B048-85BDC9FD1C3A}</a:tableStyleId>
              </a:tblPr>
              <a:tblGrid>
                <a:gridCol w="968070">
                  <a:extLst>
                    <a:ext uri="{9D8B030D-6E8A-4147-A177-3AD203B41FA5}">
                      <a16:colId xmlns:a16="http://schemas.microsoft.com/office/drawing/2014/main" val="1369655934"/>
                    </a:ext>
                  </a:extLst>
                </a:gridCol>
                <a:gridCol w="968070">
                  <a:extLst>
                    <a:ext uri="{9D8B030D-6E8A-4147-A177-3AD203B41FA5}">
                      <a16:colId xmlns:a16="http://schemas.microsoft.com/office/drawing/2014/main" val="70580782"/>
                    </a:ext>
                  </a:extLst>
                </a:gridCol>
                <a:gridCol w="968070">
                  <a:extLst>
                    <a:ext uri="{9D8B030D-6E8A-4147-A177-3AD203B41FA5}">
                      <a16:colId xmlns:a16="http://schemas.microsoft.com/office/drawing/2014/main" val="4072748160"/>
                    </a:ext>
                  </a:extLst>
                </a:gridCol>
                <a:gridCol w="968070">
                  <a:extLst>
                    <a:ext uri="{9D8B030D-6E8A-4147-A177-3AD203B41FA5}">
                      <a16:colId xmlns:a16="http://schemas.microsoft.com/office/drawing/2014/main" val="3493302989"/>
                    </a:ext>
                  </a:extLst>
                </a:gridCol>
              </a:tblGrid>
              <a:tr h="350555">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Federal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State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Local</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8983198"/>
                  </a:ext>
                </a:extLst>
              </a:tr>
              <a:tr h="350555">
                <a:tc>
                  <a:txBody>
                    <a:bodyPr/>
                    <a:lstStyle/>
                    <a:p>
                      <a:pPr algn="ctr" fontAlgn="b"/>
                      <a:r>
                        <a:rPr lang="en-US" sz="1200" u="none" strike="noStrike">
                          <a:effectLst/>
                        </a:rPr>
                        <a:t>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31.6%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2.3%</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63064528"/>
                  </a:ext>
                </a:extLst>
              </a:tr>
              <a:tr h="350555">
                <a:tc>
                  <a:txBody>
                    <a:bodyPr/>
                    <a:lstStyle/>
                    <a:p>
                      <a:pPr algn="ct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40.8%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32.5%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68795447"/>
                  </a:ext>
                </a:extLst>
              </a:tr>
              <a:tr h="350555">
                <a:tc>
                  <a:txBody>
                    <a:bodyPr/>
                    <a:lstStyle/>
                    <a:p>
                      <a:pPr algn="ctr" fontAlgn="b"/>
                      <a:r>
                        <a:rPr lang="en-US" sz="1200" u="none" strike="noStrike">
                          <a:effectLst/>
                        </a:rPr>
                        <a:t>Mean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9.4%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46.2%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42.0%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44718438"/>
                  </a:ext>
                </a:extLst>
              </a:tr>
              <a:tr h="350555">
                <a:tc>
                  <a:txBody>
                    <a:bodyPr/>
                    <a:lstStyle/>
                    <a:p>
                      <a:pPr algn="ctr" fontAlgn="b"/>
                      <a:r>
                        <a:rPr lang="en-US" sz="1200" u="none" strike="noStrike">
                          <a:effectLst/>
                        </a:rPr>
                        <a:t>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11.8%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57.2%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50.9%</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32258581"/>
                  </a:ext>
                </a:extLst>
              </a:tr>
              <a:tr h="350555">
                <a:tc>
                  <a:txBody>
                    <a:bodyPr/>
                    <a:lstStyle/>
                    <a:p>
                      <a:pPr algn="ctr" fontAlgn="b"/>
                      <a:r>
                        <a:rPr lang="en-US" sz="1200" u="none" strike="noStrike">
                          <a:effectLst/>
                        </a:rPr>
                        <a:t>Max</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58.5%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68500231"/>
                  </a:ext>
                </a:extLst>
              </a:tr>
            </a:tbl>
          </a:graphicData>
        </a:graphic>
      </p:graphicFrame>
    </p:spTree>
    <p:extLst>
      <p:ext uri="{BB962C8B-B14F-4D97-AF65-F5344CB8AC3E}">
        <p14:creationId xmlns:p14="http://schemas.microsoft.com/office/powerpoint/2010/main" val="4150564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2C0F3-880A-954D-8BFA-4E0855BEF551}"/>
              </a:ext>
            </a:extLst>
          </p:cNvPr>
          <p:cNvSpPr>
            <a:spLocks noGrp="1"/>
          </p:cNvSpPr>
          <p:nvPr>
            <p:ph type="title"/>
          </p:nvPr>
        </p:nvSpPr>
        <p:spPr/>
        <p:txBody>
          <a:bodyPr anchor="ctr">
            <a:normAutofit fontScale="90000"/>
          </a:bodyPr>
          <a:lstStyle/>
          <a:p>
            <a:pPr algn="ctr"/>
            <a:r>
              <a:rPr lang="en-US" sz="6000">
                <a:solidFill>
                  <a:srgbClr val="0070C0"/>
                </a:solidFill>
                <a:latin typeface="Chalkduster" panose="03050602040202020205" pitchFamily="66" charset="77"/>
              </a:rPr>
              <a:t>Average Expenditure per Student by State</a:t>
            </a:r>
          </a:p>
        </p:txBody>
      </p:sp>
      <p:pic>
        <p:nvPicPr>
          <p:cNvPr id="3" name="Picture 2">
            <a:extLst>
              <a:ext uri="{FF2B5EF4-FFF2-40B4-BE49-F238E27FC236}">
                <a16:creationId xmlns:a16="http://schemas.microsoft.com/office/drawing/2014/main" id="{F2AF937E-8BEE-AF48-8BE8-BF96A4CEFC94}"/>
              </a:ext>
            </a:extLst>
          </p:cNvPr>
          <p:cNvPicPr>
            <a:picLocks noChangeAspect="1"/>
          </p:cNvPicPr>
          <p:nvPr/>
        </p:nvPicPr>
        <p:blipFill>
          <a:blip r:embed="rId3"/>
          <a:stretch>
            <a:fillRect/>
          </a:stretch>
        </p:blipFill>
        <p:spPr>
          <a:xfrm>
            <a:off x="845275" y="2249471"/>
            <a:ext cx="7496192" cy="3512501"/>
          </a:xfrm>
          <a:prstGeom prst="rect">
            <a:avLst/>
          </a:prstGeom>
        </p:spPr>
      </p:pic>
      <p:graphicFrame>
        <p:nvGraphicFramePr>
          <p:cNvPr id="4" name="Table 3">
            <a:extLst>
              <a:ext uri="{FF2B5EF4-FFF2-40B4-BE49-F238E27FC236}">
                <a16:creationId xmlns:a16="http://schemas.microsoft.com/office/drawing/2014/main" id="{DAD5226B-2299-414B-B88F-0F1C77ABBCEB}"/>
              </a:ext>
            </a:extLst>
          </p:cNvPr>
          <p:cNvGraphicFramePr>
            <a:graphicFrameLocks noGrp="1"/>
          </p:cNvGraphicFramePr>
          <p:nvPr>
            <p:extLst>
              <p:ext uri="{D42A27DB-BD31-4B8C-83A1-F6EECF244321}">
                <p14:modId xmlns:p14="http://schemas.microsoft.com/office/powerpoint/2010/main" val="1440484351"/>
              </p:ext>
            </p:extLst>
          </p:nvPr>
        </p:nvGraphicFramePr>
        <p:xfrm>
          <a:off x="8240825" y="3096127"/>
          <a:ext cx="2544086" cy="1325565"/>
        </p:xfrm>
        <a:graphic>
          <a:graphicData uri="http://schemas.openxmlformats.org/drawingml/2006/table">
            <a:tbl>
              <a:tblPr>
                <a:tableStyleId>{5C22544A-7EE6-4342-B048-85BDC9FD1C3A}</a:tableStyleId>
              </a:tblPr>
              <a:tblGrid>
                <a:gridCol w="1272043">
                  <a:extLst>
                    <a:ext uri="{9D8B030D-6E8A-4147-A177-3AD203B41FA5}">
                      <a16:colId xmlns:a16="http://schemas.microsoft.com/office/drawing/2014/main" val="1610383727"/>
                    </a:ext>
                  </a:extLst>
                </a:gridCol>
                <a:gridCol w="1272043">
                  <a:extLst>
                    <a:ext uri="{9D8B030D-6E8A-4147-A177-3AD203B41FA5}">
                      <a16:colId xmlns:a16="http://schemas.microsoft.com/office/drawing/2014/main" val="62617831"/>
                    </a:ext>
                  </a:extLst>
                </a:gridCol>
              </a:tblGrid>
              <a:tr h="265113">
                <a:tc>
                  <a:txBody>
                    <a:bodyPr/>
                    <a:lstStyle/>
                    <a:p>
                      <a:pPr algn="ctr" fontAlgn="b"/>
                      <a:r>
                        <a:rPr lang="en-US" sz="1200" u="none" strike="noStrike">
                          <a:effectLst/>
                        </a:rPr>
                        <a:t>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         7.34 </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02269156"/>
                  </a:ext>
                </a:extLst>
              </a:tr>
              <a:tr h="265113">
                <a:tc>
                  <a:txBody>
                    <a:bodyPr/>
                    <a:lstStyle/>
                    <a:p>
                      <a:pPr algn="ct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       10.09 </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00903368"/>
                  </a:ext>
                </a:extLst>
              </a:tr>
              <a:tr h="265113">
                <a:tc>
                  <a:txBody>
                    <a:bodyPr/>
                    <a:lstStyle/>
                    <a:p>
                      <a:pPr algn="ctr" fontAlgn="b"/>
                      <a:r>
                        <a:rPr lang="en-US" sz="1200" u="none" strike="noStrike">
                          <a:effectLst/>
                        </a:rPr>
                        <a:t>Mean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       11.00 </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32558727"/>
                  </a:ext>
                </a:extLst>
              </a:tr>
              <a:tr h="265113">
                <a:tc>
                  <a:txBody>
                    <a:bodyPr/>
                    <a:lstStyle/>
                    <a:p>
                      <a:pPr algn="ctr" fontAlgn="b"/>
                      <a:r>
                        <a:rPr lang="en-US" sz="1200" u="none" strike="noStrike">
                          <a:effectLst/>
                        </a:rPr>
                        <a:t>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       13.10 </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41585554"/>
                  </a:ext>
                </a:extLst>
              </a:tr>
              <a:tr h="265113">
                <a:tc>
                  <a:txBody>
                    <a:bodyPr/>
                    <a:lstStyle/>
                    <a:p>
                      <a:pPr algn="ctr" fontAlgn="b"/>
                      <a:r>
                        <a:rPr lang="en-US" sz="1200" u="none" strike="noStrike">
                          <a:effectLst/>
                        </a:rPr>
                        <a:t>Max</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       20.07 </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02938410"/>
                  </a:ext>
                </a:extLst>
              </a:tr>
            </a:tbl>
          </a:graphicData>
        </a:graphic>
      </p:graphicFrame>
      <p:sp>
        <p:nvSpPr>
          <p:cNvPr id="5" name="TextBox 4">
            <a:extLst>
              <a:ext uri="{FF2B5EF4-FFF2-40B4-BE49-F238E27FC236}">
                <a16:creationId xmlns:a16="http://schemas.microsoft.com/office/drawing/2014/main" id="{79418A35-BA07-8246-9844-216C959B1B3E}"/>
              </a:ext>
            </a:extLst>
          </p:cNvPr>
          <p:cNvSpPr txBox="1"/>
          <p:nvPr/>
        </p:nvSpPr>
        <p:spPr>
          <a:xfrm>
            <a:off x="10784911" y="3164974"/>
            <a:ext cx="1082458" cy="276999"/>
          </a:xfrm>
          <a:prstGeom prst="rect">
            <a:avLst/>
          </a:prstGeom>
          <a:noFill/>
        </p:spPr>
        <p:txBody>
          <a:bodyPr wrap="square" rtlCol="0">
            <a:spAutoFit/>
          </a:bodyPr>
          <a:lstStyle/>
          <a:p>
            <a:pPr algn="ctr"/>
            <a:r>
              <a:rPr lang="en-US" sz="1200">
                <a:solidFill>
                  <a:srgbClr val="0070C0"/>
                </a:solidFill>
                <a:latin typeface="Chalkduster" panose="03050602040202020205" pitchFamily="66" charset="77"/>
              </a:rPr>
              <a:t>Idaho</a:t>
            </a:r>
          </a:p>
        </p:txBody>
      </p:sp>
      <p:sp>
        <p:nvSpPr>
          <p:cNvPr id="8" name="TextBox 7">
            <a:extLst>
              <a:ext uri="{FF2B5EF4-FFF2-40B4-BE49-F238E27FC236}">
                <a16:creationId xmlns:a16="http://schemas.microsoft.com/office/drawing/2014/main" id="{6256475B-2F07-A949-9E93-08B2E19AE32B}"/>
              </a:ext>
            </a:extLst>
          </p:cNvPr>
          <p:cNvSpPr txBox="1"/>
          <p:nvPr/>
        </p:nvSpPr>
        <p:spPr>
          <a:xfrm>
            <a:off x="10812571" y="4144693"/>
            <a:ext cx="1082458" cy="276999"/>
          </a:xfrm>
          <a:prstGeom prst="rect">
            <a:avLst/>
          </a:prstGeom>
          <a:noFill/>
        </p:spPr>
        <p:txBody>
          <a:bodyPr wrap="square" rtlCol="0">
            <a:spAutoFit/>
          </a:bodyPr>
          <a:lstStyle/>
          <a:p>
            <a:pPr algn="ctr"/>
            <a:r>
              <a:rPr lang="en-US" sz="1200">
                <a:solidFill>
                  <a:srgbClr val="0070C0"/>
                </a:solidFill>
                <a:latin typeface="Chalkduster" panose="03050602040202020205" pitchFamily="66" charset="77"/>
              </a:rPr>
              <a:t>New York</a:t>
            </a:r>
          </a:p>
        </p:txBody>
      </p:sp>
    </p:spTree>
    <p:extLst>
      <p:ext uri="{BB962C8B-B14F-4D97-AF65-F5344CB8AC3E}">
        <p14:creationId xmlns:p14="http://schemas.microsoft.com/office/powerpoint/2010/main" val="260006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4000" r="-2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D49F5-6672-424B-877D-71BA3908B58D}"/>
              </a:ext>
            </a:extLst>
          </p:cNvPr>
          <p:cNvSpPr>
            <a:spLocks noGrp="1"/>
          </p:cNvSpPr>
          <p:nvPr>
            <p:ph type="title"/>
          </p:nvPr>
        </p:nvSpPr>
        <p:spPr>
          <a:xfrm>
            <a:off x="839788" y="365125"/>
            <a:ext cx="10515600" cy="823913"/>
          </a:xfrm>
          <a:ln>
            <a:noFill/>
          </a:ln>
        </p:spPr>
        <p:txBody>
          <a:bodyPr>
            <a:noAutofit/>
          </a:bodyPr>
          <a:lstStyle/>
          <a:p>
            <a:pPr algn="ctr"/>
            <a:r>
              <a:rPr lang="en-US" sz="4000">
                <a:solidFill>
                  <a:srgbClr val="FFFF00"/>
                </a:solidFill>
                <a:latin typeface="Chalkduster" panose="03050602040202020205" pitchFamily="66" charset="77"/>
              </a:rPr>
              <a:t>Average Test Scores by Region</a:t>
            </a:r>
          </a:p>
        </p:txBody>
      </p:sp>
      <p:sp>
        <p:nvSpPr>
          <p:cNvPr id="3" name="Text Placeholder 2">
            <a:extLst>
              <a:ext uri="{FF2B5EF4-FFF2-40B4-BE49-F238E27FC236}">
                <a16:creationId xmlns:a16="http://schemas.microsoft.com/office/drawing/2014/main" id="{B865B5B8-8659-DA47-B0B3-54EA40B974F2}"/>
              </a:ext>
            </a:extLst>
          </p:cNvPr>
          <p:cNvSpPr>
            <a:spLocks noGrp="1"/>
          </p:cNvSpPr>
          <p:nvPr>
            <p:ph type="body" idx="1"/>
          </p:nvPr>
        </p:nvSpPr>
        <p:spPr>
          <a:xfrm>
            <a:off x="451633" y="1265031"/>
            <a:ext cx="5593566" cy="995737"/>
          </a:xfrm>
        </p:spPr>
        <p:txBody>
          <a:bodyPr anchor="ctr"/>
          <a:lstStyle/>
          <a:p>
            <a:pPr algn="ctr"/>
            <a:r>
              <a:rPr lang="en-US">
                <a:solidFill>
                  <a:srgbClr val="FFFF00"/>
                </a:solidFill>
                <a:latin typeface="Chalkduster" panose="03050602040202020205" pitchFamily="66" charset="77"/>
              </a:rPr>
              <a:t>Average 4</a:t>
            </a:r>
            <a:r>
              <a:rPr lang="en-US" baseline="30000">
                <a:solidFill>
                  <a:srgbClr val="FFFF00"/>
                </a:solidFill>
                <a:latin typeface="Chalkduster" panose="03050602040202020205" pitchFamily="66" charset="77"/>
              </a:rPr>
              <a:t>th</a:t>
            </a:r>
            <a:r>
              <a:rPr lang="en-US">
                <a:solidFill>
                  <a:srgbClr val="FFFF00"/>
                </a:solidFill>
                <a:latin typeface="Chalkduster" panose="03050602040202020205" pitchFamily="66" charset="77"/>
              </a:rPr>
              <a:t> Grade Test Scores</a:t>
            </a:r>
          </a:p>
        </p:txBody>
      </p:sp>
      <p:sp>
        <p:nvSpPr>
          <p:cNvPr id="5" name="Text Placeholder 4">
            <a:extLst>
              <a:ext uri="{FF2B5EF4-FFF2-40B4-BE49-F238E27FC236}">
                <a16:creationId xmlns:a16="http://schemas.microsoft.com/office/drawing/2014/main" id="{F3ADB8A1-E64A-EF48-BB34-CABDCD4E0E5C}"/>
              </a:ext>
            </a:extLst>
          </p:cNvPr>
          <p:cNvSpPr>
            <a:spLocks noGrp="1"/>
          </p:cNvSpPr>
          <p:nvPr>
            <p:ph type="body" sz="quarter" idx="3"/>
          </p:nvPr>
        </p:nvSpPr>
        <p:spPr>
          <a:xfrm>
            <a:off x="6375746" y="1265031"/>
            <a:ext cx="5550617" cy="969714"/>
          </a:xfrm>
        </p:spPr>
        <p:txBody>
          <a:bodyPr anchor="ctr"/>
          <a:lstStyle/>
          <a:p>
            <a:pPr algn="ctr"/>
            <a:r>
              <a:rPr lang="en-US">
                <a:solidFill>
                  <a:srgbClr val="FFFF00"/>
                </a:solidFill>
                <a:latin typeface="Chalkduster" panose="03050602040202020205" pitchFamily="66" charset="77"/>
              </a:rPr>
              <a:t>Average 8</a:t>
            </a:r>
            <a:r>
              <a:rPr lang="en-US" baseline="30000">
                <a:solidFill>
                  <a:srgbClr val="FFFF00"/>
                </a:solidFill>
                <a:latin typeface="Chalkduster" panose="03050602040202020205" pitchFamily="66" charset="77"/>
              </a:rPr>
              <a:t>th</a:t>
            </a:r>
            <a:r>
              <a:rPr lang="en-US">
                <a:solidFill>
                  <a:srgbClr val="FFFF00"/>
                </a:solidFill>
                <a:latin typeface="Chalkduster" panose="03050602040202020205" pitchFamily="66" charset="77"/>
              </a:rPr>
              <a:t> Grade Test Scores</a:t>
            </a:r>
          </a:p>
        </p:txBody>
      </p:sp>
      <p:sp>
        <p:nvSpPr>
          <p:cNvPr id="7" name="TextBox 6">
            <a:extLst>
              <a:ext uri="{FF2B5EF4-FFF2-40B4-BE49-F238E27FC236}">
                <a16:creationId xmlns:a16="http://schemas.microsoft.com/office/drawing/2014/main" id="{0A2BFF12-BF44-1545-B17B-43929892C205}"/>
              </a:ext>
            </a:extLst>
          </p:cNvPr>
          <p:cNvSpPr txBox="1"/>
          <p:nvPr/>
        </p:nvSpPr>
        <p:spPr>
          <a:xfrm>
            <a:off x="6559460" y="2465660"/>
            <a:ext cx="5183188" cy="3559360"/>
          </a:xfrm>
          <a:prstGeom prst="rect">
            <a:avLst/>
          </a:prstGeom>
          <a:blipFill>
            <a:blip r:embed="rId3"/>
            <a:stretch>
              <a:fillRect/>
            </a:stretch>
          </a:blipFill>
        </p:spPr>
        <p:txBody>
          <a:bodyPr wrap="square" rtlCol="0">
            <a:spAutoFit/>
          </a:bodyPr>
          <a:lstStyle/>
          <a:p>
            <a:endParaRPr lang="en-US"/>
          </a:p>
        </p:txBody>
      </p:sp>
      <p:sp>
        <p:nvSpPr>
          <p:cNvPr id="8" name="TextBox 7">
            <a:extLst>
              <a:ext uri="{FF2B5EF4-FFF2-40B4-BE49-F238E27FC236}">
                <a16:creationId xmlns:a16="http://schemas.microsoft.com/office/drawing/2014/main" id="{753812EA-C463-C24F-9302-5DD919C6729F}"/>
              </a:ext>
            </a:extLst>
          </p:cNvPr>
          <p:cNvSpPr txBox="1"/>
          <p:nvPr/>
        </p:nvSpPr>
        <p:spPr>
          <a:xfrm>
            <a:off x="400833" y="2465660"/>
            <a:ext cx="5695167" cy="3559360"/>
          </a:xfrm>
          <a:prstGeom prst="rect">
            <a:avLst/>
          </a:prstGeom>
          <a:blipFill>
            <a:blip r:embed="rId4"/>
            <a:stretch>
              <a:fillRect/>
            </a:stretch>
          </a:blipFill>
        </p:spPr>
        <p:txBody>
          <a:bodyPr wrap="square" rtlCol="0">
            <a:spAutoFit/>
          </a:bodyPr>
          <a:lstStyle/>
          <a:p>
            <a:endParaRPr lang="en-US"/>
          </a:p>
        </p:txBody>
      </p:sp>
    </p:spTree>
    <p:extLst>
      <p:ext uri="{BB962C8B-B14F-4D97-AF65-F5344CB8AC3E}">
        <p14:creationId xmlns:p14="http://schemas.microsoft.com/office/powerpoint/2010/main" val="2713349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2C0F3-880A-954D-8BFA-4E0855BEF551}"/>
              </a:ext>
            </a:extLst>
          </p:cNvPr>
          <p:cNvSpPr>
            <a:spLocks noGrp="1"/>
          </p:cNvSpPr>
          <p:nvPr>
            <p:ph type="title"/>
          </p:nvPr>
        </p:nvSpPr>
        <p:spPr>
          <a:xfrm>
            <a:off x="838200" y="365125"/>
            <a:ext cx="10515600" cy="1325563"/>
          </a:xfrm>
        </p:spPr>
        <p:txBody>
          <a:bodyPr anchor="ctr">
            <a:normAutofit/>
          </a:bodyPr>
          <a:lstStyle/>
          <a:p>
            <a:pPr algn="ctr"/>
            <a:r>
              <a:rPr lang="en-US" sz="4000">
                <a:solidFill>
                  <a:srgbClr val="FF0000"/>
                </a:solidFill>
                <a:latin typeface="Chalkduster" panose="03050602040202020205" pitchFamily="66" charset="77"/>
              </a:rPr>
              <a:t>Average 4</a:t>
            </a:r>
            <a:r>
              <a:rPr lang="en-US" sz="4000" baseline="30000">
                <a:solidFill>
                  <a:srgbClr val="FF0000"/>
                </a:solidFill>
                <a:latin typeface="Chalkduster" panose="03050602040202020205" pitchFamily="66" charset="77"/>
              </a:rPr>
              <a:t>th</a:t>
            </a:r>
            <a:r>
              <a:rPr lang="en-US" sz="4000">
                <a:solidFill>
                  <a:srgbClr val="FF0000"/>
                </a:solidFill>
                <a:latin typeface="Chalkduster" panose="03050602040202020205" pitchFamily="66" charset="77"/>
              </a:rPr>
              <a:t> Grade Score by Expenditure per Student</a:t>
            </a:r>
          </a:p>
        </p:txBody>
      </p:sp>
      <p:sp>
        <p:nvSpPr>
          <p:cNvPr id="6" name="TextBox 5">
            <a:extLst>
              <a:ext uri="{FF2B5EF4-FFF2-40B4-BE49-F238E27FC236}">
                <a16:creationId xmlns:a16="http://schemas.microsoft.com/office/drawing/2014/main" id="{5A390193-3BF3-364E-BF37-1A26EA003CF1}"/>
              </a:ext>
            </a:extLst>
          </p:cNvPr>
          <p:cNvSpPr txBox="1"/>
          <p:nvPr/>
        </p:nvSpPr>
        <p:spPr>
          <a:xfrm>
            <a:off x="1856983" y="2016691"/>
            <a:ext cx="8478033" cy="4263242"/>
          </a:xfrm>
          <a:prstGeom prst="rect">
            <a:avLst/>
          </a:prstGeom>
          <a:blipFill>
            <a:blip r:embed="rId3"/>
            <a:stretch>
              <a:fillRect/>
            </a:stretch>
          </a:blipFill>
          <a:ln>
            <a:solidFill>
              <a:srgbClr val="FF0000"/>
            </a:solidFill>
          </a:ln>
        </p:spPr>
        <p:txBody>
          <a:bodyPr wrap="square" rtlCol="0">
            <a:spAutoFit/>
          </a:bodyPr>
          <a:lstStyle/>
          <a:p>
            <a:endParaRPr lang="en-US"/>
          </a:p>
        </p:txBody>
      </p:sp>
    </p:spTree>
    <p:extLst>
      <p:ext uri="{BB962C8B-B14F-4D97-AF65-F5344CB8AC3E}">
        <p14:creationId xmlns:p14="http://schemas.microsoft.com/office/powerpoint/2010/main" val="3341881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2C0F3-880A-954D-8BFA-4E0855BEF551}"/>
              </a:ext>
            </a:extLst>
          </p:cNvPr>
          <p:cNvSpPr>
            <a:spLocks noGrp="1"/>
          </p:cNvSpPr>
          <p:nvPr>
            <p:ph type="title"/>
          </p:nvPr>
        </p:nvSpPr>
        <p:spPr/>
        <p:txBody>
          <a:bodyPr anchor="ctr">
            <a:normAutofit/>
          </a:bodyPr>
          <a:lstStyle/>
          <a:p>
            <a:pPr algn="ctr"/>
            <a:r>
              <a:rPr lang="en-US" sz="4000">
                <a:solidFill>
                  <a:srgbClr val="0070C0"/>
                </a:solidFill>
                <a:latin typeface="Chalkduster" panose="03050602040202020205" pitchFamily="66" charset="77"/>
              </a:rPr>
              <a:t>Average 8</a:t>
            </a:r>
            <a:r>
              <a:rPr lang="en-US" sz="4000" baseline="30000">
                <a:solidFill>
                  <a:srgbClr val="0070C0"/>
                </a:solidFill>
                <a:latin typeface="Chalkduster" panose="03050602040202020205" pitchFamily="66" charset="77"/>
              </a:rPr>
              <a:t>th</a:t>
            </a:r>
            <a:r>
              <a:rPr lang="en-US" sz="4000">
                <a:solidFill>
                  <a:srgbClr val="0070C0"/>
                </a:solidFill>
                <a:latin typeface="Chalkduster" panose="03050602040202020205" pitchFamily="66" charset="77"/>
              </a:rPr>
              <a:t> Grade Score by Expenditure per Student</a:t>
            </a:r>
          </a:p>
        </p:txBody>
      </p:sp>
      <p:pic>
        <p:nvPicPr>
          <p:cNvPr id="6" name="Picture 5">
            <a:extLst>
              <a:ext uri="{FF2B5EF4-FFF2-40B4-BE49-F238E27FC236}">
                <a16:creationId xmlns:a16="http://schemas.microsoft.com/office/drawing/2014/main" id="{D5C8B8B3-575C-E142-8166-8F14ED3D4C37}"/>
              </a:ext>
            </a:extLst>
          </p:cNvPr>
          <p:cNvPicPr>
            <a:picLocks noChangeAspect="1"/>
          </p:cNvPicPr>
          <p:nvPr/>
        </p:nvPicPr>
        <p:blipFill>
          <a:blip r:embed="rId3"/>
          <a:stretch>
            <a:fillRect/>
          </a:stretch>
        </p:blipFill>
        <p:spPr>
          <a:xfrm>
            <a:off x="1856679" y="1804879"/>
            <a:ext cx="8478642" cy="4522912"/>
          </a:xfrm>
          <a:prstGeom prst="rect">
            <a:avLst/>
          </a:prstGeom>
          <a:ln>
            <a:solidFill>
              <a:srgbClr val="0070C0"/>
            </a:solidFill>
          </a:ln>
        </p:spPr>
      </p:pic>
    </p:spTree>
    <p:extLst>
      <p:ext uri="{BB962C8B-B14F-4D97-AF65-F5344CB8AC3E}">
        <p14:creationId xmlns:p14="http://schemas.microsoft.com/office/powerpoint/2010/main" val="2306466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AFA76BC342B3B41910AFF7898FE9FF5" ma:contentTypeVersion="4" ma:contentTypeDescription="Create a new document." ma:contentTypeScope="" ma:versionID="246320b2f28781086853d24416c0b415">
  <xsd:schema xmlns:xsd="http://www.w3.org/2001/XMLSchema" xmlns:xs="http://www.w3.org/2001/XMLSchema" xmlns:p="http://schemas.microsoft.com/office/2006/metadata/properties" xmlns:ns2="8476f452-fec5-456c-b16f-793cedc7cc39" targetNamespace="http://schemas.microsoft.com/office/2006/metadata/properties" ma:root="true" ma:fieldsID="1bb3194693a8f59b1ebdb32ea360f369" ns2:_="">
    <xsd:import namespace="8476f452-fec5-456c-b16f-793cedc7cc3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76f452-fec5-456c-b16f-793cedc7cc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C24B0A-9035-46A0-A41A-97366D9F073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BA7499D-220D-4428-B503-66C322080804}">
  <ds:schemaRefs>
    <ds:schemaRef ds:uri="http://schemas.microsoft.com/sharepoint/v3/contenttype/forms"/>
  </ds:schemaRefs>
</ds:datastoreItem>
</file>

<file path=customXml/itemProps3.xml><?xml version="1.0" encoding="utf-8"?>
<ds:datastoreItem xmlns:ds="http://schemas.openxmlformats.org/officeDocument/2006/customXml" ds:itemID="{B68094F6-5CE3-4060-BE45-81995BA10B59}">
  <ds:schemaRefs>
    <ds:schemaRef ds:uri="8476f452-fec5-456c-b16f-793cedc7cc3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TotalTime>
  <Words>518</Words>
  <Application>Microsoft Macintosh PowerPoint</Application>
  <PresentationFormat>Widescreen</PresentationFormat>
  <Paragraphs>85</Paragraphs>
  <Slides>15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Chalkduster</vt:lpstr>
      <vt:lpstr>Office Theme</vt:lpstr>
      <vt:lpstr>PowerPoint Presentation</vt:lpstr>
      <vt:lpstr>Preparation</vt:lpstr>
      <vt:lpstr>Dataset</vt:lpstr>
      <vt:lpstr>Questions</vt:lpstr>
      <vt:lpstr>Percent Revenue Distribution by State</vt:lpstr>
      <vt:lpstr>Average Expenditure per Student by State</vt:lpstr>
      <vt:lpstr>Average Test Scores by Region</vt:lpstr>
      <vt:lpstr>Average 4th Grade Score by Expenditure per Student</vt:lpstr>
      <vt:lpstr>Average 8th Grade Score by Expenditure per Student</vt:lpstr>
      <vt:lpstr>Linear Model Scatterplots</vt:lpstr>
      <vt:lpstr>Linear Model Scatterplots</vt:lpstr>
      <vt:lpstr>Linear Model Scatterplots</vt:lpstr>
      <vt:lpstr>Can we predict above or below average test scores?</vt:lpstr>
      <vt:lpstr>Support Vector Models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Teresa Cameron</dc:creator>
  <cp:lastModifiedBy>Teresa Cameron</cp:lastModifiedBy>
  <cp:revision>3</cp:revision>
  <dcterms:created xsi:type="dcterms:W3CDTF">2019-09-17T22:48:00Z</dcterms:created>
  <dcterms:modified xsi:type="dcterms:W3CDTF">2019-09-19T03:29:51Z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0x010100BAFA76BC342B3B41910AFF7898FE9FF5</vt:lpwstr>
  </property>
</Properties>
</file>