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1" r:id="rId3"/>
    <p:sldId id="257" r:id="rId4"/>
    <p:sldId id="258" r:id="rId5"/>
    <p:sldId id="277" r:id="rId6"/>
    <p:sldId id="278" r:id="rId7"/>
    <p:sldId id="279" r:id="rId8"/>
    <p:sldId id="280" r:id="rId9"/>
    <p:sldId id="259" r:id="rId10"/>
    <p:sldId id="260" r:id="rId11"/>
    <p:sldId id="261" r:id="rId12"/>
    <p:sldId id="262" r:id="rId13"/>
    <p:sldId id="263" r:id="rId14"/>
    <p:sldId id="264" r:id="rId15"/>
    <p:sldId id="274" r:id="rId16"/>
    <p:sldId id="265" r:id="rId17"/>
    <p:sldId id="272" r:id="rId18"/>
    <p:sldId id="273" r:id="rId19"/>
    <p:sldId id="267" r:id="rId20"/>
    <p:sldId id="270" r:id="rId21"/>
    <p:sldId id="266" r:id="rId22"/>
    <p:sldId id="268" r:id="rId23"/>
    <p:sldId id="269"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23" autoAdjust="0"/>
  </p:normalViewPr>
  <p:slideViewPr>
    <p:cSldViewPr snapToGrid="0">
      <p:cViewPr>
        <p:scale>
          <a:sx n="62" d="100"/>
          <a:sy n="62" d="100"/>
        </p:scale>
        <p:origin x="1026"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36B34-7DFC-4B4E-B32A-F1DE4D02B450}"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4667B-311D-48EF-BE6F-BE5A0885B569}" type="slidenum">
              <a:rPr lang="en-US" smtClean="0"/>
              <a:t>‹#›</a:t>
            </a:fld>
            <a:endParaRPr lang="en-US"/>
          </a:p>
        </p:txBody>
      </p:sp>
    </p:spTree>
    <p:extLst>
      <p:ext uri="{BB962C8B-B14F-4D97-AF65-F5344CB8AC3E}">
        <p14:creationId xmlns:p14="http://schemas.microsoft.com/office/powerpoint/2010/main" val="3313001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3</a:t>
            </a:fld>
            <a:endParaRPr lang="en-US"/>
          </a:p>
        </p:txBody>
      </p:sp>
    </p:spTree>
    <p:extLst>
      <p:ext uri="{BB962C8B-B14F-4D97-AF65-F5344CB8AC3E}">
        <p14:creationId xmlns:p14="http://schemas.microsoft.com/office/powerpoint/2010/main" val="304905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22</a:t>
            </a:fld>
            <a:endParaRPr lang="en-US"/>
          </a:p>
        </p:txBody>
      </p:sp>
    </p:spTree>
    <p:extLst>
      <p:ext uri="{BB962C8B-B14F-4D97-AF65-F5344CB8AC3E}">
        <p14:creationId xmlns:p14="http://schemas.microsoft.com/office/powerpoint/2010/main" val="3833981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Device drivers handle the business of how exactly to talk to an I/O device, that include storage device like hard drive. However, OS provides an extra larger of abstraction for storage devices called the file system,</a:t>
            </a:r>
            <a:r>
              <a:rPr lang="en-US" baseline="0" dirty="0" smtClean="0"/>
              <a:t> which presents the storage space as a hierarchy of directories and files store in these directories. When your program uses a hard drive, you don’t want to think about moving had and spinning platters. You just want to read/write data on a contiguous unit called file. And you want to have these files organized in the directories. The file system provides the abstraction, allow the program to read/write data from any kind of storage in the same way (hard drive, flash drive, </a:t>
            </a:r>
            <a:r>
              <a:rPr lang="en-US" baseline="0" dirty="0" err="1" smtClean="0"/>
              <a:t>CD-Rom</a:t>
            </a:r>
            <a:r>
              <a:rPr lang="en-US" baseline="0" dirty="0" smtClean="0"/>
              <a:t>,…) The storage area of each drive is divided into one or more contiguous chunks called partitions. </a:t>
            </a:r>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23</a:t>
            </a:fld>
            <a:endParaRPr lang="en-US"/>
          </a:p>
        </p:txBody>
      </p:sp>
    </p:spTree>
    <p:extLst>
      <p:ext uri="{BB962C8B-B14F-4D97-AF65-F5344CB8AC3E}">
        <p14:creationId xmlns:p14="http://schemas.microsoft.com/office/powerpoint/2010/main" val="1365255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24</a:t>
            </a:fld>
            <a:endParaRPr lang="en-US"/>
          </a:p>
        </p:txBody>
      </p:sp>
    </p:spTree>
    <p:extLst>
      <p:ext uri="{BB962C8B-B14F-4D97-AF65-F5344CB8AC3E}">
        <p14:creationId xmlns:p14="http://schemas.microsoft.com/office/powerpoint/2010/main" val="122791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7</a:t>
            </a:fld>
            <a:endParaRPr lang="en-US"/>
          </a:p>
        </p:txBody>
      </p:sp>
    </p:spTree>
    <p:extLst>
      <p:ext uri="{BB962C8B-B14F-4D97-AF65-F5344CB8AC3E}">
        <p14:creationId xmlns:p14="http://schemas.microsoft.com/office/powerpoint/2010/main" val="19121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program such</a:t>
            </a:r>
            <a:r>
              <a:rPr lang="en-US" baseline="0" dirty="0" smtClean="0"/>
              <a:t> as HelloWorld runs on a modern system, the operating system provides the illusion that the program is the only one running on the system. The program appears to have exclusive use of both the processor, main memory, and program appears to have exclusive use of both the processor, main memory, and I/O devices. The processor appears to execute the instructions in the program, one after the other, without interruption. And the code and data of the program appear to be the only objects in the system’s memory. These illusions are provided by the notion of a process, one of the most important and successful ideas in computer science. </a:t>
            </a:r>
          </a:p>
          <a:p>
            <a:endParaRPr lang="en-US" baseline="0" dirty="0" smtClean="0"/>
          </a:p>
          <a:p>
            <a:r>
              <a:rPr lang="en-US" baseline="0" dirty="0" smtClean="0"/>
              <a:t>A primary purpose of modern operating system is to allow multiple processes to run concurrently, meaning at the same time. The problem is of course one CPU core can only run the code of one process at a time, and the OS’s own code can run on the core at the same time as any process. The solution is to have each CPU core alternate between running each open process and alternate running processes with running OS’s code. </a:t>
            </a:r>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10</a:t>
            </a:fld>
            <a:endParaRPr lang="en-US"/>
          </a:p>
        </p:txBody>
      </p:sp>
    </p:spTree>
    <p:extLst>
      <p:ext uri="{BB962C8B-B14F-4D97-AF65-F5344CB8AC3E}">
        <p14:creationId xmlns:p14="http://schemas.microsoft.com/office/powerpoint/2010/main" val="336763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a:p>
            <a:pPr lvl="0"/>
            <a:r>
              <a:rPr lang="en-US" dirty="0" smtClean="0"/>
              <a:t>The</a:t>
            </a:r>
            <a:r>
              <a:rPr lang="en-US" baseline="0" dirty="0" smtClean="0"/>
              <a:t> question is then how the current running process get interrupted.</a:t>
            </a:r>
          </a:p>
          <a:p>
            <a:pPr lvl="0"/>
            <a:r>
              <a:rPr lang="en-US" baseline="0" dirty="0" smtClean="0"/>
              <a:t>Left on its own, a running process will continue forever. When any hardware interrupt triggered, however, the interrupt handler passes its control to the scheduler rather than hand it in the processor core. The scheduler then decide what OS code to run if any and what process should run next. </a:t>
            </a:r>
            <a:endParaRPr lang="en-US" dirty="0" smtClean="0"/>
          </a:p>
          <a:p>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12</a:t>
            </a:fld>
            <a:endParaRPr lang="en-US"/>
          </a:p>
        </p:txBody>
      </p:sp>
    </p:spTree>
    <p:extLst>
      <p:ext uri="{BB962C8B-B14F-4D97-AF65-F5344CB8AC3E}">
        <p14:creationId xmlns:p14="http://schemas.microsoft.com/office/powerpoint/2010/main" val="140551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14</a:t>
            </a:fld>
            <a:endParaRPr lang="en-US"/>
          </a:p>
        </p:txBody>
      </p:sp>
    </p:spTree>
    <p:extLst>
      <p:ext uri="{BB962C8B-B14F-4D97-AF65-F5344CB8AC3E}">
        <p14:creationId xmlns:p14="http://schemas.microsoft.com/office/powerpoint/2010/main" val="155292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process typically goes back and forth many time between waiting and running, until the process ends at which point enters the final state terminated.</a:t>
            </a:r>
          </a:p>
          <a:p>
            <a:endParaRPr lang="en-US" dirty="0" smtClean="0"/>
          </a:p>
          <a:p>
            <a:r>
              <a:rPr lang="en-US" dirty="0" smtClean="0"/>
              <a:t>Reading files often block</a:t>
            </a:r>
            <a:r>
              <a:rPr lang="en-US" baseline="0" dirty="0" smtClean="0"/>
              <a:t> the process, since most storage devices such as hard drive are relatively much slower than the OS, and the process need to wait the data getting from a file. In such cases, a process might </a:t>
            </a:r>
            <a:r>
              <a:rPr lang="en-US" baseline="0" dirty="0" err="1" smtClean="0"/>
              <a:t>relinguish</a:t>
            </a:r>
            <a:r>
              <a:rPr lang="en-US" baseline="0" dirty="0" smtClean="0"/>
              <a:t> the CPU core and take itself out of the waiting pool, allowing other processes to run. </a:t>
            </a:r>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15</a:t>
            </a:fld>
            <a:endParaRPr lang="en-US"/>
          </a:p>
        </p:txBody>
      </p:sp>
    </p:spTree>
    <p:extLst>
      <p:ext uri="{BB962C8B-B14F-4D97-AF65-F5344CB8AC3E}">
        <p14:creationId xmlns:p14="http://schemas.microsoft.com/office/powerpoint/2010/main" val="2190239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Processes not only share CPU cores, they also</a:t>
            </a:r>
            <a:r>
              <a:rPr lang="en-US" baseline="0" dirty="0" smtClean="0"/>
              <a:t> share memory. It’s OS’ job to let the processes to use memory to ensure that each process doesn’t interfere with the portion of memory that used by other processes and by OS itself.</a:t>
            </a:r>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16</a:t>
            </a:fld>
            <a:endParaRPr lang="en-US"/>
          </a:p>
        </p:txBody>
      </p:sp>
    </p:spTree>
    <p:extLst>
      <p:ext uri="{BB962C8B-B14F-4D97-AF65-F5344CB8AC3E}">
        <p14:creationId xmlns:p14="http://schemas.microsoft.com/office/powerpoint/2010/main" val="290472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OS runs a process, it lists its addresses mapping as a table and as the process runs the CPU consults this table to translate process address to address of RAM. Each process has its own complete address space, and OS keeps a separate memory table for each process. Effectively, then the process can be located by the OS in any part of a RAM,</a:t>
            </a:r>
            <a:r>
              <a:rPr lang="en-US" baseline="0" dirty="0" smtClean="0"/>
              <a:t> and each process can only access its own memory, not the memory of other processes or the memory used by the OS. When the process attempts to use parts of addresses space which is not mapped to the actual RAM in the process’ memory table, the CPU triggers a hardware exception and the OS aborts the process with an error message complaining about the page fault. </a:t>
            </a:r>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17</a:t>
            </a:fld>
            <a:endParaRPr lang="en-US"/>
          </a:p>
        </p:txBody>
      </p:sp>
    </p:spTree>
    <p:extLst>
      <p:ext uri="{BB962C8B-B14F-4D97-AF65-F5344CB8AC3E}">
        <p14:creationId xmlns:p14="http://schemas.microsoft.com/office/powerpoint/2010/main" val="138252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must explicitly</a:t>
            </a:r>
            <a:r>
              <a:rPr lang="en-US" baseline="0" dirty="0" smtClean="0"/>
              <a:t> request a chunk of heap storage from the OS with system call. The system call will specify what size of contiguous chunk it wants, but the OS decide where to locate these chunks in the address space and the chunk locations are not necessarily adjacent to each other. When the process is done with the heap, it should give the chunk back to the OS with the system call to deallocate. It is OS’ responsibility to keep track of which portion of the address space are free for future allocation. </a:t>
            </a:r>
          </a:p>
          <a:p>
            <a:endParaRPr lang="en-US" baseline="0" dirty="0" smtClean="0"/>
          </a:p>
          <a:p>
            <a:r>
              <a:rPr lang="en-US" baseline="0" dirty="0" smtClean="0"/>
              <a:t>Due to the allocation and deallocation, the memory space can be more and more fragmented, and shrinking the size that OS can allocate. Because the chunk need to be contiguous. The broader reason for deallocation is your process may run out of address space at some point of time and allocation will fail and process will be terminated pre-maturely. Not appropriately deallocate the memory space is a bug, called memory leak. </a:t>
            </a:r>
            <a:endParaRPr lang="en-US" dirty="0"/>
          </a:p>
        </p:txBody>
      </p:sp>
      <p:sp>
        <p:nvSpPr>
          <p:cNvPr id="4" name="Slide Number Placeholder 3"/>
          <p:cNvSpPr>
            <a:spLocks noGrp="1"/>
          </p:cNvSpPr>
          <p:nvPr>
            <p:ph type="sldNum" sz="quarter" idx="10"/>
          </p:nvPr>
        </p:nvSpPr>
        <p:spPr/>
        <p:txBody>
          <a:bodyPr/>
          <a:lstStyle/>
          <a:p>
            <a:fld id="{EAA4667B-311D-48EF-BE6F-BE5A0885B569}" type="slidenum">
              <a:rPr lang="en-US" smtClean="0"/>
              <a:t>19</a:t>
            </a:fld>
            <a:endParaRPr lang="en-US"/>
          </a:p>
        </p:txBody>
      </p:sp>
    </p:spTree>
    <p:extLst>
      <p:ext uri="{BB962C8B-B14F-4D97-AF65-F5344CB8AC3E}">
        <p14:creationId xmlns:p14="http://schemas.microsoft.com/office/powerpoint/2010/main" val="333763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3AE501-61F5-4DD6-B4FE-43CE00305632}"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93843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AE501-61F5-4DD6-B4FE-43CE00305632}"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36712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AE501-61F5-4DD6-B4FE-43CE00305632}"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19723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AE501-61F5-4DD6-B4FE-43CE00305632}"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120653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AE501-61F5-4DD6-B4FE-43CE00305632}"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68641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3AE501-61F5-4DD6-B4FE-43CE00305632}"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152895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3AE501-61F5-4DD6-B4FE-43CE00305632}"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66469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3AE501-61F5-4DD6-B4FE-43CE00305632}"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60037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AE501-61F5-4DD6-B4FE-43CE00305632}"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416170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AE501-61F5-4DD6-B4FE-43CE00305632}"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131477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AE501-61F5-4DD6-B4FE-43CE00305632}"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9FE2C-ECCF-4FA2-97ED-C92E6ED8D814}" type="slidenum">
              <a:rPr lang="en-US" smtClean="0"/>
              <a:t>‹#›</a:t>
            </a:fld>
            <a:endParaRPr lang="en-US"/>
          </a:p>
        </p:txBody>
      </p:sp>
    </p:spTree>
    <p:extLst>
      <p:ext uri="{BB962C8B-B14F-4D97-AF65-F5344CB8AC3E}">
        <p14:creationId xmlns:p14="http://schemas.microsoft.com/office/powerpoint/2010/main" val="14944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AE501-61F5-4DD6-B4FE-43CE00305632}" type="datetimeFigureOut">
              <a:rPr lang="en-US" smtClean="0"/>
              <a:t>8/31/2020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9FE2C-ECCF-4FA2-97ED-C92E6ED8D814}" type="slidenum">
              <a:rPr lang="en-US" smtClean="0"/>
              <a:t>‹#›</a:t>
            </a:fld>
            <a:endParaRPr lang="en-US"/>
          </a:p>
        </p:txBody>
      </p:sp>
    </p:spTree>
    <p:extLst>
      <p:ext uri="{BB962C8B-B14F-4D97-AF65-F5344CB8AC3E}">
        <p14:creationId xmlns:p14="http://schemas.microsoft.com/office/powerpoint/2010/main" val="320214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cs.uttyler.edu/Faculty/Rainwater/COSC3355/Animations/switch.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740223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a:xfrm>
            <a:off x="838200" y="1449239"/>
            <a:ext cx="10515600" cy="2260120"/>
          </a:xfrm>
        </p:spPr>
        <p:txBody>
          <a:bodyPr>
            <a:normAutofit lnSpcReduction="10000"/>
          </a:bodyPr>
          <a:lstStyle/>
          <a:p>
            <a:r>
              <a:rPr lang="en-US" dirty="0" smtClean="0"/>
              <a:t>A process is the operating system’s abstraction for a running program.</a:t>
            </a:r>
          </a:p>
          <a:p>
            <a:r>
              <a:rPr lang="en-US" dirty="0" smtClean="0"/>
              <a:t>Multiple processes can run concurrently on the same system, and each process appears to have exclusive use of the hardware.</a:t>
            </a:r>
          </a:p>
          <a:p>
            <a:r>
              <a:rPr lang="en-US" dirty="0" smtClean="0"/>
              <a:t>By concurrently, we mean that the instructions of one process are interleaved with the instructions of another process. </a:t>
            </a:r>
            <a:endParaRPr lang="en-US" dirty="0"/>
          </a:p>
        </p:txBody>
      </p:sp>
      <p:pic>
        <p:nvPicPr>
          <p:cNvPr id="4" name="Picture 3"/>
          <p:cNvPicPr>
            <a:picLocks noChangeAspect="1"/>
          </p:cNvPicPr>
          <p:nvPr/>
        </p:nvPicPr>
        <p:blipFill>
          <a:blip r:embed="rId3"/>
          <a:stretch>
            <a:fillRect/>
          </a:stretch>
        </p:blipFill>
        <p:spPr>
          <a:xfrm>
            <a:off x="1467209" y="3709359"/>
            <a:ext cx="8453168" cy="3131746"/>
          </a:xfrm>
          <a:prstGeom prst="rect">
            <a:avLst/>
          </a:prstGeom>
        </p:spPr>
      </p:pic>
    </p:spTree>
    <p:extLst>
      <p:ext uri="{BB962C8B-B14F-4D97-AF65-F5344CB8AC3E}">
        <p14:creationId xmlns:p14="http://schemas.microsoft.com/office/powerpoint/2010/main" val="3903444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transition from one process to another is managed by the operating system </a:t>
            </a:r>
            <a:r>
              <a:rPr lang="en-US" b="1" dirty="0" smtClean="0"/>
              <a:t>Kernel</a:t>
            </a:r>
            <a:r>
              <a:rPr lang="en-US" dirty="0" smtClean="0"/>
              <a:t>. </a:t>
            </a:r>
          </a:p>
          <a:p>
            <a:r>
              <a:rPr lang="en-US" dirty="0" smtClean="0"/>
              <a:t>The kernel is the portion of the operating system code that is always resident in memory. </a:t>
            </a:r>
          </a:p>
          <a:p>
            <a:r>
              <a:rPr lang="en-US" dirty="0" smtClean="0"/>
              <a:t>When an application program requires some action by the operating system, such as to read or write a file, it requires some action by the operating system, such as to read or write a file, it executes a special </a:t>
            </a:r>
            <a:r>
              <a:rPr lang="en-US" b="1" dirty="0" smtClean="0"/>
              <a:t>system call </a:t>
            </a:r>
            <a:r>
              <a:rPr lang="en-US" dirty="0" smtClean="0"/>
              <a:t>instruction, transferring control to the kernel.</a:t>
            </a:r>
          </a:p>
          <a:p>
            <a:r>
              <a:rPr lang="en-US" dirty="0" smtClean="0"/>
              <a:t>The kernel then performs the requested operation and returns back to the application program.</a:t>
            </a:r>
          </a:p>
          <a:p>
            <a:r>
              <a:rPr lang="en-US" dirty="0" smtClean="0"/>
              <a:t>Note that the kernel is not a separate process. Instead, it is a collection of code and data structures that the system uses to manage all the processes. </a:t>
            </a:r>
          </a:p>
          <a:p>
            <a:endParaRPr lang="en-US" dirty="0"/>
          </a:p>
          <a:p>
            <a:pPr marL="0" indent="0">
              <a:buNone/>
            </a:pPr>
            <a:endParaRPr lang="en-US" dirty="0" smtClean="0"/>
          </a:p>
          <a:p>
            <a:endParaRPr lang="en-US" dirty="0" smtClean="0"/>
          </a:p>
          <a:p>
            <a:pPr lvl="1"/>
            <a:endParaRPr lang="en-US" dirty="0"/>
          </a:p>
        </p:txBody>
      </p:sp>
    </p:spTree>
    <p:extLst>
      <p:ext uri="{BB962C8B-B14F-4D97-AF65-F5344CB8AC3E}">
        <p14:creationId xmlns:p14="http://schemas.microsoft.com/office/powerpoint/2010/main" val="2209539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Pre-emptive Multitasking</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CPU receives interrupt</a:t>
            </a:r>
          </a:p>
          <a:p>
            <a:pPr marL="514350" indent="-514350">
              <a:buFont typeface="+mj-lt"/>
              <a:buAutoNum type="arabicPeriod"/>
            </a:pPr>
            <a:r>
              <a:rPr lang="en-US" dirty="0" smtClean="0"/>
              <a:t>Interrupt stores in program counter</a:t>
            </a:r>
          </a:p>
          <a:p>
            <a:pPr marL="514350" indent="-514350">
              <a:buFont typeface="+mj-lt"/>
              <a:buAutoNum type="arabicPeriod"/>
            </a:pPr>
            <a:r>
              <a:rPr lang="en-US" dirty="0" smtClean="0"/>
              <a:t>Interrupt invokes handler</a:t>
            </a:r>
          </a:p>
          <a:p>
            <a:pPr marL="514350" indent="-514350">
              <a:buFont typeface="+mj-lt"/>
              <a:buAutoNum type="arabicPeriod"/>
            </a:pPr>
            <a:r>
              <a:rPr lang="en-US" dirty="0" smtClean="0"/>
              <a:t>Handler saves rest of process state</a:t>
            </a:r>
          </a:p>
          <a:p>
            <a:pPr marL="514350" indent="-514350">
              <a:buFont typeface="+mj-lt"/>
              <a:buAutoNum type="arabicPeriod"/>
            </a:pPr>
            <a:r>
              <a:rPr lang="en-US" dirty="0" smtClean="0"/>
              <a:t>Handler does its business</a:t>
            </a:r>
          </a:p>
          <a:p>
            <a:pPr marL="514350" indent="-514350">
              <a:buFont typeface="+mj-lt"/>
              <a:buAutoNum type="arabicPeriod"/>
            </a:pPr>
            <a:r>
              <a:rPr lang="en-US" dirty="0" smtClean="0"/>
              <a:t>Handler invokes the scheduler</a:t>
            </a:r>
          </a:p>
          <a:p>
            <a:pPr marL="514350" indent="-514350">
              <a:buFont typeface="+mj-lt"/>
              <a:buAutoNum type="arabicPeriod"/>
            </a:pPr>
            <a:r>
              <a:rPr lang="en-US" dirty="0" smtClean="0"/>
              <a:t>Scheduler selects a process to run</a:t>
            </a:r>
          </a:p>
          <a:p>
            <a:pPr marL="514350" indent="-514350">
              <a:buFont typeface="+mj-lt"/>
              <a:buAutoNum type="arabicPeriod"/>
            </a:pPr>
            <a:r>
              <a:rPr lang="en-US" dirty="0" smtClean="0"/>
              <a:t>Scheduler restores state for that process</a:t>
            </a:r>
          </a:p>
          <a:p>
            <a:pPr marL="514350" indent="-514350">
              <a:buFont typeface="+mj-lt"/>
              <a:buAutoNum type="arabicPeriod"/>
            </a:pPr>
            <a:r>
              <a:rPr lang="en-US" dirty="0" smtClean="0"/>
              <a:t>Scheduler jumps execution to that process</a:t>
            </a:r>
          </a:p>
          <a:p>
            <a:pPr marL="514350" indent="-514350">
              <a:buFont typeface="+mj-lt"/>
              <a:buAutoNum type="arabicPeriod"/>
            </a:pPr>
            <a:endParaRPr lang="en-US" dirty="0"/>
          </a:p>
        </p:txBody>
      </p:sp>
    </p:spTree>
    <p:extLst>
      <p:ext uri="{BB962C8B-B14F-4D97-AF65-F5344CB8AC3E}">
        <p14:creationId xmlns:p14="http://schemas.microsoft.com/office/powerpoint/2010/main" val="2045545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Q1: What if no interrupt distributed by any device for a long time?</a:t>
            </a:r>
          </a:p>
          <a:p>
            <a:r>
              <a:rPr lang="en-US" dirty="0" smtClean="0"/>
              <a:t>A: that will allow the current running program to use all the CPU time. Generally, we want each process to at least get a little time on a regular basis (several times per second). A video game, for example, cannot go without CPU time for more than a fraction of a second. So, it will be no good if some other processes run without interruption for a second or more. To ensure the scheduler to run on a regular basis, whether any I/O device need attention or not, a clock device on the main board is configured to send interruption every 10-20 </a:t>
            </a:r>
            <a:r>
              <a:rPr lang="en-US" dirty="0" err="1" smtClean="0"/>
              <a:t>ms.</a:t>
            </a:r>
            <a:r>
              <a:rPr lang="en-US" dirty="0" smtClean="0"/>
              <a:t> Thus, the system guarantees the system will get the opportunity to change the running process on each core at least several times a second. </a:t>
            </a:r>
            <a:endParaRPr lang="en-US" dirty="0"/>
          </a:p>
        </p:txBody>
      </p:sp>
    </p:spTree>
    <p:extLst>
      <p:ext uri="{BB962C8B-B14F-4D97-AF65-F5344CB8AC3E}">
        <p14:creationId xmlns:p14="http://schemas.microsoft.com/office/powerpoint/2010/main" val="2513254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Q2: How does the scheduler choose what process to go next</a:t>
            </a:r>
          </a:p>
          <a:p>
            <a:r>
              <a:rPr lang="en-US" dirty="0" smtClean="0"/>
              <a:t>A: Use simple algorithm, such as Round Robin, processes will run on each core in turn. This guarantees each process can run on a regular basis. Modern OS also takes into account what process need more CPU time than others, etc.</a:t>
            </a:r>
            <a:endParaRPr lang="en-US" dirty="0"/>
          </a:p>
        </p:txBody>
      </p:sp>
    </p:spTree>
    <p:extLst>
      <p:ext uri="{BB962C8B-B14F-4D97-AF65-F5344CB8AC3E}">
        <p14:creationId xmlns:p14="http://schemas.microsoft.com/office/powerpoint/2010/main" val="124229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a:xfrm>
            <a:off x="838200" y="1825625"/>
            <a:ext cx="7805468" cy="4351338"/>
          </a:xfrm>
        </p:spPr>
        <p:txBody>
          <a:bodyPr>
            <a:normAutofit fontScale="85000" lnSpcReduction="10000"/>
          </a:bodyPr>
          <a:lstStyle/>
          <a:p>
            <a:r>
              <a:rPr lang="en-US" dirty="0" smtClean="0"/>
              <a:t>After the OS does all its business the time needs for process creation, the process transit to the waiting state (waiting to be selected by the scheduler).</a:t>
            </a:r>
          </a:p>
          <a:p>
            <a:r>
              <a:rPr lang="en-US" dirty="0" smtClean="0"/>
              <a:t>When the scheduler selects the process to run, it enters the running state. </a:t>
            </a:r>
          </a:p>
          <a:p>
            <a:r>
              <a:rPr lang="en-US" dirty="0" smtClean="0"/>
              <a:t>When the scheduler selects a different process to run on the same core, this process is back to the waiting state. </a:t>
            </a:r>
          </a:p>
          <a:p>
            <a:r>
              <a:rPr lang="en-US" dirty="0" smtClean="0"/>
              <a:t>When a process waits for external events for the system before proceed (reading files), it is in the blocked state. </a:t>
            </a:r>
          </a:p>
          <a:p>
            <a:r>
              <a:rPr lang="en-US" dirty="0" smtClean="0"/>
              <a:t>Once the OS finishing retrieving requested data from storage, it unblock the process, put it back in the waiting state, so the scheduler will consider it again for execution.</a:t>
            </a:r>
            <a:endParaRPr lang="en-US" dirty="0"/>
          </a:p>
        </p:txBody>
      </p:sp>
      <p:sp>
        <p:nvSpPr>
          <p:cNvPr id="4" name="Rectangle 3"/>
          <p:cNvSpPr/>
          <p:nvPr/>
        </p:nvSpPr>
        <p:spPr>
          <a:xfrm>
            <a:off x="9126747" y="2070340"/>
            <a:ext cx="931653" cy="70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Created</a:t>
            </a:r>
            <a:endParaRPr lang="en-US" dirty="0"/>
          </a:p>
        </p:txBody>
      </p:sp>
      <p:sp>
        <p:nvSpPr>
          <p:cNvPr id="6" name="Rectangle 5"/>
          <p:cNvSpPr/>
          <p:nvPr/>
        </p:nvSpPr>
        <p:spPr>
          <a:xfrm>
            <a:off x="10541479" y="2070340"/>
            <a:ext cx="1242204" cy="70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sp>
        <p:nvSpPr>
          <p:cNvPr id="7" name="Rectangle 6"/>
          <p:cNvSpPr/>
          <p:nvPr/>
        </p:nvSpPr>
        <p:spPr>
          <a:xfrm>
            <a:off x="9126746" y="3293928"/>
            <a:ext cx="931653" cy="70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8" name="Rectangle 7"/>
          <p:cNvSpPr/>
          <p:nvPr/>
        </p:nvSpPr>
        <p:spPr>
          <a:xfrm>
            <a:off x="10541477" y="3293928"/>
            <a:ext cx="1035172" cy="70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a:t>
            </a:r>
            <a:endParaRPr lang="en-US" dirty="0"/>
          </a:p>
        </p:txBody>
      </p:sp>
      <p:sp>
        <p:nvSpPr>
          <p:cNvPr id="9" name="Rectangle 8"/>
          <p:cNvSpPr/>
          <p:nvPr/>
        </p:nvSpPr>
        <p:spPr>
          <a:xfrm>
            <a:off x="9882996" y="4517516"/>
            <a:ext cx="931653" cy="70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Blocked</a:t>
            </a:r>
            <a:endParaRPr lang="en-US" dirty="0"/>
          </a:p>
        </p:txBody>
      </p:sp>
      <p:cxnSp>
        <p:nvCxnSpPr>
          <p:cNvPr id="10" name="Straight Arrow Connector 9"/>
          <p:cNvCxnSpPr>
            <a:stCxn id="4" idx="2"/>
            <a:endCxn id="7" idx="0"/>
          </p:cNvCxnSpPr>
          <p:nvPr/>
        </p:nvCxnSpPr>
        <p:spPr>
          <a:xfrm flipH="1">
            <a:off x="9592573" y="2777706"/>
            <a:ext cx="1" cy="51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8" idx="1"/>
          </p:cNvCxnSpPr>
          <p:nvPr/>
        </p:nvCxnSpPr>
        <p:spPr>
          <a:xfrm>
            <a:off x="10058399" y="3647611"/>
            <a:ext cx="483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0"/>
            <a:endCxn id="6" idx="2"/>
          </p:cNvCxnSpPr>
          <p:nvPr/>
        </p:nvCxnSpPr>
        <p:spPr>
          <a:xfrm flipV="1">
            <a:off x="11059063" y="2777706"/>
            <a:ext cx="103518" cy="51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a:endCxn id="7" idx="2"/>
          </p:cNvCxnSpPr>
          <p:nvPr/>
        </p:nvCxnSpPr>
        <p:spPr>
          <a:xfrm flipH="1" flipV="1">
            <a:off x="9592573" y="4001294"/>
            <a:ext cx="756250" cy="51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p:cNvCxnSpPr>
          <p:nvPr/>
        </p:nvCxnSpPr>
        <p:spPr>
          <a:xfrm flipH="1">
            <a:off x="10541477" y="4001294"/>
            <a:ext cx="517586" cy="51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28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a:xfrm>
            <a:off x="838200" y="1825625"/>
            <a:ext cx="3544019" cy="4351338"/>
          </a:xfrm>
        </p:spPr>
        <p:txBody>
          <a:bodyPr>
            <a:normAutofit lnSpcReduction="10000"/>
          </a:bodyPr>
          <a:lstStyle/>
          <a:p>
            <a:r>
              <a:rPr lang="en-US" dirty="0" smtClean="0"/>
              <a:t>Virtual memory is an abstraction that provides each process with the illusion that it has exclusive use of the main memory. </a:t>
            </a:r>
          </a:p>
          <a:p>
            <a:r>
              <a:rPr lang="en-US" dirty="0" smtClean="0"/>
              <a:t>Each process has the same uniform view of memory, which is known as its virtual address space. </a:t>
            </a:r>
            <a:endParaRPr lang="en-US" dirty="0"/>
          </a:p>
        </p:txBody>
      </p:sp>
      <p:pic>
        <p:nvPicPr>
          <p:cNvPr id="4" name="Picture 3"/>
          <p:cNvPicPr>
            <a:picLocks noChangeAspect="1"/>
          </p:cNvPicPr>
          <p:nvPr/>
        </p:nvPicPr>
        <p:blipFill>
          <a:blip r:embed="rId3"/>
          <a:stretch>
            <a:fillRect/>
          </a:stretch>
        </p:blipFill>
        <p:spPr>
          <a:xfrm>
            <a:off x="4619146" y="724619"/>
            <a:ext cx="7572854" cy="5691547"/>
          </a:xfrm>
          <a:prstGeom prst="rect">
            <a:avLst/>
          </a:prstGeom>
        </p:spPr>
      </p:pic>
    </p:spTree>
    <p:extLst>
      <p:ext uri="{BB962C8B-B14F-4D97-AF65-F5344CB8AC3E}">
        <p14:creationId xmlns:p14="http://schemas.microsoft.com/office/powerpoint/2010/main" val="3883237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Virtual Memory Work?</a:t>
            </a:r>
            <a:endParaRPr lang="en-US" dirty="0"/>
          </a:p>
        </p:txBody>
      </p:sp>
      <p:sp>
        <p:nvSpPr>
          <p:cNvPr id="3" name="Content Placeholder 2"/>
          <p:cNvSpPr>
            <a:spLocks noGrp="1"/>
          </p:cNvSpPr>
          <p:nvPr>
            <p:ph idx="1"/>
          </p:nvPr>
        </p:nvSpPr>
        <p:spPr>
          <a:xfrm>
            <a:off x="838200" y="1825625"/>
            <a:ext cx="7448989" cy="4351338"/>
          </a:xfrm>
        </p:spPr>
        <p:txBody>
          <a:bodyPr>
            <a:normAutofit fontScale="85000" lnSpcReduction="20000"/>
          </a:bodyPr>
          <a:lstStyle/>
          <a:p>
            <a:r>
              <a:rPr lang="en-US" dirty="0" smtClean="0"/>
              <a:t>Virtual memory is a memory management technique that is implemented using both hardware and software. </a:t>
            </a:r>
          </a:p>
          <a:p>
            <a:r>
              <a:rPr lang="en-US" dirty="0" smtClean="0"/>
              <a:t>It maps memory addresses used by a program, called virtual addresses, into physical addresses in computer memory. </a:t>
            </a:r>
          </a:p>
          <a:p>
            <a:r>
              <a:rPr lang="en-US" dirty="0" smtClean="0"/>
              <a:t>The OS manages virtual address spaces and the assignment of real memory to virtual memory.</a:t>
            </a:r>
          </a:p>
          <a:p>
            <a:r>
              <a:rPr lang="en-US" dirty="0" smtClean="0"/>
              <a:t>Memory management unit automatically translates virtual addresses to physical addresses.</a:t>
            </a:r>
          </a:p>
          <a:p>
            <a:r>
              <a:rPr lang="en-US" dirty="0" smtClean="0"/>
              <a:t>Software within the OS may extend these capabilities to provide a virtual address space that can exceed the capacity of real memory and thus reference more memory than is physically present in the computer.</a:t>
            </a:r>
          </a:p>
          <a:p>
            <a:pPr marL="0" indent="0">
              <a:buNone/>
            </a:pPr>
            <a:endParaRPr lang="en-US" dirty="0"/>
          </a:p>
        </p:txBody>
      </p:sp>
      <p:pic>
        <p:nvPicPr>
          <p:cNvPr id="6" name="Picture 5"/>
          <p:cNvPicPr>
            <a:picLocks noChangeAspect="1"/>
          </p:cNvPicPr>
          <p:nvPr/>
        </p:nvPicPr>
        <p:blipFill>
          <a:blip r:embed="rId3"/>
          <a:stretch>
            <a:fillRect/>
          </a:stretch>
        </p:blipFill>
        <p:spPr>
          <a:xfrm>
            <a:off x="8287189" y="1690688"/>
            <a:ext cx="3766787" cy="3846931"/>
          </a:xfrm>
          <a:prstGeom prst="rect">
            <a:avLst/>
          </a:prstGeom>
        </p:spPr>
      </p:pic>
    </p:spTree>
    <p:extLst>
      <p:ext uri="{BB962C8B-B14F-4D97-AF65-F5344CB8AC3E}">
        <p14:creationId xmlns:p14="http://schemas.microsoft.com/office/powerpoint/2010/main" val="3106316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Virtual Memory?</a:t>
            </a:r>
            <a:endParaRPr lang="en-US" dirty="0"/>
          </a:p>
        </p:txBody>
      </p:sp>
      <p:sp>
        <p:nvSpPr>
          <p:cNvPr id="3" name="Content Placeholder 2"/>
          <p:cNvSpPr>
            <a:spLocks noGrp="1"/>
          </p:cNvSpPr>
          <p:nvPr>
            <p:ph idx="1"/>
          </p:nvPr>
        </p:nvSpPr>
        <p:spPr/>
        <p:txBody>
          <a:bodyPr/>
          <a:lstStyle/>
          <a:p>
            <a:r>
              <a:rPr lang="en-US" dirty="0" smtClean="0"/>
              <a:t>Freeing applications from having to manage a shared memory space</a:t>
            </a:r>
          </a:p>
          <a:p>
            <a:r>
              <a:rPr lang="en-US" dirty="0" smtClean="0"/>
              <a:t>Increased security due to memory isolation</a:t>
            </a:r>
          </a:p>
          <a:p>
            <a:r>
              <a:rPr lang="en-US" dirty="0" smtClean="0"/>
              <a:t>Being able to conceptually use more memory than might be physically available, using the technique of paging.</a:t>
            </a:r>
          </a:p>
          <a:p>
            <a:r>
              <a:rPr lang="en-US" dirty="0" smtClean="0"/>
              <a:t>What is paging?</a:t>
            </a:r>
          </a:p>
          <a:p>
            <a:pPr lvl="1"/>
            <a:r>
              <a:rPr lang="en-US" dirty="0" smtClean="0"/>
              <a:t>Paging is a memory management scheme by which a computer stores and retrieves data from secondary storage for use in main memory.</a:t>
            </a:r>
          </a:p>
          <a:p>
            <a:pPr lvl="1"/>
            <a:r>
              <a:rPr lang="en-US" dirty="0" smtClean="0"/>
              <a:t>In this scheme, the OS retrieves data from secondary storage in same-size blocks called pages. </a:t>
            </a:r>
            <a:endParaRPr lang="en-US" dirty="0"/>
          </a:p>
        </p:txBody>
      </p:sp>
    </p:spTree>
    <p:extLst>
      <p:ext uri="{BB962C8B-B14F-4D97-AF65-F5344CB8AC3E}">
        <p14:creationId xmlns:p14="http://schemas.microsoft.com/office/powerpoint/2010/main" val="811747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Address Spaces—Components </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Program code and data</a:t>
            </a:r>
          </a:p>
          <a:p>
            <a:pPr marL="457200" lvl="1" indent="0">
              <a:buNone/>
            </a:pPr>
            <a:r>
              <a:rPr lang="en-US" dirty="0" smtClean="0"/>
              <a:t>Code begins at the same fixed address for all processes, followed by data locations that correspond to global variables. The code and data areas are initialized directly from the contents of an executable object file</a:t>
            </a:r>
          </a:p>
          <a:p>
            <a:pPr marL="514350" indent="-514350">
              <a:buFont typeface="+mj-lt"/>
              <a:buAutoNum type="arabicPeriod"/>
            </a:pPr>
            <a:r>
              <a:rPr lang="en-US" dirty="0" smtClean="0"/>
              <a:t>Heap</a:t>
            </a:r>
          </a:p>
          <a:p>
            <a:pPr marL="457200" lvl="1" indent="0">
              <a:buNone/>
            </a:pPr>
            <a:r>
              <a:rPr lang="en-US" dirty="0" smtClean="0"/>
              <a:t>The code and data areas are followed immediately by the run-time heap. Unlike the code and data areas, which are fixed in size once the process begins running, the heap expands and contracts dynamically at run time as a result of calls </a:t>
            </a:r>
            <a:r>
              <a:rPr lang="en-US" dirty="0" smtClean="0"/>
              <a:t>to </a:t>
            </a:r>
            <a:r>
              <a:rPr lang="en-US" dirty="0" smtClean="0"/>
              <a:t>standard library routines.</a:t>
            </a:r>
          </a:p>
          <a:p>
            <a:pPr marL="514350" indent="-514350">
              <a:buFont typeface="+mj-lt"/>
              <a:buAutoNum type="arabicPeriod"/>
            </a:pPr>
            <a:r>
              <a:rPr lang="en-US" dirty="0" smtClean="0"/>
              <a:t>Shared Libraries</a:t>
            </a:r>
          </a:p>
          <a:p>
            <a:pPr marL="457200" lvl="1" indent="0">
              <a:buNone/>
            </a:pPr>
            <a:r>
              <a:rPr lang="en-US" dirty="0" smtClean="0"/>
              <a:t>Such as C standard library and the math library</a:t>
            </a:r>
          </a:p>
        </p:txBody>
      </p:sp>
    </p:spTree>
    <p:extLst>
      <p:ext uri="{BB962C8B-B14F-4D97-AF65-F5344CB8AC3E}">
        <p14:creationId xmlns:p14="http://schemas.microsoft.com/office/powerpoint/2010/main" val="2627433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sp>
        <p:nvSpPr>
          <p:cNvPr id="3" name="Content Placeholder 2"/>
          <p:cNvSpPr>
            <a:spLocks noGrp="1"/>
          </p:cNvSpPr>
          <p:nvPr>
            <p:ph idx="1"/>
          </p:nvPr>
        </p:nvSpPr>
        <p:spPr/>
        <p:txBody>
          <a:bodyPr/>
          <a:lstStyle/>
          <a:p>
            <a:r>
              <a:rPr lang="en-US" dirty="0" smtClean="0"/>
              <a:t>Overview of Operating Systems and the components</a:t>
            </a:r>
          </a:p>
          <a:p>
            <a:r>
              <a:rPr lang="en-US" dirty="0" smtClean="0"/>
              <a:t>Operating Systems Core</a:t>
            </a:r>
          </a:p>
          <a:p>
            <a:pPr lvl="1"/>
            <a:r>
              <a:rPr lang="en-US" dirty="0" smtClean="0"/>
              <a:t>Processes</a:t>
            </a:r>
            <a:r>
              <a:rPr lang="en-US" dirty="0"/>
              <a:t> </a:t>
            </a:r>
            <a:r>
              <a:rPr lang="en-US" dirty="0" smtClean="0"/>
              <a:t>(Kernel, pre-emptive multitasking)</a:t>
            </a:r>
          </a:p>
          <a:p>
            <a:pPr lvl="1"/>
            <a:r>
              <a:rPr lang="en-US" dirty="0" smtClean="0"/>
              <a:t>Virtual Memory</a:t>
            </a:r>
          </a:p>
          <a:p>
            <a:pPr lvl="1"/>
            <a:r>
              <a:rPr lang="en-US" dirty="0" smtClean="0"/>
              <a:t>File</a:t>
            </a:r>
          </a:p>
          <a:p>
            <a:pPr lvl="1"/>
            <a:r>
              <a:rPr lang="en-US" dirty="0" smtClean="0"/>
              <a:t>Threads</a:t>
            </a:r>
          </a:p>
          <a:p>
            <a:r>
              <a:rPr lang="en-US" dirty="0" smtClean="0"/>
              <a:t>Linux</a:t>
            </a:r>
          </a:p>
          <a:p>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3367642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Address Spaces—Components </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dirty="0" smtClean="0"/>
              <a:t>Stack</a:t>
            </a:r>
          </a:p>
          <a:p>
            <a:pPr marL="457200" lvl="1" indent="0">
              <a:buNone/>
            </a:pPr>
            <a:r>
              <a:rPr lang="en-US" dirty="0" smtClean="0"/>
              <a:t>At the top of the user’s virtual address space is the user stack that the compiler uses to implement function calls. Like the heap, the user stack expands and contracts dynamically during the execution of the program. In particular, each time we call a function, the stack grows. Each time we return from a function it contracts. </a:t>
            </a:r>
          </a:p>
          <a:p>
            <a:pPr marL="514350" indent="-514350">
              <a:buFont typeface="+mj-lt"/>
              <a:buAutoNum type="arabicPeriod" startAt="5"/>
            </a:pPr>
            <a:r>
              <a:rPr lang="en-US" dirty="0" smtClean="0"/>
              <a:t>Kernel virtual memory</a:t>
            </a:r>
          </a:p>
          <a:p>
            <a:pPr marL="457200" lvl="1" indent="0">
              <a:buNone/>
            </a:pPr>
            <a:r>
              <a:rPr lang="en-US" dirty="0" smtClean="0"/>
              <a:t>The top region of the address space is reserved for the kernel. Application programs are not allowed to read or write the contents of this area or to directly call functions defined in the kernel code. Instead, they must invoke the kernel to perform these operations. </a:t>
            </a:r>
          </a:p>
          <a:p>
            <a:endParaRPr lang="en-US" dirty="0"/>
          </a:p>
        </p:txBody>
      </p:sp>
    </p:spTree>
    <p:extLst>
      <p:ext uri="{BB962C8B-B14F-4D97-AF65-F5344CB8AC3E}">
        <p14:creationId xmlns:p14="http://schemas.microsoft.com/office/powerpoint/2010/main" val="2051277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Address Space—Rules </a:t>
            </a:r>
            <a:endParaRPr lang="en-US" dirty="0"/>
          </a:p>
        </p:txBody>
      </p:sp>
      <p:sp>
        <p:nvSpPr>
          <p:cNvPr id="3" name="Content Placeholder 2"/>
          <p:cNvSpPr>
            <a:spLocks noGrp="1"/>
          </p:cNvSpPr>
          <p:nvPr>
            <p:ph idx="1"/>
          </p:nvPr>
        </p:nvSpPr>
        <p:spPr/>
        <p:txBody>
          <a:bodyPr/>
          <a:lstStyle/>
          <a:p>
            <a:r>
              <a:rPr lang="en-US" dirty="0" smtClean="0"/>
              <a:t>Each process can only access its own memory, while OS can access all the memory of processes. </a:t>
            </a:r>
          </a:p>
          <a:p>
            <a:r>
              <a:rPr lang="en-US" dirty="0" smtClean="0"/>
              <a:t>This is enforced by the CPU running in two different privilege levels</a:t>
            </a:r>
          </a:p>
          <a:p>
            <a:pPr lvl="1"/>
            <a:r>
              <a:rPr lang="en-US" dirty="0" smtClean="0"/>
              <a:t>When OS code runs, the CPU is put into a privilege level that allows access to the I/O devices and any address of memory. </a:t>
            </a:r>
          </a:p>
          <a:p>
            <a:pPr lvl="1"/>
            <a:r>
              <a:rPr lang="en-US" dirty="0" smtClean="0"/>
              <a:t>When a process runs, the CPU is put into a level that triggers a hardware exception when the code attempts to directly access the I/O devices or addresses that are not allowed for that process. </a:t>
            </a:r>
          </a:p>
        </p:txBody>
      </p:sp>
    </p:spTree>
    <p:extLst>
      <p:ext uri="{BB962C8B-B14F-4D97-AF65-F5344CB8AC3E}">
        <p14:creationId xmlns:p14="http://schemas.microsoft.com/office/powerpoint/2010/main" val="940396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 –How does Process invoke actions?</a:t>
            </a:r>
            <a:endParaRPr lang="en-US" dirty="0"/>
          </a:p>
        </p:txBody>
      </p:sp>
      <p:sp>
        <p:nvSpPr>
          <p:cNvPr id="3" name="Content Placeholder 2"/>
          <p:cNvSpPr>
            <a:spLocks noGrp="1"/>
          </p:cNvSpPr>
          <p:nvPr>
            <p:ph idx="1"/>
          </p:nvPr>
        </p:nvSpPr>
        <p:spPr/>
        <p:txBody>
          <a:bodyPr/>
          <a:lstStyle/>
          <a:p>
            <a:r>
              <a:rPr lang="en-US" dirty="0" smtClean="0"/>
              <a:t>System calls are the means that processes initiate request to the OS. </a:t>
            </a:r>
          </a:p>
          <a:p>
            <a:r>
              <a:rPr lang="en-US" dirty="0" smtClean="0"/>
              <a:t>These system call provides functions for </a:t>
            </a:r>
            <a:r>
              <a:rPr lang="en-US" dirty="0" smtClean="0"/>
              <a:t>things </a:t>
            </a:r>
            <a:r>
              <a:rPr lang="en-US" dirty="0" smtClean="0"/>
              <a:t>like reading/writing files or sending/receiving data over the network</a:t>
            </a:r>
          </a:p>
          <a:p>
            <a:r>
              <a:rPr lang="en-US" dirty="0" smtClean="0"/>
              <a:t>To invoke system calls, a process must use specific CPU instructions, a system call number. The processor look in the system call table for the address for the system call corresponding to the number and jump execution to that address. </a:t>
            </a:r>
          </a:p>
          <a:p>
            <a:r>
              <a:rPr lang="en-US" dirty="0" smtClean="0">
                <a:hlinkClick r:id="rId3"/>
              </a:rPr>
              <a:t>http://cs.uttyler.edu/Faculty/Rainwater/COSC3355/Animations/switch.htm</a:t>
            </a:r>
            <a:endParaRPr lang="en-US" dirty="0" smtClean="0"/>
          </a:p>
          <a:p>
            <a:endParaRPr lang="en-US" dirty="0"/>
          </a:p>
        </p:txBody>
      </p:sp>
    </p:spTree>
    <p:extLst>
      <p:ext uri="{BB962C8B-B14F-4D97-AF65-F5344CB8AC3E}">
        <p14:creationId xmlns:p14="http://schemas.microsoft.com/office/powerpoint/2010/main" val="2569475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a:xfrm>
            <a:off x="838200" y="3761117"/>
            <a:ext cx="10515600" cy="2846716"/>
          </a:xfrm>
        </p:spPr>
        <p:txBody>
          <a:bodyPr>
            <a:normAutofit fontScale="92500" lnSpcReduction="20000"/>
          </a:bodyPr>
          <a:lstStyle/>
          <a:p>
            <a:r>
              <a:rPr lang="en-US" dirty="0" smtClean="0"/>
              <a:t>A file is a sequence of bytes. Every I/O device, including disks, keyboards, displays, and even networks, is modeled as a file. All input and output in the system is performed by reading and writing files, using a small set of system calls known as Unix I/O.</a:t>
            </a:r>
          </a:p>
          <a:p>
            <a:r>
              <a:rPr lang="en-US" dirty="0" smtClean="0"/>
              <a:t>This simple and elegant notion of a file is nonetheless very powerful because it provides applications with a uniform view of all the varied I/O devices that might be contained in the system. For example, application programmers who manipulate the contents of a disk file are blissfully unaware of moving head and spinning platters in the disk. </a:t>
            </a:r>
            <a:endParaRPr lang="en-US" dirty="0"/>
          </a:p>
        </p:txBody>
      </p:sp>
      <p:sp>
        <p:nvSpPr>
          <p:cNvPr id="4" name="Rectangle 3"/>
          <p:cNvSpPr/>
          <p:nvPr/>
        </p:nvSpPr>
        <p:spPr>
          <a:xfrm>
            <a:off x="1337094" y="1293962"/>
            <a:ext cx="2329132" cy="2432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Rectangle 4"/>
          <p:cNvSpPr/>
          <p:nvPr/>
        </p:nvSpPr>
        <p:spPr>
          <a:xfrm>
            <a:off x="1621766" y="1796020"/>
            <a:ext cx="1759789" cy="55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1</a:t>
            </a:r>
            <a:endParaRPr lang="en-US" dirty="0"/>
          </a:p>
        </p:txBody>
      </p:sp>
      <p:sp>
        <p:nvSpPr>
          <p:cNvPr id="6" name="Rectangle 5"/>
          <p:cNvSpPr/>
          <p:nvPr/>
        </p:nvSpPr>
        <p:spPr>
          <a:xfrm>
            <a:off x="1621766" y="2484859"/>
            <a:ext cx="1759789" cy="431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2</a:t>
            </a:r>
            <a:endParaRPr lang="en-US" dirty="0"/>
          </a:p>
        </p:txBody>
      </p:sp>
      <p:sp>
        <p:nvSpPr>
          <p:cNvPr id="7" name="Rectangle 6"/>
          <p:cNvSpPr/>
          <p:nvPr/>
        </p:nvSpPr>
        <p:spPr>
          <a:xfrm>
            <a:off x="1621766" y="3105735"/>
            <a:ext cx="1759789" cy="431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4</a:t>
            </a:r>
            <a:endParaRPr lang="en-US" dirty="0"/>
          </a:p>
        </p:txBody>
      </p:sp>
      <p:sp>
        <p:nvSpPr>
          <p:cNvPr id="8" name="TextBox 7"/>
          <p:cNvSpPr txBox="1"/>
          <p:nvPr/>
        </p:nvSpPr>
        <p:spPr>
          <a:xfrm>
            <a:off x="1337094" y="1358359"/>
            <a:ext cx="597810" cy="369332"/>
          </a:xfrm>
          <a:prstGeom prst="rect">
            <a:avLst/>
          </a:prstGeom>
          <a:noFill/>
        </p:spPr>
        <p:txBody>
          <a:bodyPr wrap="square" rtlCol="0">
            <a:spAutoFit/>
          </a:bodyPr>
          <a:lstStyle/>
          <a:p>
            <a:r>
              <a:rPr lang="en-US" dirty="0" smtClean="0"/>
              <a:t>HD</a:t>
            </a:r>
            <a:endParaRPr lang="en-US" dirty="0"/>
          </a:p>
        </p:txBody>
      </p:sp>
      <p:sp>
        <p:nvSpPr>
          <p:cNvPr id="10" name="Rectangle 9"/>
          <p:cNvSpPr/>
          <p:nvPr/>
        </p:nvSpPr>
        <p:spPr>
          <a:xfrm>
            <a:off x="3999062" y="1291465"/>
            <a:ext cx="2329132" cy="1417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Rectangle 10"/>
          <p:cNvSpPr/>
          <p:nvPr/>
        </p:nvSpPr>
        <p:spPr>
          <a:xfrm>
            <a:off x="4283734" y="1793523"/>
            <a:ext cx="1759789" cy="55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4</a:t>
            </a:r>
            <a:endParaRPr lang="en-US" dirty="0"/>
          </a:p>
        </p:txBody>
      </p:sp>
      <p:sp>
        <p:nvSpPr>
          <p:cNvPr id="14" name="TextBox 13"/>
          <p:cNvSpPr txBox="1"/>
          <p:nvPr/>
        </p:nvSpPr>
        <p:spPr>
          <a:xfrm>
            <a:off x="3999062" y="1355862"/>
            <a:ext cx="597810" cy="369332"/>
          </a:xfrm>
          <a:prstGeom prst="rect">
            <a:avLst/>
          </a:prstGeom>
          <a:noFill/>
        </p:spPr>
        <p:txBody>
          <a:bodyPr wrap="square" rtlCol="0">
            <a:spAutoFit/>
          </a:bodyPr>
          <a:lstStyle/>
          <a:p>
            <a:r>
              <a:rPr lang="en-US" dirty="0" smtClean="0"/>
              <a:t>HD</a:t>
            </a:r>
            <a:endParaRPr lang="en-US" dirty="0"/>
          </a:p>
        </p:txBody>
      </p:sp>
      <p:sp>
        <p:nvSpPr>
          <p:cNvPr id="15" name="Rectangle 14"/>
          <p:cNvSpPr/>
          <p:nvPr/>
        </p:nvSpPr>
        <p:spPr>
          <a:xfrm>
            <a:off x="6661030" y="1291466"/>
            <a:ext cx="2329132" cy="1190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Rectangle 15"/>
          <p:cNvSpPr/>
          <p:nvPr/>
        </p:nvSpPr>
        <p:spPr>
          <a:xfrm>
            <a:off x="6945702" y="1793523"/>
            <a:ext cx="1759789" cy="55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5</a:t>
            </a:r>
            <a:endParaRPr lang="en-US" dirty="0"/>
          </a:p>
        </p:txBody>
      </p:sp>
      <p:sp>
        <p:nvSpPr>
          <p:cNvPr id="19" name="TextBox 18"/>
          <p:cNvSpPr txBox="1"/>
          <p:nvPr/>
        </p:nvSpPr>
        <p:spPr>
          <a:xfrm>
            <a:off x="6661030" y="1355862"/>
            <a:ext cx="1827362" cy="369332"/>
          </a:xfrm>
          <a:prstGeom prst="rect">
            <a:avLst/>
          </a:prstGeom>
          <a:noFill/>
        </p:spPr>
        <p:txBody>
          <a:bodyPr wrap="square" rtlCol="0">
            <a:spAutoFit/>
          </a:bodyPr>
          <a:lstStyle/>
          <a:p>
            <a:r>
              <a:rPr lang="en-US" dirty="0" smtClean="0"/>
              <a:t>Flash Drive</a:t>
            </a:r>
            <a:endParaRPr lang="en-US" dirty="0"/>
          </a:p>
        </p:txBody>
      </p:sp>
      <p:sp>
        <p:nvSpPr>
          <p:cNvPr id="20" name="Rectangle 19"/>
          <p:cNvSpPr/>
          <p:nvPr/>
        </p:nvSpPr>
        <p:spPr>
          <a:xfrm>
            <a:off x="9274834" y="1291376"/>
            <a:ext cx="2329132" cy="181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Rectangle 20"/>
          <p:cNvSpPr/>
          <p:nvPr/>
        </p:nvSpPr>
        <p:spPr>
          <a:xfrm>
            <a:off x="9559506" y="1793434"/>
            <a:ext cx="1759789" cy="552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6</a:t>
            </a:r>
            <a:endParaRPr lang="en-US" dirty="0"/>
          </a:p>
        </p:txBody>
      </p:sp>
      <p:sp>
        <p:nvSpPr>
          <p:cNvPr id="22" name="Rectangle 21"/>
          <p:cNvSpPr/>
          <p:nvPr/>
        </p:nvSpPr>
        <p:spPr>
          <a:xfrm>
            <a:off x="9559506" y="2482273"/>
            <a:ext cx="1759789" cy="431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7</a:t>
            </a:r>
            <a:endParaRPr lang="en-US" dirty="0"/>
          </a:p>
        </p:txBody>
      </p:sp>
      <p:sp>
        <p:nvSpPr>
          <p:cNvPr id="24" name="TextBox 23"/>
          <p:cNvSpPr txBox="1"/>
          <p:nvPr/>
        </p:nvSpPr>
        <p:spPr>
          <a:xfrm>
            <a:off x="9274834" y="1355773"/>
            <a:ext cx="1096704" cy="369332"/>
          </a:xfrm>
          <a:prstGeom prst="rect">
            <a:avLst/>
          </a:prstGeom>
          <a:noFill/>
        </p:spPr>
        <p:txBody>
          <a:bodyPr wrap="square" rtlCol="0">
            <a:spAutoFit/>
          </a:bodyPr>
          <a:lstStyle/>
          <a:p>
            <a:r>
              <a:rPr lang="en-US" dirty="0" err="1" smtClean="0"/>
              <a:t>CD-Rom</a:t>
            </a:r>
            <a:endParaRPr lang="en-US" dirty="0"/>
          </a:p>
        </p:txBody>
      </p:sp>
    </p:spTree>
    <p:extLst>
      <p:ext uri="{BB962C8B-B14F-4D97-AF65-F5344CB8AC3E}">
        <p14:creationId xmlns:p14="http://schemas.microsoft.com/office/powerpoint/2010/main" val="682747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a:xfrm>
            <a:off x="838200" y="1825625"/>
            <a:ext cx="8333509" cy="4351338"/>
          </a:xfrm>
        </p:spPr>
        <p:txBody>
          <a:bodyPr/>
          <a:lstStyle/>
          <a:p>
            <a:r>
              <a:rPr lang="en-US" dirty="0" smtClean="0"/>
              <a:t>Although we normally think of a process as having a single control flow, in modern system a process can actually consist of multiple execution units, called threads, each running in the context of the process and sharing the same code and global data.</a:t>
            </a:r>
          </a:p>
          <a:p>
            <a:r>
              <a:rPr lang="en-US" dirty="0" smtClean="0"/>
              <a:t>Threads are increasingly important because of </a:t>
            </a:r>
          </a:p>
          <a:p>
            <a:pPr lvl="1"/>
            <a:r>
              <a:rPr lang="en-US" dirty="0" smtClean="0"/>
              <a:t>the requirement for concurrency in network servers,</a:t>
            </a:r>
          </a:p>
          <a:p>
            <a:pPr lvl="1"/>
            <a:r>
              <a:rPr lang="en-US" dirty="0" smtClean="0"/>
              <a:t>It is easier to share data between multiple threads than between multiple processes</a:t>
            </a:r>
          </a:p>
          <a:p>
            <a:pPr lvl="1"/>
            <a:r>
              <a:rPr lang="en-US" dirty="0" smtClean="0"/>
              <a:t>Threads are typically more efficient than processes</a:t>
            </a:r>
            <a:endParaRPr lang="en-US" dirty="0"/>
          </a:p>
        </p:txBody>
      </p:sp>
      <p:sp>
        <p:nvSpPr>
          <p:cNvPr id="4" name="Oval 3"/>
          <p:cNvSpPr/>
          <p:nvPr/>
        </p:nvSpPr>
        <p:spPr>
          <a:xfrm>
            <a:off x="9448800" y="2216727"/>
            <a:ext cx="2050473" cy="2022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p:nvPr/>
        </p:nvCxnSpPr>
        <p:spPr>
          <a:xfrm>
            <a:off x="11776364" y="2216727"/>
            <a:ext cx="0" cy="2826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9951058" y="2769071"/>
            <a:ext cx="217728" cy="480129"/>
          </a:xfrm>
          <a:custGeom>
            <a:avLst/>
            <a:gdLst>
              <a:gd name="connsiteX0" fmla="*/ 141848 w 217727"/>
              <a:gd name="connsiteY0" fmla="*/ 0 h 586957"/>
              <a:gd name="connsiteX1" fmla="*/ 55584 w 217727"/>
              <a:gd name="connsiteY1" fmla="*/ 34506 h 586957"/>
              <a:gd name="connsiteX2" fmla="*/ 3825 w 217727"/>
              <a:gd name="connsiteY2" fmla="*/ 51759 h 586957"/>
              <a:gd name="connsiteX3" fmla="*/ 21078 w 217727"/>
              <a:gd name="connsiteY3" fmla="*/ 155276 h 586957"/>
              <a:gd name="connsiteX4" fmla="*/ 72836 w 217727"/>
              <a:gd name="connsiteY4" fmla="*/ 172529 h 586957"/>
              <a:gd name="connsiteX5" fmla="*/ 176353 w 217727"/>
              <a:gd name="connsiteY5" fmla="*/ 189781 h 586957"/>
              <a:gd name="connsiteX6" fmla="*/ 159101 w 217727"/>
              <a:gd name="connsiteY6" fmla="*/ 293298 h 586957"/>
              <a:gd name="connsiteX7" fmla="*/ 107342 w 217727"/>
              <a:gd name="connsiteY7" fmla="*/ 327804 h 586957"/>
              <a:gd name="connsiteX8" fmla="*/ 72836 w 217727"/>
              <a:gd name="connsiteY8" fmla="*/ 379563 h 586957"/>
              <a:gd name="connsiteX9" fmla="*/ 210859 w 217727"/>
              <a:gd name="connsiteY9" fmla="*/ 483080 h 586957"/>
              <a:gd name="connsiteX10" fmla="*/ 193606 w 217727"/>
              <a:gd name="connsiteY10" fmla="*/ 552091 h 586957"/>
              <a:gd name="connsiteX11" fmla="*/ 107342 w 217727"/>
              <a:gd name="connsiteY11" fmla="*/ 586597 h 58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727" h="586957">
                <a:moveTo>
                  <a:pt x="141848" y="0"/>
                </a:moveTo>
                <a:cubicBezTo>
                  <a:pt x="113093" y="11502"/>
                  <a:pt x="84582" y="23632"/>
                  <a:pt x="55584" y="34506"/>
                </a:cubicBezTo>
                <a:cubicBezTo>
                  <a:pt x="38556" y="40892"/>
                  <a:pt x="8821" y="34272"/>
                  <a:pt x="3825" y="51759"/>
                </a:cubicBezTo>
                <a:cubicBezTo>
                  <a:pt x="-5785" y="85395"/>
                  <a:pt x="3722" y="124903"/>
                  <a:pt x="21078" y="155276"/>
                </a:cubicBezTo>
                <a:cubicBezTo>
                  <a:pt x="30101" y="171066"/>
                  <a:pt x="55083" y="168584"/>
                  <a:pt x="72836" y="172529"/>
                </a:cubicBezTo>
                <a:cubicBezTo>
                  <a:pt x="106985" y="180117"/>
                  <a:pt x="141847" y="184030"/>
                  <a:pt x="176353" y="189781"/>
                </a:cubicBezTo>
                <a:cubicBezTo>
                  <a:pt x="170602" y="224287"/>
                  <a:pt x="174745" y="262009"/>
                  <a:pt x="159101" y="293298"/>
                </a:cubicBezTo>
                <a:cubicBezTo>
                  <a:pt x="149828" y="311844"/>
                  <a:pt x="122004" y="313142"/>
                  <a:pt x="107342" y="327804"/>
                </a:cubicBezTo>
                <a:cubicBezTo>
                  <a:pt x="92680" y="342466"/>
                  <a:pt x="84338" y="362310"/>
                  <a:pt x="72836" y="379563"/>
                </a:cubicBezTo>
                <a:cubicBezTo>
                  <a:pt x="115965" y="595206"/>
                  <a:pt x="36235" y="337561"/>
                  <a:pt x="210859" y="483080"/>
                </a:cubicBezTo>
                <a:cubicBezTo>
                  <a:pt x="229075" y="498260"/>
                  <a:pt x="206759" y="532362"/>
                  <a:pt x="193606" y="552091"/>
                </a:cubicBezTo>
                <a:cubicBezTo>
                  <a:pt x="166349" y="592977"/>
                  <a:pt x="143684" y="586597"/>
                  <a:pt x="107342" y="5865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0862582" y="3249201"/>
            <a:ext cx="213735" cy="491426"/>
          </a:xfrm>
          <a:custGeom>
            <a:avLst/>
            <a:gdLst>
              <a:gd name="connsiteX0" fmla="*/ 141848 w 217727"/>
              <a:gd name="connsiteY0" fmla="*/ 0 h 586957"/>
              <a:gd name="connsiteX1" fmla="*/ 55584 w 217727"/>
              <a:gd name="connsiteY1" fmla="*/ 34506 h 586957"/>
              <a:gd name="connsiteX2" fmla="*/ 3825 w 217727"/>
              <a:gd name="connsiteY2" fmla="*/ 51759 h 586957"/>
              <a:gd name="connsiteX3" fmla="*/ 21078 w 217727"/>
              <a:gd name="connsiteY3" fmla="*/ 155276 h 586957"/>
              <a:gd name="connsiteX4" fmla="*/ 72836 w 217727"/>
              <a:gd name="connsiteY4" fmla="*/ 172529 h 586957"/>
              <a:gd name="connsiteX5" fmla="*/ 176353 w 217727"/>
              <a:gd name="connsiteY5" fmla="*/ 189781 h 586957"/>
              <a:gd name="connsiteX6" fmla="*/ 159101 w 217727"/>
              <a:gd name="connsiteY6" fmla="*/ 293298 h 586957"/>
              <a:gd name="connsiteX7" fmla="*/ 107342 w 217727"/>
              <a:gd name="connsiteY7" fmla="*/ 327804 h 586957"/>
              <a:gd name="connsiteX8" fmla="*/ 72836 w 217727"/>
              <a:gd name="connsiteY8" fmla="*/ 379563 h 586957"/>
              <a:gd name="connsiteX9" fmla="*/ 210859 w 217727"/>
              <a:gd name="connsiteY9" fmla="*/ 483080 h 586957"/>
              <a:gd name="connsiteX10" fmla="*/ 193606 w 217727"/>
              <a:gd name="connsiteY10" fmla="*/ 552091 h 586957"/>
              <a:gd name="connsiteX11" fmla="*/ 107342 w 217727"/>
              <a:gd name="connsiteY11" fmla="*/ 586597 h 58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727" h="586957">
                <a:moveTo>
                  <a:pt x="141848" y="0"/>
                </a:moveTo>
                <a:cubicBezTo>
                  <a:pt x="113093" y="11502"/>
                  <a:pt x="84582" y="23632"/>
                  <a:pt x="55584" y="34506"/>
                </a:cubicBezTo>
                <a:cubicBezTo>
                  <a:pt x="38556" y="40892"/>
                  <a:pt x="8821" y="34272"/>
                  <a:pt x="3825" y="51759"/>
                </a:cubicBezTo>
                <a:cubicBezTo>
                  <a:pt x="-5785" y="85395"/>
                  <a:pt x="3722" y="124903"/>
                  <a:pt x="21078" y="155276"/>
                </a:cubicBezTo>
                <a:cubicBezTo>
                  <a:pt x="30101" y="171066"/>
                  <a:pt x="55083" y="168584"/>
                  <a:pt x="72836" y="172529"/>
                </a:cubicBezTo>
                <a:cubicBezTo>
                  <a:pt x="106985" y="180117"/>
                  <a:pt x="141847" y="184030"/>
                  <a:pt x="176353" y="189781"/>
                </a:cubicBezTo>
                <a:cubicBezTo>
                  <a:pt x="170602" y="224287"/>
                  <a:pt x="174745" y="262009"/>
                  <a:pt x="159101" y="293298"/>
                </a:cubicBezTo>
                <a:cubicBezTo>
                  <a:pt x="149828" y="311844"/>
                  <a:pt x="122004" y="313142"/>
                  <a:pt x="107342" y="327804"/>
                </a:cubicBezTo>
                <a:cubicBezTo>
                  <a:pt x="92680" y="342466"/>
                  <a:pt x="84338" y="362310"/>
                  <a:pt x="72836" y="379563"/>
                </a:cubicBezTo>
                <a:cubicBezTo>
                  <a:pt x="115965" y="595206"/>
                  <a:pt x="36235" y="337561"/>
                  <a:pt x="210859" y="483080"/>
                </a:cubicBezTo>
                <a:cubicBezTo>
                  <a:pt x="229075" y="498260"/>
                  <a:pt x="206759" y="532362"/>
                  <a:pt x="193606" y="552091"/>
                </a:cubicBezTo>
                <a:cubicBezTo>
                  <a:pt x="166349" y="592977"/>
                  <a:pt x="143684" y="586597"/>
                  <a:pt x="107342" y="5865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0059922" y="3740626"/>
            <a:ext cx="108864" cy="313789"/>
          </a:xfrm>
          <a:custGeom>
            <a:avLst/>
            <a:gdLst>
              <a:gd name="connsiteX0" fmla="*/ 141848 w 217727"/>
              <a:gd name="connsiteY0" fmla="*/ 0 h 586957"/>
              <a:gd name="connsiteX1" fmla="*/ 55584 w 217727"/>
              <a:gd name="connsiteY1" fmla="*/ 34506 h 586957"/>
              <a:gd name="connsiteX2" fmla="*/ 3825 w 217727"/>
              <a:gd name="connsiteY2" fmla="*/ 51759 h 586957"/>
              <a:gd name="connsiteX3" fmla="*/ 21078 w 217727"/>
              <a:gd name="connsiteY3" fmla="*/ 155276 h 586957"/>
              <a:gd name="connsiteX4" fmla="*/ 72836 w 217727"/>
              <a:gd name="connsiteY4" fmla="*/ 172529 h 586957"/>
              <a:gd name="connsiteX5" fmla="*/ 176353 w 217727"/>
              <a:gd name="connsiteY5" fmla="*/ 189781 h 586957"/>
              <a:gd name="connsiteX6" fmla="*/ 159101 w 217727"/>
              <a:gd name="connsiteY6" fmla="*/ 293298 h 586957"/>
              <a:gd name="connsiteX7" fmla="*/ 107342 w 217727"/>
              <a:gd name="connsiteY7" fmla="*/ 327804 h 586957"/>
              <a:gd name="connsiteX8" fmla="*/ 72836 w 217727"/>
              <a:gd name="connsiteY8" fmla="*/ 379563 h 586957"/>
              <a:gd name="connsiteX9" fmla="*/ 210859 w 217727"/>
              <a:gd name="connsiteY9" fmla="*/ 483080 h 586957"/>
              <a:gd name="connsiteX10" fmla="*/ 193606 w 217727"/>
              <a:gd name="connsiteY10" fmla="*/ 552091 h 586957"/>
              <a:gd name="connsiteX11" fmla="*/ 107342 w 217727"/>
              <a:gd name="connsiteY11" fmla="*/ 586597 h 58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727" h="586957">
                <a:moveTo>
                  <a:pt x="141848" y="0"/>
                </a:moveTo>
                <a:cubicBezTo>
                  <a:pt x="113093" y="11502"/>
                  <a:pt x="84582" y="23632"/>
                  <a:pt x="55584" y="34506"/>
                </a:cubicBezTo>
                <a:cubicBezTo>
                  <a:pt x="38556" y="40892"/>
                  <a:pt x="8821" y="34272"/>
                  <a:pt x="3825" y="51759"/>
                </a:cubicBezTo>
                <a:cubicBezTo>
                  <a:pt x="-5785" y="85395"/>
                  <a:pt x="3722" y="124903"/>
                  <a:pt x="21078" y="155276"/>
                </a:cubicBezTo>
                <a:cubicBezTo>
                  <a:pt x="30101" y="171066"/>
                  <a:pt x="55083" y="168584"/>
                  <a:pt x="72836" y="172529"/>
                </a:cubicBezTo>
                <a:cubicBezTo>
                  <a:pt x="106985" y="180117"/>
                  <a:pt x="141847" y="184030"/>
                  <a:pt x="176353" y="189781"/>
                </a:cubicBezTo>
                <a:cubicBezTo>
                  <a:pt x="170602" y="224287"/>
                  <a:pt x="174745" y="262009"/>
                  <a:pt x="159101" y="293298"/>
                </a:cubicBezTo>
                <a:cubicBezTo>
                  <a:pt x="149828" y="311844"/>
                  <a:pt x="122004" y="313142"/>
                  <a:pt x="107342" y="327804"/>
                </a:cubicBezTo>
                <a:cubicBezTo>
                  <a:pt x="92680" y="342466"/>
                  <a:pt x="84338" y="362310"/>
                  <a:pt x="72836" y="379563"/>
                </a:cubicBezTo>
                <a:cubicBezTo>
                  <a:pt x="115965" y="595206"/>
                  <a:pt x="36235" y="337561"/>
                  <a:pt x="210859" y="483080"/>
                </a:cubicBezTo>
                <a:cubicBezTo>
                  <a:pt x="229075" y="498260"/>
                  <a:pt x="206759" y="532362"/>
                  <a:pt x="193606" y="552091"/>
                </a:cubicBezTo>
                <a:cubicBezTo>
                  <a:pt x="166349" y="592977"/>
                  <a:pt x="143684" y="586597"/>
                  <a:pt x="107342" y="5865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214340" y="5043055"/>
            <a:ext cx="690113" cy="369332"/>
          </a:xfrm>
          <a:prstGeom prst="rect">
            <a:avLst/>
          </a:prstGeom>
          <a:noFill/>
        </p:spPr>
        <p:txBody>
          <a:bodyPr wrap="square" rtlCol="0">
            <a:spAutoFit/>
          </a:bodyPr>
          <a:lstStyle/>
          <a:p>
            <a:r>
              <a:rPr lang="en-US" dirty="0" smtClean="0"/>
              <a:t>time</a:t>
            </a:r>
            <a:endParaRPr lang="en-US" dirty="0"/>
          </a:p>
        </p:txBody>
      </p:sp>
      <p:sp>
        <p:nvSpPr>
          <p:cNvPr id="16" name="TextBox 15"/>
          <p:cNvSpPr txBox="1"/>
          <p:nvPr/>
        </p:nvSpPr>
        <p:spPr>
          <a:xfrm>
            <a:off x="9489393" y="2769071"/>
            <a:ext cx="461665" cy="1128449"/>
          </a:xfrm>
          <a:prstGeom prst="rect">
            <a:avLst/>
          </a:prstGeom>
          <a:noFill/>
        </p:spPr>
        <p:txBody>
          <a:bodyPr vert="eaVert" wrap="square" rtlCol="0">
            <a:spAutoFit/>
          </a:bodyPr>
          <a:lstStyle/>
          <a:p>
            <a:r>
              <a:rPr lang="en-US" dirty="0" smtClean="0"/>
              <a:t>Thread 1</a:t>
            </a:r>
            <a:endParaRPr lang="en-US" dirty="0"/>
          </a:p>
        </p:txBody>
      </p:sp>
      <p:sp>
        <p:nvSpPr>
          <p:cNvPr id="17" name="TextBox 16"/>
          <p:cNvSpPr txBox="1"/>
          <p:nvPr/>
        </p:nvSpPr>
        <p:spPr>
          <a:xfrm>
            <a:off x="10556254" y="3176401"/>
            <a:ext cx="461665" cy="1128449"/>
          </a:xfrm>
          <a:prstGeom prst="rect">
            <a:avLst/>
          </a:prstGeom>
          <a:noFill/>
        </p:spPr>
        <p:txBody>
          <a:bodyPr vert="eaVert" wrap="square" rtlCol="0">
            <a:spAutoFit/>
          </a:bodyPr>
          <a:lstStyle/>
          <a:p>
            <a:r>
              <a:rPr lang="en-US" dirty="0" smtClean="0"/>
              <a:t>Thread 2</a:t>
            </a:r>
            <a:endParaRPr lang="en-US" dirty="0"/>
          </a:p>
        </p:txBody>
      </p:sp>
      <p:sp>
        <p:nvSpPr>
          <p:cNvPr id="18" name="TextBox 17"/>
          <p:cNvSpPr txBox="1"/>
          <p:nvPr/>
        </p:nvSpPr>
        <p:spPr>
          <a:xfrm>
            <a:off x="10059922" y="2342852"/>
            <a:ext cx="957997" cy="369332"/>
          </a:xfrm>
          <a:prstGeom prst="rect">
            <a:avLst/>
          </a:prstGeom>
          <a:noFill/>
        </p:spPr>
        <p:txBody>
          <a:bodyPr wrap="square" rtlCol="0">
            <a:spAutoFit/>
          </a:bodyPr>
          <a:lstStyle/>
          <a:p>
            <a:r>
              <a:rPr lang="en-US" dirty="0" smtClean="0"/>
              <a:t>Process</a:t>
            </a:r>
            <a:endParaRPr lang="en-US" dirty="0"/>
          </a:p>
        </p:txBody>
      </p:sp>
    </p:spTree>
    <p:extLst>
      <p:ext uri="{BB962C8B-B14F-4D97-AF65-F5344CB8AC3E}">
        <p14:creationId xmlns:p14="http://schemas.microsoft.com/office/powerpoint/2010/main" val="331303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java program</a:t>
            </a:r>
            <a:endParaRPr lang="en-US" dirty="0"/>
          </a:p>
        </p:txBody>
      </p:sp>
      <p:sp>
        <p:nvSpPr>
          <p:cNvPr id="3" name="Content Placeholder 2"/>
          <p:cNvSpPr>
            <a:spLocks noGrp="1"/>
          </p:cNvSpPr>
          <p:nvPr>
            <p:ph idx="1"/>
          </p:nvPr>
        </p:nvSpPr>
        <p:spPr/>
        <p:txBody>
          <a:bodyPr/>
          <a:lstStyle/>
          <a:p>
            <a:pPr marL="0" indent="0">
              <a:buNone/>
            </a:pPr>
            <a:r>
              <a:rPr lang="en-US" dirty="0" smtClean="0"/>
              <a:t>public class HelloWorld</a:t>
            </a:r>
          </a:p>
          <a:p>
            <a:pPr marL="0" indent="0">
              <a:buNone/>
            </a:pPr>
            <a:r>
              <a:rPr lang="en-US" dirty="0" smtClean="0"/>
              <a:t>{</a:t>
            </a:r>
          </a:p>
          <a:p>
            <a:pPr marL="0" indent="0">
              <a:buNone/>
            </a:pPr>
            <a:r>
              <a:rPr lang="en-US" dirty="0"/>
              <a:t>	</a:t>
            </a:r>
            <a:r>
              <a:rPr lang="en-US" dirty="0" smtClean="0"/>
              <a:t>public static void main(String[] </a:t>
            </a:r>
            <a:r>
              <a:rPr lang="en-US" dirty="0" err="1" smtClean="0"/>
              <a:t>args</a:t>
            </a:r>
            <a:r>
              <a:rPr lang="en-US" dirty="0" smtClean="0"/>
              <a:t>)</a:t>
            </a:r>
          </a:p>
          <a:p>
            <a:pPr marL="0" indent="0">
              <a:buNone/>
            </a:pPr>
            <a:r>
              <a:rPr lang="en-US" dirty="0" smtClean="0"/>
              <a:t>	{</a:t>
            </a:r>
          </a:p>
          <a:p>
            <a:pPr marL="0" indent="0">
              <a:buNone/>
            </a:pPr>
            <a:r>
              <a:rPr lang="en-US" dirty="0"/>
              <a:t>	</a:t>
            </a:r>
            <a:r>
              <a:rPr lang="en-US" dirty="0" smtClean="0"/>
              <a:t>	</a:t>
            </a:r>
            <a:r>
              <a:rPr lang="en-US" dirty="0" err="1" smtClean="0"/>
              <a:t>System.out.println</a:t>
            </a:r>
            <a:r>
              <a:rPr lang="en-US" dirty="0" smtClean="0"/>
              <a:t>(“Hello World!”);</a:t>
            </a:r>
          </a:p>
          <a:p>
            <a:pPr marL="0" indent="0">
              <a:buNone/>
            </a:pPr>
            <a:r>
              <a:rPr lang="en-US" dirty="0"/>
              <a:t>	</a:t>
            </a:r>
            <a:r>
              <a:rPr lang="en-US" dirty="0" smtClean="0"/>
              <a:t>}</a:t>
            </a:r>
          </a:p>
          <a:p>
            <a:pPr marL="0" indent="0">
              <a:buNone/>
            </a:pPr>
            <a:r>
              <a:rPr lang="en-US" dirty="0"/>
              <a:t>}</a:t>
            </a:r>
          </a:p>
        </p:txBody>
      </p:sp>
    </p:spTree>
    <p:extLst>
      <p:ext uri="{BB962C8B-B14F-4D97-AF65-F5344CB8AC3E}">
        <p14:creationId xmlns:p14="http://schemas.microsoft.com/office/powerpoint/2010/main" val="411843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Operating System</a:t>
            </a:r>
            <a:endParaRPr lang="en-US" dirty="0"/>
          </a:p>
        </p:txBody>
      </p:sp>
      <p:sp>
        <p:nvSpPr>
          <p:cNvPr id="3" name="Content Placeholder 2"/>
          <p:cNvSpPr>
            <a:spLocks noGrp="1"/>
          </p:cNvSpPr>
          <p:nvPr>
            <p:ph idx="1"/>
          </p:nvPr>
        </p:nvSpPr>
        <p:spPr>
          <a:xfrm>
            <a:off x="838200" y="1825625"/>
            <a:ext cx="5890404" cy="4351338"/>
          </a:xfrm>
        </p:spPr>
        <p:txBody>
          <a:bodyPr>
            <a:normAutofit fontScale="92500"/>
          </a:bodyPr>
          <a:lstStyle/>
          <a:p>
            <a:r>
              <a:rPr lang="en-US" dirty="0" smtClean="0"/>
              <a:t>When the shell loaded and ran the HelloWorld</a:t>
            </a:r>
            <a:r>
              <a:rPr lang="en-US" baseline="0" dirty="0" smtClean="0"/>
              <a:t> program, and when the HelloWorld program prints its message, neither program accessed the keyboard, display, disk, or main memory directly. </a:t>
            </a:r>
          </a:p>
          <a:p>
            <a:r>
              <a:rPr lang="en-US" dirty="0" smtClean="0"/>
              <a:t>Rather, they relied on the services provided by the operating system.</a:t>
            </a:r>
          </a:p>
          <a:p>
            <a:r>
              <a:rPr lang="en-US" dirty="0" smtClean="0"/>
              <a:t>We can think of the operating system as a layer of software interposed between the application program and the hardware. </a:t>
            </a:r>
          </a:p>
          <a:p>
            <a:endParaRPr lang="en-US" dirty="0"/>
          </a:p>
        </p:txBody>
      </p:sp>
      <p:pic>
        <p:nvPicPr>
          <p:cNvPr id="4" name="Picture 3"/>
          <p:cNvPicPr>
            <a:picLocks noChangeAspect="1"/>
          </p:cNvPicPr>
          <p:nvPr/>
        </p:nvPicPr>
        <p:blipFill>
          <a:blip r:embed="rId2"/>
          <a:stretch>
            <a:fillRect/>
          </a:stretch>
        </p:blipFill>
        <p:spPr>
          <a:xfrm>
            <a:off x="6728604" y="1106749"/>
            <a:ext cx="5175849" cy="5356928"/>
          </a:xfrm>
          <a:prstGeom prst="rect">
            <a:avLst/>
          </a:prstGeom>
        </p:spPr>
      </p:pic>
    </p:spTree>
    <p:extLst>
      <p:ext uri="{BB962C8B-B14F-4D97-AF65-F5344CB8AC3E}">
        <p14:creationId xmlns:p14="http://schemas.microsoft.com/office/powerpoint/2010/main" val="3067803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Operating System</a:t>
            </a:r>
            <a:endParaRPr lang="en-US" dirty="0"/>
          </a:p>
        </p:txBody>
      </p:sp>
      <p:sp>
        <p:nvSpPr>
          <p:cNvPr id="3" name="Content Placeholder 2"/>
          <p:cNvSpPr>
            <a:spLocks noGrp="1"/>
          </p:cNvSpPr>
          <p:nvPr>
            <p:ph idx="1"/>
          </p:nvPr>
        </p:nvSpPr>
        <p:spPr/>
        <p:txBody>
          <a:bodyPr/>
          <a:lstStyle/>
          <a:p>
            <a:r>
              <a:rPr lang="en-US" dirty="0" smtClean="0"/>
              <a:t>An </a:t>
            </a:r>
            <a:r>
              <a:rPr lang="en-US" dirty="0"/>
              <a:t>operating system is software that manages all of the hardware resources associated with your electronic devices. </a:t>
            </a:r>
            <a:endParaRPr lang="en-US" dirty="0" smtClean="0"/>
          </a:p>
          <a:p>
            <a:r>
              <a:rPr lang="en-US" dirty="0" smtClean="0"/>
              <a:t>It </a:t>
            </a:r>
            <a:r>
              <a:rPr lang="en-US" dirty="0"/>
              <a:t>manages the communication between your software and hardware</a:t>
            </a:r>
            <a:r>
              <a:rPr lang="en-US" dirty="0" smtClean="0"/>
              <a:t>.</a:t>
            </a:r>
          </a:p>
          <a:p>
            <a:r>
              <a:rPr lang="en-US" dirty="0" smtClean="0"/>
              <a:t> </a:t>
            </a:r>
            <a:r>
              <a:rPr lang="en-US" dirty="0"/>
              <a:t>Without the operating system (OS), the software wouldn’t function</a:t>
            </a:r>
            <a:r>
              <a:rPr lang="en-US" dirty="0" smtClean="0"/>
              <a:t>.</a:t>
            </a:r>
          </a:p>
          <a:p>
            <a:r>
              <a:rPr lang="en-US" dirty="0" smtClean="0"/>
              <a:t>Examples: </a:t>
            </a:r>
            <a:r>
              <a:rPr lang="en-US" dirty="0"/>
              <a:t>Just link Windows 8 and Mac OS X, </a:t>
            </a:r>
            <a:r>
              <a:rPr lang="en-US" dirty="0" smtClean="0"/>
              <a:t>Linux</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https://www.linux.com/what-is-linux</a:t>
            </a:r>
            <a:endParaRPr lang="en-US"/>
          </a:p>
        </p:txBody>
      </p:sp>
    </p:spTree>
    <p:extLst>
      <p:ext uri="{BB962C8B-B14F-4D97-AF65-F5344CB8AC3E}">
        <p14:creationId xmlns:p14="http://schemas.microsoft.com/office/powerpoint/2010/main" val="620795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Operating System Components</a:t>
            </a:r>
            <a:endParaRPr lang="en-US" dirty="0"/>
          </a:p>
        </p:txBody>
      </p:sp>
      <p:sp>
        <p:nvSpPr>
          <p:cNvPr id="3" name="Content Placeholder 2"/>
          <p:cNvSpPr>
            <a:spLocks noGrp="1"/>
          </p:cNvSpPr>
          <p:nvPr>
            <p:ph idx="1"/>
          </p:nvPr>
        </p:nvSpPr>
        <p:spPr/>
        <p:txBody>
          <a:bodyPr/>
          <a:lstStyle/>
          <a:p>
            <a:r>
              <a:rPr lang="en-US" dirty="0" smtClean="0"/>
              <a:t>The Operating System is comprised of a number of pieces:</a:t>
            </a:r>
          </a:p>
          <a:p>
            <a:pPr marL="514350" indent="-514350">
              <a:buFont typeface="+mj-lt"/>
              <a:buAutoNum type="arabicPeriod"/>
            </a:pPr>
            <a:r>
              <a:rPr lang="en-US" dirty="0" smtClean="0"/>
              <a:t>The Bootloader: The software that manages the boot process of your computer. For most users, this will simply be a splash screen that pops up and eventually goes away to boot into the operating system.</a:t>
            </a:r>
          </a:p>
          <a:p>
            <a:pPr marL="514350" indent="-514350">
              <a:buFont typeface="+mj-lt"/>
              <a:buAutoNum type="arabicPeriod"/>
            </a:pPr>
            <a:r>
              <a:rPr lang="en-US" dirty="0" smtClean="0"/>
              <a:t>The kernel: This is the one piece of the whole that is actually called “Linux”, “Windows”, or “Mac OS”. The kernel is the core of the system and manages the </a:t>
            </a:r>
            <a:r>
              <a:rPr lang="en-US" dirty="0" smtClean="0"/>
              <a:t>CPU</a:t>
            </a:r>
            <a:r>
              <a:rPr lang="en-US" dirty="0" smtClean="0"/>
              <a:t>, memory, and peripheral devices. The kernel is the “lowest” level of the OS.</a:t>
            </a:r>
            <a:endParaRPr lang="en-US" dirty="0"/>
          </a:p>
        </p:txBody>
      </p:sp>
      <p:sp>
        <p:nvSpPr>
          <p:cNvPr id="4" name="Footer Placeholder 3"/>
          <p:cNvSpPr>
            <a:spLocks noGrp="1"/>
          </p:cNvSpPr>
          <p:nvPr>
            <p:ph type="ftr" sz="quarter" idx="11"/>
          </p:nvPr>
        </p:nvSpPr>
        <p:spPr/>
        <p:txBody>
          <a:bodyPr/>
          <a:lstStyle/>
          <a:p>
            <a:r>
              <a:rPr lang="en-US" smtClean="0"/>
              <a:t>https://www.linux.com/what-is-linux</a:t>
            </a:r>
            <a:endParaRPr lang="en-US"/>
          </a:p>
        </p:txBody>
      </p:sp>
    </p:spTree>
    <p:extLst>
      <p:ext uri="{BB962C8B-B14F-4D97-AF65-F5344CB8AC3E}">
        <p14:creationId xmlns:p14="http://schemas.microsoft.com/office/powerpoint/2010/main" val="804036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Operating System Components</a:t>
            </a:r>
          </a:p>
        </p:txBody>
      </p:sp>
      <p:sp>
        <p:nvSpPr>
          <p:cNvPr id="3" name="Content Placeholder 2"/>
          <p:cNvSpPr>
            <a:spLocks noGrp="1"/>
          </p:cNvSpPr>
          <p:nvPr>
            <p:ph idx="1"/>
          </p:nvPr>
        </p:nvSpPr>
        <p:spPr>
          <a:xfrm>
            <a:off x="476250" y="1524000"/>
            <a:ext cx="10877550" cy="4652963"/>
          </a:xfrm>
        </p:spPr>
        <p:txBody>
          <a:bodyPr>
            <a:normAutofit/>
          </a:bodyPr>
          <a:lstStyle/>
          <a:p>
            <a:pPr marL="514350" indent="-514350">
              <a:buFont typeface="+mj-lt"/>
              <a:buAutoNum type="arabicPeriod" startAt="3"/>
            </a:pPr>
            <a:r>
              <a:rPr lang="en-US" dirty="0" smtClean="0"/>
              <a:t>Daemons: These are background services (printing, sound, scheduling, </a:t>
            </a:r>
            <a:r>
              <a:rPr lang="en-US" dirty="0" err="1" smtClean="0"/>
              <a:t>etc</a:t>
            </a:r>
            <a:r>
              <a:rPr lang="en-US" dirty="0" smtClean="0"/>
              <a:t>) that either start up during boot, </a:t>
            </a:r>
            <a:r>
              <a:rPr lang="en-US" dirty="0" smtClean="0"/>
              <a:t>or </a:t>
            </a:r>
            <a:r>
              <a:rPr lang="en-US" dirty="0" smtClean="0"/>
              <a:t>after you log into the desktop.</a:t>
            </a:r>
          </a:p>
          <a:p>
            <a:pPr marL="514350" indent="-514350">
              <a:buFont typeface="+mj-lt"/>
              <a:buAutoNum type="arabicPeriod" startAt="3"/>
            </a:pPr>
            <a:r>
              <a:rPr lang="en-US" dirty="0"/>
              <a:t>The Shell: is a </a:t>
            </a:r>
            <a:r>
              <a:rPr lang="en-US" dirty="0" smtClean="0"/>
              <a:t>user interface that </a:t>
            </a:r>
            <a:r>
              <a:rPr lang="en-US" dirty="0"/>
              <a:t>allows you to control the computer. OS shells use either command-line interface (CLI) or graphical user interface (</a:t>
            </a:r>
            <a:r>
              <a:rPr lang="en-US" dirty="0" smtClean="0"/>
              <a:t>GUI). It </a:t>
            </a:r>
            <a:r>
              <a:rPr lang="en-US" dirty="0"/>
              <a:t>is named a shell because it is a layer around the OS kernel. </a:t>
            </a:r>
            <a:endParaRPr lang="en-US" dirty="0" smtClean="0"/>
          </a:p>
        </p:txBody>
      </p:sp>
      <p:sp>
        <p:nvSpPr>
          <p:cNvPr id="4" name="Footer Placeholder 3"/>
          <p:cNvSpPr>
            <a:spLocks noGrp="1"/>
          </p:cNvSpPr>
          <p:nvPr>
            <p:ph type="ftr" sz="quarter" idx="11"/>
          </p:nvPr>
        </p:nvSpPr>
        <p:spPr/>
        <p:txBody>
          <a:bodyPr/>
          <a:lstStyle/>
          <a:p>
            <a:r>
              <a:rPr lang="en-US" smtClean="0"/>
              <a:t>https://www.linux.com/what-is-linux</a:t>
            </a:r>
            <a:endParaRPr lang="en-US"/>
          </a:p>
        </p:txBody>
      </p:sp>
      <p:pic>
        <p:nvPicPr>
          <p:cNvPr id="5" name="Picture 4"/>
          <p:cNvPicPr>
            <a:picLocks noChangeAspect="1"/>
          </p:cNvPicPr>
          <p:nvPr/>
        </p:nvPicPr>
        <p:blipFill>
          <a:blip r:embed="rId3"/>
          <a:stretch>
            <a:fillRect/>
          </a:stretch>
        </p:blipFill>
        <p:spPr>
          <a:xfrm>
            <a:off x="1324083" y="4298819"/>
            <a:ext cx="3517939" cy="1806509"/>
          </a:xfrm>
          <a:prstGeom prst="rect">
            <a:avLst/>
          </a:prstGeom>
        </p:spPr>
      </p:pic>
      <p:pic>
        <p:nvPicPr>
          <p:cNvPr id="6" name="Picture 5"/>
          <p:cNvPicPr>
            <a:picLocks noChangeAspect="1"/>
          </p:cNvPicPr>
          <p:nvPr/>
        </p:nvPicPr>
        <p:blipFill>
          <a:blip r:embed="rId4"/>
          <a:stretch>
            <a:fillRect/>
          </a:stretch>
        </p:blipFill>
        <p:spPr>
          <a:xfrm>
            <a:off x="6832186" y="4082086"/>
            <a:ext cx="3032352" cy="2274264"/>
          </a:xfrm>
          <a:prstGeom prst="rect">
            <a:avLst/>
          </a:prstGeom>
        </p:spPr>
      </p:pic>
    </p:spTree>
    <p:extLst>
      <p:ext uri="{BB962C8B-B14F-4D97-AF65-F5344CB8AC3E}">
        <p14:creationId xmlns:p14="http://schemas.microsoft.com/office/powerpoint/2010/main" val="4103546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Operating System Components</a:t>
            </a:r>
          </a:p>
        </p:txBody>
      </p:sp>
      <p:sp>
        <p:nvSpPr>
          <p:cNvPr id="3" name="Content Placeholder 2"/>
          <p:cNvSpPr>
            <a:spLocks noGrp="1"/>
          </p:cNvSpPr>
          <p:nvPr>
            <p:ph idx="1"/>
          </p:nvPr>
        </p:nvSpPr>
        <p:spPr/>
        <p:txBody>
          <a:bodyPr/>
          <a:lstStyle/>
          <a:p>
            <a:pPr marL="514350" indent="-514350">
              <a:buFont typeface="+mj-lt"/>
              <a:buAutoNum type="arabicPeriod" startAt="5"/>
            </a:pPr>
            <a:r>
              <a:rPr lang="en-US" dirty="0"/>
              <a:t>Graphical Server: This is the sub-system that displays the graphics on your monitor. </a:t>
            </a:r>
            <a:endParaRPr lang="en-US" dirty="0" smtClean="0"/>
          </a:p>
          <a:p>
            <a:pPr marL="514350" indent="-514350">
              <a:buFont typeface="+mj-lt"/>
              <a:buAutoNum type="arabicPeriod" startAt="5"/>
            </a:pPr>
            <a:r>
              <a:rPr lang="en-US" dirty="0" smtClean="0"/>
              <a:t>Desktop </a:t>
            </a:r>
            <a:r>
              <a:rPr lang="en-US" dirty="0"/>
              <a:t>Environment: This is the piece of the puzzle that the users actually interact with. Each desktop environment includes built-in applications (such as file managers, configuration tools, web browsers, games, </a:t>
            </a:r>
            <a:r>
              <a:rPr lang="en-US" dirty="0" err="1"/>
              <a:t>etc</a:t>
            </a:r>
            <a:r>
              <a:rPr lang="en-US" dirty="0"/>
              <a:t>)</a:t>
            </a:r>
          </a:p>
          <a:p>
            <a:endParaRPr lang="en-US" dirty="0"/>
          </a:p>
        </p:txBody>
      </p:sp>
    </p:spTree>
    <p:extLst>
      <p:ext uri="{BB962C8B-B14F-4D97-AF65-F5344CB8AC3E}">
        <p14:creationId xmlns:p14="http://schemas.microsoft.com/office/powerpoint/2010/main" val="2387154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Operating System</a:t>
            </a:r>
            <a:endParaRPr lang="en-US" dirty="0"/>
          </a:p>
        </p:txBody>
      </p:sp>
      <p:sp>
        <p:nvSpPr>
          <p:cNvPr id="3" name="Content Placeholder 2"/>
          <p:cNvSpPr>
            <a:spLocks noGrp="1"/>
          </p:cNvSpPr>
          <p:nvPr>
            <p:ph idx="1"/>
          </p:nvPr>
        </p:nvSpPr>
        <p:spPr/>
        <p:txBody>
          <a:bodyPr/>
          <a:lstStyle/>
          <a:p>
            <a:r>
              <a:rPr lang="en-US" dirty="0" smtClean="0"/>
              <a:t>The operating system has two primary purposes: </a:t>
            </a:r>
          </a:p>
          <a:p>
            <a:pPr marL="914400" lvl="1" indent="-457200">
              <a:buFont typeface="+mj-lt"/>
              <a:buAutoNum type="arabicPeriod"/>
            </a:pPr>
            <a:r>
              <a:rPr lang="en-US" dirty="0" smtClean="0"/>
              <a:t>To protect the hardware from misuse by runaway applications and</a:t>
            </a:r>
          </a:p>
          <a:p>
            <a:pPr marL="914400" lvl="1" indent="-457200">
              <a:buFont typeface="+mj-lt"/>
              <a:buAutoNum type="arabicPeriod"/>
            </a:pPr>
            <a:r>
              <a:rPr lang="en-US" dirty="0"/>
              <a:t>T</a:t>
            </a:r>
            <a:r>
              <a:rPr lang="en-US" dirty="0" smtClean="0"/>
              <a:t>o provide applications with simple and uniform mechanisms for manipulating complicated and often widely different low-level hardware devices. </a:t>
            </a:r>
          </a:p>
          <a:p>
            <a:r>
              <a:rPr lang="en-US" dirty="0" smtClean="0"/>
              <a:t>The operating system achieves both goals via the fundamental abstractions</a:t>
            </a:r>
          </a:p>
          <a:p>
            <a:pPr marL="914400" lvl="1" indent="-457200">
              <a:buFont typeface="+mj-lt"/>
              <a:buAutoNum type="arabicPeriod"/>
            </a:pPr>
            <a:r>
              <a:rPr lang="en-US" dirty="0" smtClean="0"/>
              <a:t>Processes</a:t>
            </a:r>
          </a:p>
          <a:p>
            <a:pPr marL="914400" lvl="1" indent="-457200">
              <a:buFont typeface="+mj-lt"/>
              <a:buAutoNum type="arabicPeriod"/>
            </a:pPr>
            <a:r>
              <a:rPr lang="en-US" dirty="0"/>
              <a:t>V</a:t>
            </a:r>
            <a:r>
              <a:rPr lang="en-US" dirty="0" smtClean="0"/>
              <a:t>irtual memory</a:t>
            </a:r>
          </a:p>
          <a:p>
            <a:pPr marL="914400" lvl="1" indent="-457200">
              <a:buFont typeface="+mj-lt"/>
              <a:buAutoNum type="arabicPeriod"/>
            </a:pPr>
            <a:r>
              <a:rPr lang="en-US" dirty="0" smtClean="0"/>
              <a:t>files</a:t>
            </a:r>
            <a:endParaRPr lang="en-US" dirty="0"/>
          </a:p>
        </p:txBody>
      </p:sp>
    </p:spTree>
    <p:extLst>
      <p:ext uri="{BB962C8B-B14F-4D97-AF65-F5344CB8AC3E}">
        <p14:creationId xmlns:p14="http://schemas.microsoft.com/office/powerpoint/2010/main" val="2962560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13185</TotalTime>
  <Words>2812</Words>
  <Application>Microsoft Office PowerPoint</Application>
  <PresentationFormat>Widescreen</PresentationFormat>
  <Paragraphs>178</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Operating System</vt:lpstr>
      <vt:lpstr>Road map</vt:lpstr>
      <vt:lpstr>A java program</vt:lpstr>
      <vt:lpstr>The Operating System</vt:lpstr>
      <vt:lpstr>The Operating System</vt:lpstr>
      <vt:lpstr>The Operating System Components</vt:lpstr>
      <vt:lpstr>The Operating System Components</vt:lpstr>
      <vt:lpstr>The Operating System Components</vt:lpstr>
      <vt:lpstr>The Operating System</vt:lpstr>
      <vt:lpstr>Process</vt:lpstr>
      <vt:lpstr>Kernel</vt:lpstr>
      <vt:lpstr>Pre-emptive Multitasking</vt:lpstr>
      <vt:lpstr>Questions</vt:lpstr>
      <vt:lpstr>Questions</vt:lpstr>
      <vt:lpstr>Process</vt:lpstr>
      <vt:lpstr>Virtual Memory</vt:lpstr>
      <vt:lpstr>How does Virtual Memory Work?</vt:lpstr>
      <vt:lpstr>Why Virtual Memory?</vt:lpstr>
      <vt:lpstr>Virtual Address Spaces—Components </vt:lpstr>
      <vt:lpstr>Virtual Address Spaces—Components </vt:lpstr>
      <vt:lpstr>Virtual Address Space—Rules </vt:lpstr>
      <vt:lpstr>System Calls –How does Process invoke actions?</vt:lpstr>
      <vt:lpstr>Files</vt:lpstr>
      <vt:lpstr>Threads</vt:lpstr>
    </vt:vector>
  </TitlesOfParts>
  <Company>West Chester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Cui, Liu</dc:creator>
  <cp:lastModifiedBy>Cui, Liu</cp:lastModifiedBy>
  <cp:revision>39</cp:revision>
  <dcterms:created xsi:type="dcterms:W3CDTF">2017-09-18T19:28:39Z</dcterms:created>
  <dcterms:modified xsi:type="dcterms:W3CDTF">2020-09-01T02:54:46Z</dcterms:modified>
</cp:coreProperties>
</file>