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27" autoAdjust="0"/>
  </p:normalViewPr>
  <p:slideViewPr>
    <p:cSldViewPr snapToGrid="0">
      <p:cViewPr varScale="1">
        <p:scale>
          <a:sx n="68" d="100"/>
          <a:sy n="68" d="100"/>
        </p:scale>
        <p:origin x="807"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5271F-C4D9-46CA-98BE-E4BE1FFAB4B3}"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7CBB3-3D4C-4CBF-A1DA-F2E8E79963D7}" type="slidenum">
              <a:rPr lang="en-US" smtClean="0"/>
              <a:t>‹#›</a:t>
            </a:fld>
            <a:endParaRPr lang="en-US"/>
          </a:p>
        </p:txBody>
      </p:sp>
    </p:spTree>
    <p:extLst>
      <p:ext uri="{BB962C8B-B14F-4D97-AF65-F5344CB8AC3E}">
        <p14:creationId xmlns:p14="http://schemas.microsoft.com/office/powerpoint/2010/main" val="268002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second-stage boot loaders allow the user to specify which device should be used to load the rest of the operating system. In most cases, this option defaults to booting from the hard drive, or in the event of a new installation, from external media such as a DVD drive. Thus, one should make sure that the operating system is always booted from trusted</a:t>
            </a:r>
            <a:r>
              <a:rPr lang="en-US" baseline="0" dirty="0" smtClean="0"/>
              <a:t> media.</a:t>
            </a:r>
            <a:endParaRPr lang="en-US" dirty="0"/>
          </a:p>
        </p:txBody>
      </p:sp>
      <p:sp>
        <p:nvSpPr>
          <p:cNvPr id="4" name="Slide Number Placeholder 3"/>
          <p:cNvSpPr>
            <a:spLocks noGrp="1"/>
          </p:cNvSpPr>
          <p:nvPr>
            <p:ph type="sldNum" sz="quarter" idx="10"/>
          </p:nvPr>
        </p:nvSpPr>
        <p:spPr/>
        <p:txBody>
          <a:bodyPr/>
          <a:lstStyle/>
          <a:p>
            <a:fld id="{84F7CBB3-3D4C-4CBF-A1DA-F2E8E79963D7}" type="slidenum">
              <a:rPr lang="en-US" smtClean="0"/>
              <a:t>6</a:t>
            </a:fld>
            <a:endParaRPr lang="en-US"/>
          </a:p>
        </p:txBody>
      </p:sp>
    </p:spTree>
    <p:extLst>
      <p:ext uri="{BB962C8B-B14F-4D97-AF65-F5344CB8AC3E}">
        <p14:creationId xmlns:p14="http://schemas.microsoft.com/office/powerpoint/2010/main" val="60851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defines three possible sources of logs, “System”, “Application,” and “Security”. The system log can only be written to by the operating</a:t>
            </a:r>
            <a:r>
              <a:rPr lang="en-US" baseline="0" dirty="0" smtClean="0"/>
              <a:t> system itself, while the application log may be written to by ordinary applications. Finally, the security log can only be written to by a special windows service known as the Local Security Authority Subsystem Service, visible in Process Explorer as lsass.exe. This service is responsible for enforcing security policies such as access control and user authentication. In addition to these three predefined sources, users can define their own log sources. Each log entry is known as an event. Events are given unique identifiers, which correspond to any of the potential occurrences on a Windows machine that might prompt logging. </a:t>
            </a:r>
            <a:endParaRPr lang="en-US" dirty="0"/>
          </a:p>
        </p:txBody>
      </p:sp>
      <p:sp>
        <p:nvSpPr>
          <p:cNvPr id="4" name="Slide Number Placeholder 3"/>
          <p:cNvSpPr>
            <a:spLocks noGrp="1"/>
          </p:cNvSpPr>
          <p:nvPr>
            <p:ph type="sldNum" sz="quarter" idx="10"/>
          </p:nvPr>
        </p:nvSpPr>
        <p:spPr/>
        <p:txBody>
          <a:bodyPr/>
          <a:lstStyle/>
          <a:p>
            <a:fld id="{84F7CBB3-3D4C-4CBF-A1DA-F2E8E79963D7}" type="slidenum">
              <a:rPr lang="en-US" smtClean="0"/>
              <a:t>8</a:t>
            </a:fld>
            <a:endParaRPr lang="en-US"/>
          </a:p>
        </p:txBody>
      </p:sp>
    </p:spTree>
    <p:extLst>
      <p:ext uri="{BB962C8B-B14F-4D97-AF65-F5344CB8AC3E}">
        <p14:creationId xmlns:p14="http://schemas.microsoft.com/office/powerpoint/2010/main" val="391350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processes to work with files, they need a shorthand way to refer to those files, other than always going to the filesystem and specifying a path to the files in question In order to efficiently read and write files stored on disk, modern operating systems rely on a mechanisms known as file descriptors. File descriptors are essentially index values stored in a table, aptly known as the file descriptor table. When a program needs to access a file, a call is made to the open system call, which results in the kernel creating a new entry in the file descriptor table which maps to the file’s location on the disk. This new file descriptor is returned to the program, which can now</a:t>
            </a:r>
            <a:r>
              <a:rPr lang="en-US" baseline="0" dirty="0" smtClean="0"/>
              <a:t> issue read or write commands using that file descriptor. When receiving a read or write system call, the kernel looks up the file descriptor in the table and performs the read or write at the appropriate location on disk. Finally, when finished, the program should issue the close system call to remove the open file descriptor.</a:t>
            </a:r>
          </a:p>
          <a:p>
            <a:endParaRPr lang="en-US" dirty="0"/>
          </a:p>
        </p:txBody>
      </p:sp>
      <p:sp>
        <p:nvSpPr>
          <p:cNvPr id="4" name="Slide Number Placeholder 3"/>
          <p:cNvSpPr>
            <a:spLocks noGrp="1"/>
          </p:cNvSpPr>
          <p:nvPr>
            <p:ph type="sldNum" sz="quarter" idx="10"/>
          </p:nvPr>
        </p:nvSpPr>
        <p:spPr/>
        <p:txBody>
          <a:bodyPr/>
          <a:lstStyle/>
          <a:p>
            <a:fld id="{84F7CBB3-3D4C-4CBF-A1DA-F2E8E79963D7}" type="slidenum">
              <a:rPr lang="en-US" smtClean="0"/>
              <a:t>22</a:t>
            </a:fld>
            <a:endParaRPr lang="en-US"/>
          </a:p>
        </p:txBody>
      </p:sp>
    </p:spTree>
    <p:extLst>
      <p:ext uri="{BB962C8B-B14F-4D97-AF65-F5344CB8AC3E}">
        <p14:creationId xmlns:p14="http://schemas.microsoft.com/office/powerpoint/2010/main" val="296944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C3E3E2-52CF-4D0B-B272-B2CF86642415}"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191587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3E3E2-52CF-4D0B-B272-B2CF86642415}"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244818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3E3E2-52CF-4D0B-B272-B2CF86642415}"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315476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3E3E2-52CF-4D0B-B272-B2CF86642415}"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82769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C3E3E2-52CF-4D0B-B272-B2CF86642415}"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143979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C3E3E2-52CF-4D0B-B272-B2CF86642415}"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25714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C3E3E2-52CF-4D0B-B272-B2CF86642415}"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419612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C3E3E2-52CF-4D0B-B272-B2CF86642415}"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291590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3E3E2-52CF-4D0B-B272-B2CF86642415}"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18658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3E3E2-52CF-4D0B-B272-B2CF86642415}"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49975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3E3E2-52CF-4D0B-B272-B2CF86642415}"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D01A3-DA38-4456-8B18-56982D08C1DF}" type="slidenum">
              <a:rPr lang="en-US" smtClean="0"/>
              <a:t>‹#›</a:t>
            </a:fld>
            <a:endParaRPr lang="en-US"/>
          </a:p>
        </p:txBody>
      </p:sp>
    </p:spTree>
    <p:extLst>
      <p:ext uri="{BB962C8B-B14F-4D97-AF65-F5344CB8AC3E}">
        <p14:creationId xmlns:p14="http://schemas.microsoft.com/office/powerpoint/2010/main" val="307280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3E3E2-52CF-4D0B-B272-B2CF86642415}" type="datetimeFigureOut">
              <a:rPr lang="en-US" smtClean="0"/>
              <a:t>9/7/2020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D01A3-DA38-4456-8B18-56982D08C1DF}" type="slidenum">
              <a:rPr lang="en-US" smtClean="0"/>
              <a:t>‹#›</a:t>
            </a:fld>
            <a:endParaRPr lang="en-US"/>
          </a:p>
        </p:txBody>
      </p:sp>
    </p:spTree>
    <p:extLst>
      <p:ext uri="{BB962C8B-B14F-4D97-AF65-F5344CB8AC3E}">
        <p14:creationId xmlns:p14="http://schemas.microsoft.com/office/powerpoint/2010/main" val="375593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Security</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842775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and Filesystem Security</a:t>
            </a:r>
            <a:endParaRPr lang="en-US" dirty="0"/>
          </a:p>
        </p:txBody>
      </p:sp>
      <p:sp>
        <p:nvSpPr>
          <p:cNvPr id="3" name="Content Placeholder 2"/>
          <p:cNvSpPr>
            <a:spLocks noGrp="1"/>
          </p:cNvSpPr>
          <p:nvPr>
            <p:ph idx="1"/>
          </p:nvPr>
        </p:nvSpPr>
        <p:spPr/>
        <p:txBody>
          <a:bodyPr/>
          <a:lstStyle/>
          <a:p>
            <a:r>
              <a:rPr lang="en-US" dirty="0" smtClean="0"/>
              <a:t>Virtual memory: is a useful tool for operating systems. It allows for multiple processes with a total address space larger than our RAM memory to run effectively, and it supports these multiple processes to each view its address spaces as being contiguous.</a:t>
            </a:r>
          </a:p>
          <a:p>
            <a:r>
              <a:rPr lang="en-US" dirty="0" smtClean="0"/>
              <a:t>Windows: virtual memory pages that have been written to the hard disk are actually contained in what is known as the page file, located at c:\pagefhile.sys</a:t>
            </a:r>
          </a:p>
          <a:p>
            <a:r>
              <a:rPr lang="en-US" dirty="0" smtClean="0"/>
              <a:t>Linux: requires users to set up an entire partition of their hard disk, known as the swap partition, to contain memory pages. </a:t>
            </a:r>
            <a:endParaRPr lang="en-US" dirty="0"/>
          </a:p>
        </p:txBody>
      </p:sp>
    </p:spTree>
    <p:extLst>
      <p:ext uri="{BB962C8B-B14F-4D97-AF65-F5344CB8AC3E}">
        <p14:creationId xmlns:p14="http://schemas.microsoft.com/office/powerpoint/2010/main" val="410716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Virtual Memory</a:t>
            </a:r>
            <a:endParaRPr lang="en-US" dirty="0"/>
          </a:p>
        </p:txBody>
      </p:sp>
      <p:sp>
        <p:nvSpPr>
          <p:cNvPr id="3" name="Content Placeholder 2"/>
          <p:cNvSpPr>
            <a:spLocks noGrp="1"/>
          </p:cNvSpPr>
          <p:nvPr>
            <p:ph idx="1"/>
          </p:nvPr>
        </p:nvSpPr>
        <p:spPr/>
        <p:txBody>
          <a:bodyPr/>
          <a:lstStyle/>
          <a:p>
            <a:r>
              <a:rPr lang="en-US" dirty="0" smtClean="0"/>
              <a:t>Goal: get virtual memory pages to see sensitive information</a:t>
            </a:r>
          </a:p>
          <a:p>
            <a:r>
              <a:rPr lang="en-US" dirty="0" smtClean="0"/>
              <a:t>How: suddenly powered off the machine without properly shutting down and booted to another operating system via external media. </a:t>
            </a:r>
          </a:p>
          <a:p>
            <a:r>
              <a:rPr lang="en-US" dirty="0" smtClean="0"/>
              <a:t>Mitigation: hard disk encryption should be used in all cases</a:t>
            </a:r>
            <a:endParaRPr lang="en-US" dirty="0"/>
          </a:p>
        </p:txBody>
      </p:sp>
    </p:spTree>
    <p:extLst>
      <p:ext uri="{BB962C8B-B14F-4D97-AF65-F5344CB8AC3E}">
        <p14:creationId xmlns:p14="http://schemas.microsoft.com/office/powerpoint/2010/main" val="198303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Authentication</a:t>
            </a:r>
            <a:endParaRPr lang="en-US" dirty="0"/>
          </a:p>
        </p:txBody>
      </p:sp>
      <p:sp>
        <p:nvSpPr>
          <p:cNvPr id="3" name="Content Placeholder 2"/>
          <p:cNvSpPr>
            <a:spLocks noGrp="1"/>
          </p:cNvSpPr>
          <p:nvPr>
            <p:ph idx="1"/>
          </p:nvPr>
        </p:nvSpPr>
        <p:spPr/>
        <p:txBody>
          <a:bodyPr/>
          <a:lstStyle/>
          <a:p>
            <a:r>
              <a:rPr lang="en-US" dirty="0" smtClean="0"/>
              <a:t>The question of who is allowed access to the resources in a computer system begins with a central question of operating systems security:</a:t>
            </a:r>
          </a:p>
          <a:p>
            <a:pPr marL="0" indent="0">
              <a:buNone/>
            </a:pPr>
            <a:r>
              <a:rPr lang="en-US" dirty="0" smtClean="0"/>
              <a:t>   </a:t>
            </a:r>
            <a:r>
              <a:rPr lang="en-US" b="1" dirty="0" smtClean="0">
                <a:solidFill>
                  <a:srgbClr val="FF0000"/>
                </a:solidFill>
              </a:rPr>
              <a:t>How does the operating system securely identify its users?</a:t>
            </a:r>
          </a:p>
          <a:p>
            <a:pPr marL="0" indent="0">
              <a:buNone/>
            </a:pPr>
            <a:endParaRPr lang="en-US" dirty="0"/>
          </a:p>
        </p:txBody>
      </p:sp>
    </p:spTree>
    <p:extLst>
      <p:ext uri="{BB962C8B-B14F-4D97-AF65-F5344CB8AC3E}">
        <p14:creationId xmlns:p14="http://schemas.microsoft.com/office/powerpoint/2010/main" val="2369842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Password-Based Authentication</a:t>
            </a:r>
          </a:p>
        </p:txBody>
      </p:sp>
      <p:sp>
        <p:nvSpPr>
          <p:cNvPr id="3" name="Content Placeholder 2"/>
          <p:cNvSpPr>
            <a:spLocks noGrp="1"/>
          </p:cNvSpPr>
          <p:nvPr>
            <p:ph idx="1"/>
          </p:nvPr>
        </p:nvSpPr>
        <p:spPr/>
        <p:txBody>
          <a:bodyPr/>
          <a:lstStyle/>
          <a:p>
            <a:r>
              <a:rPr lang="en-US" dirty="0"/>
              <a:t>A standard authentication mechanisms used by most operating systems is for users to log in by entering a username and password. </a:t>
            </a:r>
          </a:p>
          <a:p>
            <a:r>
              <a:rPr lang="en-US" dirty="0" smtClean="0"/>
              <a:t>If the entered password matches the stored password associated with the entered username, then the system accepts this authentication and logs the users into the system. </a:t>
            </a:r>
          </a:p>
          <a:p>
            <a:r>
              <a:rPr lang="en-US" dirty="0" smtClean="0"/>
              <a:t>That means you need to store password on the hard drive.</a:t>
            </a:r>
          </a:p>
          <a:p>
            <a:r>
              <a:rPr lang="en-US" dirty="0" smtClean="0"/>
              <a:t>How to make it secure?</a:t>
            </a:r>
            <a:endParaRPr lang="en-US" dirty="0"/>
          </a:p>
        </p:txBody>
      </p:sp>
    </p:spTree>
    <p:extLst>
      <p:ext uri="{BB962C8B-B14F-4D97-AF65-F5344CB8AC3E}">
        <p14:creationId xmlns:p14="http://schemas.microsoft.com/office/powerpoint/2010/main" val="137620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Password-Based Authentication</a:t>
            </a:r>
          </a:p>
        </p:txBody>
      </p:sp>
      <p:sp>
        <p:nvSpPr>
          <p:cNvPr id="3" name="Content Placeholder 2"/>
          <p:cNvSpPr>
            <a:spLocks noGrp="1"/>
          </p:cNvSpPr>
          <p:nvPr>
            <p:ph idx="1"/>
          </p:nvPr>
        </p:nvSpPr>
        <p:spPr/>
        <p:txBody>
          <a:bodyPr/>
          <a:lstStyle/>
          <a:p>
            <a:r>
              <a:rPr lang="en-US" dirty="0" smtClean="0"/>
              <a:t>How to make it secure?</a:t>
            </a:r>
          </a:p>
          <a:p>
            <a:pPr lvl="1"/>
            <a:r>
              <a:rPr lang="en-US" dirty="0" smtClean="0"/>
              <a:t>Hash function</a:t>
            </a:r>
          </a:p>
          <a:p>
            <a:r>
              <a:rPr lang="en-US" dirty="0" smtClean="0"/>
              <a:t>Why it is secure?</a:t>
            </a:r>
          </a:p>
          <a:p>
            <a:pPr lvl="1"/>
            <a:r>
              <a:rPr lang="en-US" dirty="0" smtClean="0"/>
              <a:t>One way</a:t>
            </a:r>
          </a:p>
          <a:p>
            <a:r>
              <a:rPr lang="en-US" dirty="0" smtClean="0"/>
              <a:t>How to break?</a:t>
            </a:r>
          </a:p>
          <a:p>
            <a:pPr lvl="1"/>
            <a:r>
              <a:rPr lang="en-US" dirty="0" smtClean="0"/>
              <a:t>Dictionary attack</a:t>
            </a:r>
          </a:p>
          <a:p>
            <a:r>
              <a:rPr lang="en-US" dirty="0" smtClean="0"/>
              <a:t>How to mitigate?</a:t>
            </a:r>
          </a:p>
          <a:p>
            <a:pPr lvl="1"/>
            <a:r>
              <a:rPr lang="en-US" dirty="0" smtClean="0"/>
              <a:t>Salt: add randomness to the password</a:t>
            </a:r>
          </a:p>
          <a:p>
            <a:pPr lvl="1"/>
            <a:r>
              <a:rPr lang="en-US" dirty="0" smtClean="0"/>
              <a:t>(</a:t>
            </a:r>
            <a:r>
              <a:rPr lang="en-US" dirty="0" err="1" smtClean="0"/>
              <a:t>U,S,h</a:t>
            </a:r>
            <a:r>
              <a:rPr lang="en-US" dirty="0" smtClean="0"/>
              <a:t>(S||P))</a:t>
            </a:r>
            <a:endParaRPr lang="en-US" dirty="0"/>
          </a:p>
        </p:txBody>
      </p:sp>
    </p:spTree>
    <p:extLst>
      <p:ext uri="{BB962C8B-B14F-4D97-AF65-F5344CB8AC3E}">
        <p14:creationId xmlns:p14="http://schemas.microsoft.com/office/powerpoint/2010/main" val="64785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Salt increases search space size</a:t>
            </a:r>
            <a:endParaRPr lang="en-US" dirty="0"/>
          </a:p>
        </p:txBody>
      </p:sp>
      <p:sp>
        <p:nvSpPr>
          <p:cNvPr id="3" name="Content Placeholder 2"/>
          <p:cNvSpPr>
            <a:spLocks noGrp="1"/>
          </p:cNvSpPr>
          <p:nvPr>
            <p:ph idx="1"/>
          </p:nvPr>
        </p:nvSpPr>
        <p:spPr/>
        <p:txBody>
          <a:bodyPr/>
          <a:lstStyle/>
          <a:p>
            <a:r>
              <a:rPr lang="en-US" dirty="0" smtClean="0"/>
              <a:t>Without salt, D is the size of the list of words, usually 500,000</a:t>
            </a:r>
          </a:p>
          <a:p>
            <a:r>
              <a:rPr lang="en-US" dirty="0" smtClean="0"/>
              <a:t>With salt, length = 2</a:t>
            </a:r>
            <a:r>
              <a:rPr lang="en-US" baseline="30000" dirty="0" smtClean="0"/>
              <a:t>B</a:t>
            </a:r>
            <a:r>
              <a:rPr lang="en-US" dirty="0" smtClean="0"/>
              <a:t>*D, B is the number of bits of the random salt</a:t>
            </a:r>
          </a:p>
          <a:p>
            <a:r>
              <a:rPr lang="en-US" dirty="0" smtClean="0"/>
              <a:t>With 32 bits, it increases the total length to 2,147,483,648,000,000</a:t>
            </a:r>
          </a:p>
          <a:p>
            <a:endParaRPr lang="en-US" dirty="0"/>
          </a:p>
        </p:txBody>
      </p:sp>
    </p:spTree>
    <p:extLst>
      <p:ext uri="{BB962C8B-B14F-4D97-AF65-F5344CB8AC3E}">
        <p14:creationId xmlns:p14="http://schemas.microsoft.com/office/powerpoint/2010/main" val="839970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and Advanced File Permissions</a:t>
            </a:r>
            <a:endParaRPr lang="en-US" dirty="0"/>
          </a:p>
        </p:txBody>
      </p:sp>
      <p:sp>
        <p:nvSpPr>
          <p:cNvPr id="3" name="Content Placeholder 2"/>
          <p:cNvSpPr>
            <a:spLocks noGrp="1"/>
          </p:cNvSpPr>
          <p:nvPr>
            <p:ph idx="1"/>
          </p:nvPr>
        </p:nvSpPr>
        <p:spPr/>
        <p:txBody>
          <a:bodyPr/>
          <a:lstStyle/>
          <a:p>
            <a:r>
              <a:rPr lang="en-US" dirty="0" smtClean="0"/>
              <a:t>Once a user is authenticated to a system, the next question that must be addressed is that of access control:</a:t>
            </a:r>
          </a:p>
          <a:p>
            <a:pPr marL="0" indent="0">
              <a:buNone/>
            </a:pPr>
            <a:endParaRPr lang="en-US" dirty="0" smtClean="0"/>
          </a:p>
          <a:p>
            <a:pPr marL="0" indent="0">
              <a:buNone/>
            </a:pPr>
            <a:r>
              <a:rPr lang="en-US" dirty="0" smtClean="0"/>
              <a:t>How does the operating system determine what users have permission to do?</a:t>
            </a:r>
            <a:endParaRPr lang="en-US" dirty="0"/>
          </a:p>
        </p:txBody>
      </p:sp>
    </p:spTree>
    <p:extLst>
      <p:ext uri="{BB962C8B-B14F-4D97-AF65-F5344CB8AC3E}">
        <p14:creationId xmlns:p14="http://schemas.microsoft.com/office/powerpoint/2010/main" val="4060180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and Advanced File Permissions</a:t>
            </a:r>
          </a:p>
        </p:txBody>
      </p:sp>
      <p:sp>
        <p:nvSpPr>
          <p:cNvPr id="3" name="Content Placeholder 2"/>
          <p:cNvSpPr>
            <a:spLocks noGrp="1"/>
          </p:cNvSpPr>
          <p:nvPr>
            <p:ph idx="1"/>
          </p:nvPr>
        </p:nvSpPr>
        <p:spPr/>
        <p:txBody>
          <a:bodyPr/>
          <a:lstStyle/>
          <a:p>
            <a:r>
              <a:rPr lang="en-US" dirty="0" smtClean="0"/>
              <a:t>Principal is either a user or a group of users</a:t>
            </a:r>
          </a:p>
          <a:p>
            <a:r>
              <a:rPr lang="en-US" dirty="0" smtClean="0"/>
              <a:t>Permission is a specific action on a file or folder</a:t>
            </a:r>
          </a:p>
          <a:p>
            <a:pPr lvl="1"/>
            <a:r>
              <a:rPr lang="en-US" dirty="0" smtClean="0"/>
              <a:t>Read</a:t>
            </a:r>
          </a:p>
          <a:p>
            <a:pPr lvl="1"/>
            <a:r>
              <a:rPr lang="en-US" dirty="0" smtClean="0"/>
              <a:t>Write</a:t>
            </a:r>
          </a:p>
          <a:p>
            <a:r>
              <a:rPr lang="en-US" dirty="0" smtClean="0"/>
              <a:t>A folder may also have a list permission, which refers to being able to inspect(list) the contents of the folder</a:t>
            </a:r>
          </a:p>
          <a:p>
            <a:r>
              <a:rPr lang="en-US" dirty="0" smtClean="0"/>
              <a:t>Execute permission, allows for setting the current directory as that folder. </a:t>
            </a:r>
          </a:p>
          <a:p>
            <a:endParaRPr lang="en-US" dirty="0" smtClean="0"/>
          </a:p>
          <a:p>
            <a:pPr lvl="1"/>
            <a:endParaRPr lang="en-US" dirty="0" smtClean="0"/>
          </a:p>
        </p:txBody>
      </p:sp>
    </p:spTree>
    <p:extLst>
      <p:ext uri="{BB962C8B-B14F-4D97-AF65-F5344CB8AC3E}">
        <p14:creationId xmlns:p14="http://schemas.microsoft.com/office/powerpoint/2010/main" val="207447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management</a:t>
            </a:r>
            <a:endParaRPr lang="en-US" dirty="0"/>
          </a:p>
        </p:txBody>
      </p:sp>
      <p:sp>
        <p:nvSpPr>
          <p:cNvPr id="3" name="Content Placeholder 2"/>
          <p:cNvSpPr>
            <a:spLocks noGrp="1"/>
          </p:cNvSpPr>
          <p:nvPr>
            <p:ph idx="1"/>
          </p:nvPr>
        </p:nvSpPr>
        <p:spPr>
          <a:xfrm>
            <a:off x="838200" y="1825625"/>
            <a:ext cx="10515600" cy="4852012"/>
          </a:xfrm>
        </p:spPr>
        <p:txBody>
          <a:bodyPr>
            <a:normAutofit fontScale="92500" lnSpcReduction="10000"/>
          </a:bodyPr>
          <a:lstStyle/>
          <a:p>
            <a:pPr marL="514350" indent="-514350">
              <a:buFont typeface="+mj-lt"/>
              <a:buAutoNum type="arabicPeriod"/>
            </a:pPr>
            <a:r>
              <a:rPr lang="en-US" dirty="0" smtClean="0"/>
              <a:t>Password Policy</a:t>
            </a:r>
          </a:p>
          <a:p>
            <a:pPr marL="914400" lvl="1" indent="-457200">
              <a:buFont typeface="+mj-lt"/>
              <a:buAutoNum type="arabicParenR"/>
            </a:pPr>
            <a:r>
              <a:rPr lang="en-US" dirty="0" smtClean="0"/>
              <a:t>Enforce password history policy: set how often an old password can be reused.</a:t>
            </a:r>
          </a:p>
          <a:p>
            <a:pPr marL="914400" lvl="1" indent="-457200">
              <a:buFont typeface="+mj-lt"/>
              <a:buAutoNum type="arabicParenR"/>
            </a:pPr>
            <a:r>
              <a:rPr lang="en-US" dirty="0" smtClean="0"/>
              <a:t>Minimum password age policy: how long users must keep a password before they can change it</a:t>
            </a:r>
          </a:p>
          <a:p>
            <a:pPr marL="914400" lvl="1" indent="-457200">
              <a:buFont typeface="+mj-lt"/>
              <a:buAutoNum type="arabicParenR"/>
            </a:pPr>
            <a:r>
              <a:rPr lang="en-US" dirty="0" smtClean="0"/>
              <a:t>Maximum password age policy: how long users can keep a password before they are required to change it</a:t>
            </a:r>
          </a:p>
          <a:p>
            <a:pPr marL="914400" lvl="1" indent="-457200">
              <a:buFont typeface="+mj-lt"/>
              <a:buAutoNum type="arabicParenR"/>
            </a:pPr>
            <a:r>
              <a:rPr lang="en-US" dirty="0" smtClean="0"/>
              <a:t>Minimum password length policy: at least eight characters for the current computation capabilities</a:t>
            </a:r>
          </a:p>
          <a:p>
            <a:pPr marL="914400" lvl="1" indent="-457200">
              <a:buFont typeface="+mj-lt"/>
              <a:buAutoNum type="arabicParenR"/>
            </a:pPr>
            <a:r>
              <a:rPr lang="en-US" dirty="0" smtClean="0"/>
              <a:t>Password must meet complexity requirements policy</a:t>
            </a:r>
          </a:p>
          <a:p>
            <a:pPr marL="914400" lvl="1" indent="-457200">
              <a:buFont typeface="+mj-lt"/>
              <a:buAutoNum type="arabicParenR"/>
            </a:pPr>
            <a:r>
              <a:rPr lang="en-US" dirty="0" smtClean="0"/>
              <a:t>Reset password: every 180 days</a:t>
            </a:r>
          </a:p>
          <a:p>
            <a:pPr marL="914400" lvl="1" indent="-457200">
              <a:buFont typeface="+mj-lt"/>
              <a:buAutoNum type="arabicParenR"/>
            </a:pPr>
            <a:r>
              <a:rPr lang="en-US" dirty="0" smtClean="0"/>
              <a:t>Use strong passphrases: a minimum of 15 characters should always be used to protect domain administrator account</a:t>
            </a:r>
          </a:p>
          <a:p>
            <a:pPr marL="914400" lvl="1" indent="-457200">
              <a:buFont typeface="+mj-lt"/>
              <a:buAutoNum type="arabicParenR"/>
            </a:pPr>
            <a:r>
              <a:rPr lang="en-US" dirty="0" smtClean="0"/>
              <a:t>Password audit policy: allow you to track all password changes</a:t>
            </a:r>
          </a:p>
          <a:p>
            <a:pPr marL="914400" lvl="1" indent="-457200">
              <a:buFont typeface="+mj-lt"/>
              <a:buAutoNum type="arabicParenR"/>
            </a:pPr>
            <a:r>
              <a:rPr lang="en-US" dirty="0" smtClean="0"/>
              <a:t>Email notification prior to password expiry to remind your users when it’s time to change their passwords</a:t>
            </a:r>
          </a:p>
        </p:txBody>
      </p:sp>
      <p:sp>
        <p:nvSpPr>
          <p:cNvPr id="4" name="Footer Placeholder 3"/>
          <p:cNvSpPr>
            <a:spLocks noGrp="1"/>
          </p:cNvSpPr>
          <p:nvPr>
            <p:ph type="ftr" sz="quarter" idx="11"/>
          </p:nvPr>
        </p:nvSpPr>
        <p:spPr/>
        <p:txBody>
          <a:bodyPr/>
          <a:lstStyle/>
          <a:p>
            <a:r>
              <a:rPr lang="en-US" smtClean="0"/>
              <a:t>source: https://blog.devolutions.net/2018/02/top-10-password-policies-and-best-practices-for-system-administrators</a:t>
            </a:r>
            <a:endParaRPr lang="en-US"/>
          </a:p>
        </p:txBody>
      </p:sp>
    </p:spTree>
    <p:extLst>
      <p:ext uri="{BB962C8B-B14F-4D97-AF65-F5344CB8AC3E}">
        <p14:creationId xmlns:p14="http://schemas.microsoft.com/office/powerpoint/2010/main" val="3505815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 management</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Authentications Methods</a:t>
            </a:r>
          </a:p>
          <a:p>
            <a:pPr marL="971550" lvl="1" indent="-514350">
              <a:buFont typeface="+mj-lt"/>
              <a:buAutoNum type="arabicParenR"/>
            </a:pPr>
            <a:r>
              <a:rPr lang="en-US" dirty="0" smtClean="0"/>
              <a:t>Biometrics </a:t>
            </a:r>
          </a:p>
          <a:p>
            <a:pPr marL="971550" lvl="1" indent="-514350">
              <a:buFont typeface="+mj-lt"/>
              <a:buAutoNum type="arabicParenR"/>
            </a:pPr>
            <a:r>
              <a:rPr lang="en-US" dirty="0" smtClean="0"/>
              <a:t>Token</a:t>
            </a:r>
          </a:p>
          <a:p>
            <a:pPr marL="971550" lvl="1" indent="-514350">
              <a:buFont typeface="+mj-lt"/>
              <a:buAutoNum type="arabicParenR"/>
            </a:pPr>
            <a:r>
              <a:rPr lang="en-US" dirty="0" smtClean="0"/>
              <a:t>Transaction (location based)</a:t>
            </a:r>
          </a:p>
          <a:p>
            <a:pPr marL="971550" lvl="1" indent="-514350">
              <a:buFont typeface="+mj-lt"/>
              <a:buAutoNum type="arabicParenR"/>
            </a:pPr>
            <a:r>
              <a:rPr lang="en-US" dirty="0" smtClean="0"/>
              <a:t>Multi-factor</a:t>
            </a:r>
          </a:p>
          <a:p>
            <a:pPr marL="971550" lvl="1" indent="-514350">
              <a:buFont typeface="+mj-lt"/>
              <a:buAutoNum type="arabicParenR"/>
            </a:pPr>
            <a:r>
              <a:rPr lang="en-US" dirty="0" smtClean="0"/>
              <a:t>Out-of-Band </a:t>
            </a:r>
            <a:endParaRPr lang="en-US" dirty="0"/>
          </a:p>
        </p:txBody>
      </p:sp>
      <p:sp>
        <p:nvSpPr>
          <p:cNvPr id="4" name="Footer Placeholder 3"/>
          <p:cNvSpPr>
            <a:spLocks noGrp="1"/>
          </p:cNvSpPr>
          <p:nvPr>
            <p:ph type="ftr" sz="quarter" idx="11"/>
          </p:nvPr>
        </p:nvSpPr>
        <p:spPr/>
        <p:txBody>
          <a:bodyPr/>
          <a:lstStyle/>
          <a:p>
            <a:r>
              <a:rPr lang="en-US" smtClean="0"/>
              <a:t>source: https://www.alliancetechpartners.com/common-authentication-methods-used-network-security/</a:t>
            </a:r>
            <a:endParaRPr lang="en-US"/>
          </a:p>
        </p:txBody>
      </p:sp>
    </p:spTree>
    <p:extLst>
      <p:ext uri="{BB962C8B-B14F-4D97-AF65-F5344CB8AC3E}">
        <p14:creationId xmlns:p14="http://schemas.microsoft.com/office/powerpoint/2010/main" val="1468036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r>
              <a:rPr lang="en-US" dirty="0" smtClean="0"/>
              <a:t>Process Security</a:t>
            </a:r>
          </a:p>
          <a:p>
            <a:r>
              <a:rPr lang="en-US" dirty="0" smtClean="0"/>
              <a:t>Memory and Filesystem Security</a:t>
            </a:r>
          </a:p>
          <a:p>
            <a:r>
              <a:rPr lang="en-US" dirty="0" smtClean="0"/>
              <a:t>Application Software Security</a:t>
            </a:r>
            <a:endParaRPr lang="en-US" dirty="0"/>
          </a:p>
        </p:txBody>
      </p:sp>
    </p:spTree>
    <p:extLst>
      <p:ext uri="{BB962C8B-B14F-4D97-AF65-F5344CB8AC3E}">
        <p14:creationId xmlns:p14="http://schemas.microsoft.com/office/powerpoint/2010/main" val="93495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 management</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Group </a:t>
            </a:r>
            <a:r>
              <a:rPr lang="en-US" dirty="0" smtClean="0"/>
              <a:t>Policies</a:t>
            </a:r>
          </a:p>
          <a:p>
            <a:pPr marL="457200" lvl="1" indent="0">
              <a:buNone/>
            </a:pPr>
            <a:r>
              <a:rPr lang="en-US" dirty="0" smtClean="0"/>
              <a:t>Different groups of people may have different capabilities:</a:t>
            </a:r>
          </a:p>
          <a:p>
            <a:pPr marL="457200" lvl="1" indent="0">
              <a:buNone/>
            </a:pPr>
            <a:r>
              <a:rPr lang="en-US" dirty="0"/>
              <a:t>	</a:t>
            </a:r>
            <a:r>
              <a:rPr lang="en-US" dirty="0" smtClean="0"/>
              <a:t>Faculty: read, write</a:t>
            </a:r>
          </a:p>
          <a:p>
            <a:pPr marL="457200" lvl="1" indent="0">
              <a:buNone/>
            </a:pPr>
            <a:r>
              <a:rPr lang="en-US" dirty="0" smtClean="0"/>
              <a:t>	Student: read</a:t>
            </a:r>
          </a:p>
          <a:p>
            <a:pPr marL="457200" lvl="1" indent="0">
              <a:buNone/>
            </a:pPr>
            <a:r>
              <a:rPr lang="en-US" dirty="0" smtClean="0"/>
              <a:t>	Administrator: read, write, delete</a:t>
            </a:r>
            <a:endParaRPr lang="en-US" dirty="0"/>
          </a:p>
        </p:txBody>
      </p:sp>
    </p:spTree>
    <p:extLst>
      <p:ext uri="{BB962C8B-B14F-4D97-AF65-F5344CB8AC3E}">
        <p14:creationId xmlns:p14="http://schemas.microsoft.com/office/powerpoint/2010/main" val="3987895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and Advanced File Permissions</a:t>
            </a:r>
          </a:p>
        </p:txBody>
      </p:sp>
      <p:sp>
        <p:nvSpPr>
          <p:cNvPr id="3" name="Content Placeholder 2"/>
          <p:cNvSpPr>
            <a:spLocks noGrp="1"/>
          </p:cNvSpPr>
          <p:nvPr>
            <p:ph idx="1"/>
          </p:nvPr>
        </p:nvSpPr>
        <p:spPr/>
        <p:txBody>
          <a:bodyPr/>
          <a:lstStyle/>
          <a:p>
            <a:r>
              <a:rPr lang="en-US" dirty="0" smtClean="0"/>
              <a:t>Implementation issues:</a:t>
            </a:r>
          </a:p>
          <a:p>
            <a:pPr lvl="1"/>
            <a:r>
              <a:rPr lang="en-US" dirty="0" smtClean="0"/>
              <a:t>How do permissions interact with the file organization of the system?</a:t>
            </a:r>
          </a:p>
          <a:p>
            <a:pPr lvl="1"/>
            <a:r>
              <a:rPr lang="en-US" dirty="0" smtClean="0"/>
              <a:t>Is there a hierarchy of inheritance?</a:t>
            </a:r>
          </a:p>
          <a:p>
            <a:pPr lvl="1"/>
            <a:r>
              <a:rPr lang="en-US" dirty="0" smtClean="0"/>
              <a:t>If a file resides in a folder, does it inherit the permissions of its parent, or override them with its own permissions?</a:t>
            </a:r>
          </a:p>
          <a:p>
            <a:pPr lvl="1"/>
            <a:r>
              <a:rPr lang="en-US" dirty="0" smtClean="0"/>
              <a:t>What happens if a user has permission to write to a file but not to the directory that the file resides in?</a:t>
            </a:r>
          </a:p>
          <a:p>
            <a:pPr lvl="1"/>
            <a:r>
              <a:rPr lang="en-US" dirty="0" smtClean="0"/>
              <a:t>If permissions aren’t specifically granted or denied, are they implied by default?</a:t>
            </a:r>
          </a:p>
          <a:p>
            <a:pPr lvl="1"/>
            <a:endParaRPr lang="en-US" dirty="0"/>
          </a:p>
        </p:txBody>
      </p:sp>
    </p:spTree>
    <p:extLst>
      <p:ext uri="{BB962C8B-B14F-4D97-AF65-F5344CB8AC3E}">
        <p14:creationId xmlns:p14="http://schemas.microsoft.com/office/powerpoint/2010/main" val="1752071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Descriptors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 descriptor table</a:t>
            </a:r>
          </a:p>
          <a:p>
            <a:r>
              <a:rPr lang="en-US" dirty="0" smtClean="0"/>
              <a:t>File descriptor leaks</a:t>
            </a:r>
          </a:p>
          <a:p>
            <a:pPr lvl="1"/>
            <a:r>
              <a:rPr lang="en-US" dirty="0" smtClean="0"/>
              <a:t>When a process creates a child process, that child process inherits copies of all of the file descriptors that are open in the parent.</a:t>
            </a:r>
          </a:p>
          <a:p>
            <a:pPr lvl="1"/>
            <a:r>
              <a:rPr lang="en-US" dirty="0" smtClean="0"/>
              <a:t>The operating system only checks whether a process has permissions to read or write to a file at the moment of creating a file descriptor entry</a:t>
            </a:r>
          </a:p>
          <a:p>
            <a:r>
              <a:rPr lang="en-US" dirty="0" smtClean="0"/>
              <a:t>What may happen:</a:t>
            </a:r>
          </a:p>
          <a:p>
            <a:pPr lvl="1"/>
            <a:r>
              <a:rPr lang="en-US" dirty="0" smtClean="0"/>
              <a:t>A program with high privileges opens a file descriptor to a protected file, fails to close it, and then creates a process with lower permissions. </a:t>
            </a:r>
          </a:p>
          <a:p>
            <a:pPr lvl="1"/>
            <a:r>
              <a:rPr lang="en-US" dirty="0" smtClean="0"/>
              <a:t>Since the new process inherits the file descriptors of its parent, it will be able to read or write to the file, depending on how the parent process issued the open system call, regardless of the fact that the child process might not have permission to open that file in other circumstances. </a:t>
            </a:r>
            <a:endParaRPr lang="en-US" dirty="0"/>
          </a:p>
        </p:txBody>
      </p:sp>
    </p:spTree>
    <p:extLst>
      <p:ext uri="{BB962C8B-B14F-4D97-AF65-F5344CB8AC3E}">
        <p14:creationId xmlns:p14="http://schemas.microsoft.com/office/powerpoint/2010/main" val="3392659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Many attacks don’t directly exploit weaknesses in the OS kernel, but rather attack insecure programs. </a:t>
            </a:r>
          </a:p>
          <a:p>
            <a:r>
              <a:rPr lang="en-US" dirty="0" smtClean="0"/>
              <a:t>Buffer Overflow</a:t>
            </a:r>
          </a:p>
          <a:p>
            <a:pPr lvl="1"/>
            <a:r>
              <a:rPr lang="en-US" dirty="0" smtClean="0"/>
              <a:t>In any situation where a program allocates a fixed-size buffer in memory in which to store information, care must be taken to ensure that copying user-supplied data to this buffer is done securely and with boundary checks. If this is not the case, then it may be possible for an attacker to provide input that exceeds the length of the buffer, which the program will then dutifully attempt to copy to the allotted buffer. However, because the provided input is larger than the buffer, this copying may overwrite data beyond the location of the buffer in memory, and potentially allow the attacker to gain control of the entire process and execute arbitrary code on </a:t>
            </a:r>
            <a:r>
              <a:rPr lang="en-US" smtClean="0"/>
              <a:t>the machine. </a:t>
            </a:r>
            <a:endParaRPr lang="en-US" dirty="0"/>
          </a:p>
        </p:txBody>
      </p:sp>
    </p:spTree>
    <p:extLst>
      <p:ext uri="{BB962C8B-B14F-4D97-AF65-F5344CB8AC3E}">
        <p14:creationId xmlns:p14="http://schemas.microsoft.com/office/powerpoint/2010/main" val="2283642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Security</a:t>
            </a:r>
            <a:endParaRPr lang="en-US" dirty="0"/>
          </a:p>
        </p:txBody>
      </p:sp>
      <p:sp>
        <p:nvSpPr>
          <p:cNvPr id="3" name="Content Placeholder 2"/>
          <p:cNvSpPr>
            <a:spLocks noGrp="1"/>
          </p:cNvSpPr>
          <p:nvPr>
            <p:ph idx="1"/>
          </p:nvPr>
        </p:nvSpPr>
        <p:spPr/>
        <p:txBody>
          <a:bodyPr/>
          <a:lstStyle/>
          <a:p>
            <a:r>
              <a:rPr lang="en-US" dirty="0" smtClean="0"/>
              <a:t>To protect a computer while it is running, it is essential to monitor and protect the processes that are running on that computer.</a:t>
            </a:r>
          </a:p>
          <a:p>
            <a:r>
              <a:rPr lang="en-US" dirty="0" smtClean="0"/>
              <a:t>Inductive Trust from Start to Finish</a:t>
            </a:r>
          </a:p>
          <a:p>
            <a:pPr lvl="1"/>
            <a:r>
              <a:rPr lang="en-US" dirty="0" smtClean="0"/>
              <a:t>The trust that we place on the processes running on a computer is an inductive belief based on the integrity of the processes that are loaded when the computer is turned on</a:t>
            </a:r>
            <a:r>
              <a:rPr lang="en-US" smtClean="0"/>
              <a:t>, </a:t>
            </a:r>
            <a:r>
              <a:rPr lang="en-US" smtClean="0"/>
              <a:t>and </a:t>
            </a:r>
            <a:r>
              <a:rPr lang="en-US" dirty="0" smtClean="0"/>
              <a:t>this state is maintained even if the computer is shut down or put into a hibernation state. </a:t>
            </a:r>
            <a:endParaRPr lang="en-US" dirty="0"/>
          </a:p>
        </p:txBody>
      </p:sp>
    </p:spTree>
    <p:extLst>
      <p:ext uri="{BB962C8B-B14F-4D97-AF65-F5344CB8AC3E}">
        <p14:creationId xmlns:p14="http://schemas.microsoft.com/office/powerpoint/2010/main" val="2621708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Security—The boot Sequence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action of loading an operating system into memory from a powered-off state is known as booting. </a:t>
            </a:r>
          </a:p>
          <a:p>
            <a:r>
              <a:rPr lang="en-US" dirty="0" smtClean="0"/>
              <a:t>Initially, all of the operating system’s code is stored in persistent storage, typically the hard drive. </a:t>
            </a:r>
          </a:p>
          <a:p>
            <a:r>
              <a:rPr lang="en-US" dirty="0" smtClean="0"/>
              <a:t>In order for the operating system to execute, it must be loaded into memory.</a:t>
            </a:r>
          </a:p>
          <a:p>
            <a:r>
              <a:rPr lang="en-US" dirty="0" smtClean="0"/>
              <a:t>When a computer is turned on, it first executes code stored in a firmware component known as Basic </a:t>
            </a:r>
            <a:r>
              <a:rPr lang="en-US" dirty="0" err="1" smtClean="0"/>
              <a:t>Input/Output</a:t>
            </a:r>
            <a:r>
              <a:rPr lang="en-US" dirty="0" smtClean="0"/>
              <a:t> System(BIOS). </a:t>
            </a:r>
          </a:p>
          <a:p>
            <a:r>
              <a:rPr lang="en-US" dirty="0" smtClean="0"/>
              <a:t>The BIOS loads into memory the second-stage boot loader, which handles loading the rest of the operating system into memory and then passes control of execution to the </a:t>
            </a:r>
            <a:r>
              <a:rPr lang="en-US" dirty="0" smtClean="0"/>
              <a:t>operating </a:t>
            </a:r>
            <a:r>
              <a:rPr lang="en-US" dirty="0" smtClean="0"/>
              <a:t>system.</a:t>
            </a:r>
          </a:p>
          <a:p>
            <a:endParaRPr lang="en-US" dirty="0"/>
          </a:p>
        </p:txBody>
      </p:sp>
    </p:spTree>
    <p:extLst>
      <p:ext uri="{BB962C8B-B14F-4D97-AF65-F5344CB8AC3E}">
        <p14:creationId xmlns:p14="http://schemas.microsoft.com/office/powerpoint/2010/main" val="324251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Security – Attacks</a:t>
            </a:r>
            <a:endParaRPr lang="en-US" dirty="0"/>
          </a:p>
        </p:txBody>
      </p:sp>
      <p:sp>
        <p:nvSpPr>
          <p:cNvPr id="3" name="Content Placeholder 2"/>
          <p:cNvSpPr>
            <a:spLocks noGrp="1"/>
          </p:cNvSpPr>
          <p:nvPr>
            <p:ph idx="1"/>
          </p:nvPr>
        </p:nvSpPr>
        <p:spPr/>
        <p:txBody>
          <a:bodyPr/>
          <a:lstStyle/>
          <a:p>
            <a:r>
              <a:rPr lang="en-US" dirty="0" smtClean="0"/>
              <a:t>A malicious user could potentially seize execution of a computer at several points in the boot process.</a:t>
            </a:r>
          </a:p>
          <a:p>
            <a:r>
              <a:rPr lang="en-US" dirty="0" smtClean="0"/>
              <a:t>To prevent an attacker from initiating the first stages of booting, many computers feature a BIOS password that does not allow a second-stage boot loader to be executed without proper authentication.</a:t>
            </a:r>
            <a:endParaRPr lang="en-US" dirty="0"/>
          </a:p>
        </p:txBody>
      </p:sp>
    </p:spTree>
    <p:extLst>
      <p:ext uri="{BB962C8B-B14F-4D97-AF65-F5344CB8AC3E}">
        <p14:creationId xmlns:p14="http://schemas.microsoft.com/office/powerpoint/2010/main" val="397201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Device Hierarchy</a:t>
            </a:r>
            <a:endParaRPr lang="en-US" dirty="0"/>
          </a:p>
        </p:txBody>
      </p:sp>
      <p:pic>
        <p:nvPicPr>
          <p:cNvPr id="4" name="Content Placeholder 3"/>
          <p:cNvPicPr>
            <a:picLocks noGrp="1" noChangeAspect="1"/>
          </p:cNvPicPr>
          <p:nvPr>
            <p:ph idx="1"/>
          </p:nvPr>
        </p:nvPicPr>
        <p:blipFill>
          <a:blip r:embed="rId3"/>
          <a:stretch>
            <a:fillRect/>
          </a:stretch>
        </p:blipFill>
        <p:spPr>
          <a:xfrm>
            <a:off x="2702240" y="1690688"/>
            <a:ext cx="6787520" cy="4496374"/>
          </a:xfrm>
          <a:prstGeom prst="rect">
            <a:avLst/>
          </a:prstGeom>
        </p:spPr>
      </p:pic>
    </p:spTree>
    <p:extLst>
      <p:ext uri="{BB962C8B-B14F-4D97-AF65-F5344CB8AC3E}">
        <p14:creationId xmlns:p14="http://schemas.microsoft.com/office/powerpoint/2010/main" val="4188282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Hibernation</a:t>
            </a:r>
            <a:endParaRPr lang="en-US" dirty="0"/>
          </a:p>
        </p:txBody>
      </p:sp>
      <p:sp>
        <p:nvSpPr>
          <p:cNvPr id="3" name="Content Placeholder 2"/>
          <p:cNvSpPr>
            <a:spLocks noGrp="1"/>
          </p:cNvSpPr>
          <p:nvPr>
            <p:ph idx="1"/>
          </p:nvPr>
        </p:nvSpPr>
        <p:spPr/>
        <p:txBody>
          <a:bodyPr/>
          <a:lstStyle/>
          <a:p>
            <a:r>
              <a:rPr lang="en-US" dirty="0" smtClean="0"/>
              <a:t>While going into hibernation, the operating system stores the entire contents of the machine's memory into a hibernation file on disk (C:\hiberfil.sys).</a:t>
            </a:r>
          </a:p>
          <a:p>
            <a:r>
              <a:rPr lang="en-US" dirty="0" smtClean="0"/>
              <a:t>Purpose: computer can be quickly resorted when the system is powered back on.</a:t>
            </a:r>
          </a:p>
          <a:p>
            <a:r>
              <a:rPr lang="en-US" dirty="0" smtClean="0"/>
              <a:t>However, with the entire contents of memory (passwords, sensitive information), hibernation exposes a machine to potentially invasive forensic investigation. </a:t>
            </a:r>
          </a:p>
          <a:p>
            <a:r>
              <a:rPr lang="en-US" dirty="0" smtClean="0"/>
              <a:t>Attacks: (1) get the sensitive data, (2) destroy the hibernation file</a:t>
            </a:r>
            <a:endParaRPr lang="en-US" dirty="0"/>
          </a:p>
        </p:txBody>
      </p:sp>
    </p:spTree>
    <p:extLst>
      <p:ext uri="{BB962C8B-B14F-4D97-AF65-F5344CB8AC3E}">
        <p14:creationId xmlns:p14="http://schemas.microsoft.com/office/powerpoint/2010/main" val="32322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Management, and Logging</a:t>
            </a:r>
            <a:endParaRPr lang="en-US" dirty="0"/>
          </a:p>
        </p:txBody>
      </p:sp>
      <p:sp>
        <p:nvSpPr>
          <p:cNvPr id="3" name="Content Placeholder 2"/>
          <p:cNvSpPr>
            <a:spLocks noGrp="1"/>
          </p:cNvSpPr>
          <p:nvPr>
            <p:ph idx="1"/>
          </p:nvPr>
        </p:nvSpPr>
        <p:spPr/>
        <p:txBody>
          <a:bodyPr/>
          <a:lstStyle/>
          <a:p>
            <a:r>
              <a:rPr lang="en-US" dirty="0" smtClean="0"/>
              <a:t>Event Logging</a:t>
            </a:r>
            <a:endParaRPr lang="en-US" dirty="0"/>
          </a:p>
        </p:txBody>
      </p:sp>
      <p:pic>
        <p:nvPicPr>
          <p:cNvPr id="5" name="Picture 4"/>
          <p:cNvPicPr>
            <a:picLocks noChangeAspect="1"/>
          </p:cNvPicPr>
          <p:nvPr/>
        </p:nvPicPr>
        <p:blipFill>
          <a:blip r:embed="rId3"/>
          <a:stretch>
            <a:fillRect/>
          </a:stretch>
        </p:blipFill>
        <p:spPr>
          <a:xfrm>
            <a:off x="2882856" y="2364033"/>
            <a:ext cx="6426287" cy="3812930"/>
          </a:xfrm>
          <a:prstGeom prst="rect">
            <a:avLst/>
          </a:prstGeom>
        </p:spPr>
      </p:pic>
    </p:spTree>
    <p:extLst>
      <p:ext uri="{BB962C8B-B14F-4D97-AF65-F5344CB8AC3E}">
        <p14:creationId xmlns:p14="http://schemas.microsoft.com/office/powerpoint/2010/main" val="2301360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Monitoring</a:t>
            </a:r>
            <a:endParaRPr lang="en-US" dirty="0"/>
          </a:p>
        </p:txBody>
      </p:sp>
      <p:sp>
        <p:nvSpPr>
          <p:cNvPr id="3" name="Content Placeholder 2"/>
          <p:cNvSpPr>
            <a:spLocks noGrp="1"/>
          </p:cNvSpPr>
          <p:nvPr>
            <p:ph idx="1"/>
          </p:nvPr>
        </p:nvSpPr>
        <p:spPr/>
        <p:txBody>
          <a:bodyPr/>
          <a:lstStyle/>
          <a:p>
            <a:r>
              <a:rPr lang="en-US" dirty="0" smtClean="0"/>
              <a:t>Scenarios where we would like to find out exactly which processes are currently running on:</a:t>
            </a:r>
          </a:p>
          <a:p>
            <a:pPr lvl="1"/>
            <a:r>
              <a:rPr lang="en-US" dirty="0" smtClean="0"/>
              <a:t>Computer might be sluggish and we want to identify an application using up lots of CPU cycles or memory</a:t>
            </a:r>
          </a:p>
          <a:p>
            <a:pPr lvl="1"/>
            <a:r>
              <a:rPr lang="en-US" dirty="0" smtClean="0"/>
              <a:t>Suspect that our computer has been compromised and we want to check suspicious processes</a:t>
            </a:r>
          </a:p>
          <a:p>
            <a:r>
              <a:rPr lang="en-US" dirty="0" smtClean="0"/>
              <a:t>Process Explorer</a:t>
            </a:r>
            <a:endParaRPr lang="en-US" dirty="0"/>
          </a:p>
        </p:txBody>
      </p:sp>
      <p:pic>
        <p:nvPicPr>
          <p:cNvPr id="4" name="Picture 3"/>
          <p:cNvPicPr>
            <a:picLocks noChangeAspect="1"/>
          </p:cNvPicPr>
          <p:nvPr/>
        </p:nvPicPr>
        <p:blipFill>
          <a:blip r:embed="rId2"/>
          <a:stretch>
            <a:fillRect/>
          </a:stretch>
        </p:blipFill>
        <p:spPr>
          <a:xfrm>
            <a:off x="4982308" y="4047882"/>
            <a:ext cx="3370384" cy="2527788"/>
          </a:xfrm>
          <a:prstGeom prst="rect">
            <a:avLst/>
          </a:prstGeom>
        </p:spPr>
      </p:pic>
    </p:spTree>
    <p:extLst>
      <p:ext uri="{BB962C8B-B14F-4D97-AF65-F5344CB8AC3E}">
        <p14:creationId xmlns:p14="http://schemas.microsoft.com/office/powerpoint/2010/main" val="1312196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60846</TotalTime>
  <Words>1829</Words>
  <Application>Microsoft Office PowerPoint</Application>
  <PresentationFormat>Widescreen</PresentationFormat>
  <Paragraphs>124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Operating System Security</vt:lpstr>
      <vt:lpstr>Road Map</vt:lpstr>
      <vt:lpstr>Process Security</vt:lpstr>
      <vt:lpstr>Process Security—The boot Sequence</vt:lpstr>
      <vt:lpstr>Process Security – Attacks</vt:lpstr>
      <vt:lpstr>Boot Device Hierarchy</vt:lpstr>
      <vt:lpstr>Hibernation</vt:lpstr>
      <vt:lpstr>Monitoring, Management, and Logging</vt:lpstr>
      <vt:lpstr>Process Monitoring</vt:lpstr>
      <vt:lpstr>Memory and Filesystem Security</vt:lpstr>
      <vt:lpstr>Attacks on Virtual Memory</vt:lpstr>
      <vt:lpstr>Password-Based Authentication</vt:lpstr>
      <vt:lpstr>Password-Based Authentication</vt:lpstr>
      <vt:lpstr>Password-Based Authentication</vt:lpstr>
      <vt:lpstr>How Salt increases search space size</vt:lpstr>
      <vt:lpstr>Access Control and Advanced File Permissions</vt:lpstr>
      <vt:lpstr>Access Control and Advanced File Permissions</vt:lpstr>
      <vt:lpstr>User account management</vt:lpstr>
      <vt:lpstr>User account management</vt:lpstr>
      <vt:lpstr>User account management</vt:lpstr>
      <vt:lpstr>Access Control and Advanced File Permissions</vt:lpstr>
      <vt:lpstr>File Descriptors</vt:lpstr>
      <vt:lpstr>Application Program Security</vt:lpstr>
    </vt:vector>
  </TitlesOfParts>
  <Company>West Chester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dc:title>
  <dc:creator>Cui, Liu</dc:creator>
  <cp:lastModifiedBy>Cui, Liu</cp:lastModifiedBy>
  <cp:revision>26</cp:revision>
  <dcterms:created xsi:type="dcterms:W3CDTF">2017-10-06T18:36:57Z</dcterms:created>
  <dcterms:modified xsi:type="dcterms:W3CDTF">2020-09-08T04:05:42Z</dcterms:modified>
</cp:coreProperties>
</file>