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3" r:id="rId4"/>
    <p:sldId id="267" r:id="rId5"/>
    <p:sldId id="268" r:id="rId6"/>
    <p:sldId id="271" r:id="rId7"/>
    <p:sldId id="272" r:id="rId8"/>
    <p:sldId id="261" r:id="rId9"/>
    <p:sldId id="258" r:id="rId10"/>
    <p:sldId id="259" r:id="rId11"/>
    <p:sldId id="260" r:id="rId12"/>
    <p:sldId id="262" r:id="rId13"/>
    <p:sldId id="290" r:id="rId14"/>
    <p:sldId id="292" r:id="rId15"/>
    <p:sldId id="302" r:id="rId16"/>
    <p:sldId id="301" r:id="rId17"/>
    <p:sldId id="300" r:id="rId18"/>
    <p:sldId id="299" r:id="rId19"/>
    <p:sldId id="298" r:id="rId20"/>
    <p:sldId id="297" r:id="rId21"/>
    <p:sldId id="296" r:id="rId22"/>
    <p:sldId id="293" r:id="rId23"/>
    <p:sldId id="303" r:id="rId24"/>
    <p:sldId id="270" r:id="rId25"/>
    <p:sldId id="273" r:id="rId26"/>
    <p:sldId id="269" r:id="rId27"/>
    <p:sldId id="304" r:id="rId28"/>
    <p:sldId id="305" r:id="rId29"/>
    <p:sldId id="306"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22D2-D070-458D-A604-F2BC45F61075}"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E15C2-5F0D-413E-8322-3A5CD7912A88}" type="slidenum">
              <a:rPr lang="en-US" smtClean="0"/>
              <a:t>‹#›</a:t>
            </a:fld>
            <a:endParaRPr lang="en-US"/>
          </a:p>
        </p:txBody>
      </p:sp>
    </p:spTree>
    <p:extLst>
      <p:ext uri="{BB962C8B-B14F-4D97-AF65-F5344CB8AC3E}">
        <p14:creationId xmlns:p14="http://schemas.microsoft.com/office/powerpoint/2010/main" val="215728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74EE20-39E2-4E33-9CC2-2C1A3033F2FC}"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271317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4EE20-39E2-4E33-9CC2-2C1A3033F2FC}"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279710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4EE20-39E2-4E33-9CC2-2C1A3033F2FC}"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259610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4EE20-39E2-4E33-9CC2-2C1A3033F2FC}"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244300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74EE20-39E2-4E33-9CC2-2C1A3033F2FC}"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1878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74EE20-39E2-4E33-9CC2-2C1A3033F2FC}"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89036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74EE20-39E2-4E33-9CC2-2C1A3033F2FC}"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71416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4EE20-39E2-4E33-9CC2-2C1A3033F2FC}"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329960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4EE20-39E2-4E33-9CC2-2C1A3033F2FC}"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299989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74EE20-39E2-4E33-9CC2-2C1A3033F2FC}"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29028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74EE20-39E2-4E33-9CC2-2C1A3033F2FC}"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7D2E8-FFB6-48C0-99FF-29ADDD4FB60A}" type="slidenum">
              <a:rPr lang="en-US" smtClean="0"/>
              <a:t>‹#›</a:t>
            </a:fld>
            <a:endParaRPr lang="en-US"/>
          </a:p>
        </p:txBody>
      </p:sp>
    </p:spTree>
    <p:extLst>
      <p:ext uri="{BB962C8B-B14F-4D97-AF65-F5344CB8AC3E}">
        <p14:creationId xmlns:p14="http://schemas.microsoft.com/office/powerpoint/2010/main" val="226969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4EE20-39E2-4E33-9CC2-2C1A3033F2FC}" type="datetimeFigureOut">
              <a:rPr lang="en-US" smtClean="0"/>
              <a:t>9/9/2020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7D2E8-FFB6-48C0-99FF-29ADDD4FB60A}" type="slidenum">
              <a:rPr lang="en-US" smtClean="0"/>
              <a:t>‹#›</a:t>
            </a:fld>
            <a:endParaRPr lang="en-US"/>
          </a:p>
        </p:txBody>
      </p:sp>
    </p:spTree>
    <p:extLst>
      <p:ext uri="{BB962C8B-B14F-4D97-AF65-F5344CB8AC3E}">
        <p14:creationId xmlns:p14="http://schemas.microsoft.com/office/powerpoint/2010/main" val="2028183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 Administration</a:t>
            </a:r>
            <a:endParaRPr lang="en-US" dirty="0"/>
          </a:p>
        </p:txBody>
      </p:sp>
      <p:sp>
        <p:nvSpPr>
          <p:cNvPr id="3" name="Subtitle 2"/>
          <p:cNvSpPr>
            <a:spLocks noGrp="1"/>
          </p:cNvSpPr>
          <p:nvPr>
            <p:ph type="subTitle" idx="1"/>
          </p:nvPr>
        </p:nvSpPr>
        <p:spPr/>
        <p:txBody>
          <a:bodyPr/>
          <a:lstStyle/>
          <a:p>
            <a:endParaRPr lang="en-US" dirty="0" smtClean="0"/>
          </a:p>
          <a:p>
            <a:r>
              <a:rPr lang="en-US" dirty="0" smtClean="0"/>
              <a:t>Liu Cui</a:t>
            </a:r>
            <a:endParaRPr lang="en-US" dirty="0"/>
          </a:p>
        </p:txBody>
      </p:sp>
    </p:spTree>
    <p:extLst>
      <p:ext uri="{BB962C8B-B14F-4D97-AF65-F5344CB8AC3E}">
        <p14:creationId xmlns:p14="http://schemas.microsoft.com/office/powerpoint/2010/main" val="1022004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logging –What is event log</a:t>
            </a:r>
            <a:endParaRPr lang="en-US" dirty="0"/>
          </a:p>
        </p:txBody>
      </p:sp>
      <p:sp>
        <p:nvSpPr>
          <p:cNvPr id="3" name="Content Placeholder 2"/>
          <p:cNvSpPr>
            <a:spLocks noGrp="1"/>
          </p:cNvSpPr>
          <p:nvPr>
            <p:ph idx="1"/>
          </p:nvPr>
        </p:nvSpPr>
        <p:spPr/>
        <p:txBody>
          <a:bodyPr/>
          <a:lstStyle/>
          <a:p>
            <a:r>
              <a:rPr lang="en-US" dirty="0"/>
              <a:t>The log files generated in a Linux environment can typically be classified into four different categories</a:t>
            </a:r>
            <a:r>
              <a:rPr lang="en-US" dirty="0" smtClean="0"/>
              <a:t>:</a:t>
            </a:r>
          </a:p>
          <a:p>
            <a:pPr lvl="1"/>
            <a:r>
              <a:rPr lang="en-US" dirty="0" smtClean="0"/>
              <a:t>Application Logs</a:t>
            </a:r>
          </a:p>
          <a:p>
            <a:pPr lvl="1"/>
            <a:r>
              <a:rPr lang="en-US" dirty="0" smtClean="0"/>
              <a:t>Event Logs</a:t>
            </a:r>
          </a:p>
          <a:p>
            <a:pPr lvl="1"/>
            <a:r>
              <a:rPr lang="en-US" dirty="0" smtClean="0"/>
              <a:t>Service Logs</a:t>
            </a:r>
          </a:p>
          <a:p>
            <a:pPr lvl="1"/>
            <a:r>
              <a:rPr lang="en-US" dirty="0" smtClean="0"/>
              <a:t>System Logs</a:t>
            </a:r>
            <a:endParaRPr lang="en-US" dirty="0"/>
          </a:p>
          <a:p>
            <a:endParaRPr lang="en-US" dirty="0"/>
          </a:p>
        </p:txBody>
      </p:sp>
      <p:sp>
        <p:nvSpPr>
          <p:cNvPr id="4" name="Footer Placeholder 3"/>
          <p:cNvSpPr>
            <a:spLocks noGrp="1"/>
          </p:cNvSpPr>
          <p:nvPr>
            <p:ph type="ftr" sz="quarter" idx="11"/>
          </p:nvPr>
        </p:nvSpPr>
        <p:spPr/>
        <p:txBody>
          <a:bodyPr/>
          <a:lstStyle/>
          <a:p>
            <a:r>
              <a:rPr lang="en-US" smtClean="0"/>
              <a:t>source: https://www.eurovps.com/blog/important-linux-log-files-you-must-be-monitoring/</a:t>
            </a:r>
            <a:endParaRPr lang="en-US"/>
          </a:p>
        </p:txBody>
      </p:sp>
    </p:spTree>
    <p:extLst>
      <p:ext uri="{BB962C8B-B14F-4D97-AF65-F5344CB8AC3E}">
        <p14:creationId xmlns:p14="http://schemas.microsoft.com/office/powerpoint/2010/main" val="299850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logging –Why monitor Linux log files</a:t>
            </a:r>
            <a:endParaRPr lang="en-US" dirty="0"/>
          </a:p>
        </p:txBody>
      </p:sp>
      <p:sp>
        <p:nvSpPr>
          <p:cNvPr id="3" name="Content Placeholder 2"/>
          <p:cNvSpPr>
            <a:spLocks noGrp="1"/>
          </p:cNvSpPr>
          <p:nvPr>
            <p:ph idx="1"/>
          </p:nvPr>
        </p:nvSpPr>
        <p:spPr/>
        <p:txBody>
          <a:bodyPr/>
          <a:lstStyle/>
          <a:p>
            <a:r>
              <a:rPr lang="en-US" dirty="0" smtClean="0"/>
              <a:t>Log management is an integral part of any server administrator’s responsibility.</a:t>
            </a:r>
          </a:p>
          <a:p>
            <a:r>
              <a:rPr lang="en-US" dirty="0" smtClean="0"/>
              <a:t>By monitoring Linux log files, you can gain detailed insight on server performance, security, error messages and underlying issues by.</a:t>
            </a:r>
          </a:p>
          <a:p>
            <a:r>
              <a:rPr lang="en-US" dirty="0" smtClean="0"/>
              <a:t>If you want to take a proactive vs. a reactive approach to server management, regular log file analysis is 100% required.</a:t>
            </a:r>
          </a:p>
          <a:p>
            <a:r>
              <a:rPr lang="en-US" dirty="0" smtClean="0"/>
              <a:t>In short, log files allow you to anticipate upcoming issues before they actually occur. </a:t>
            </a:r>
            <a:endParaRPr lang="en-US" dirty="0"/>
          </a:p>
        </p:txBody>
      </p:sp>
      <p:sp>
        <p:nvSpPr>
          <p:cNvPr id="4" name="Footer Placeholder 3"/>
          <p:cNvSpPr>
            <a:spLocks noGrp="1"/>
          </p:cNvSpPr>
          <p:nvPr>
            <p:ph type="ftr" sz="quarter" idx="11"/>
          </p:nvPr>
        </p:nvSpPr>
        <p:spPr/>
        <p:txBody>
          <a:bodyPr/>
          <a:lstStyle/>
          <a:p>
            <a:r>
              <a:rPr lang="en-US" dirty="0" smtClean="0"/>
              <a:t>source: https://www.eurovps.com/blog/important-linux-log-files-you-must-be-monitoring/</a:t>
            </a:r>
            <a:endParaRPr lang="en-US" dirty="0"/>
          </a:p>
        </p:txBody>
      </p:sp>
    </p:spTree>
    <p:extLst>
      <p:ext uri="{BB962C8B-B14F-4D97-AF65-F5344CB8AC3E}">
        <p14:creationId xmlns:p14="http://schemas.microsoft.com/office/powerpoint/2010/main" val="2171328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/log/messages)</a:t>
            </a:r>
            <a:endParaRPr lang="en-US" dirty="0"/>
          </a:p>
        </p:txBody>
      </p:sp>
      <p:sp>
        <p:nvSpPr>
          <p:cNvPr id="3" name="Content Placeholder 2"/>
          <p:cNvSpPr>
            <a:spLocks noGrp="1"/>
          </p:cNvSpPr>
          <p:nvPr>
            <p:ph idx="1"/>
          </p:nvPr>
        </p:nvSpPr>
        <p:spPr/>
        <p:txBody>
          <a:bodyPr/>
          <a:lstStyle/>
          <a:p>
            <a:r>
              <a:rPr lang="en-US" dirty="0" smtClean="0"/>
              <a:t>What’s logged here?</a:t>
            </a:r>
          </a:p>
          <a:p>
            <a:pPr lvl="1"/>
            <a:r>
              <a:rPr lang="en-US" dirty="0" smtClean="0"/>
              <a:t>This log file contains generic system activity logs</a:t>
            </a:r>
            <a:endParaRPr lang="en-US" dirty="0"/>
          </a:p>
          <a:p>
            <a:pPr lvl="1"/>
            <a:r>
              <a:rPr lang="en-US" dirty="0" smtClean="0"/>
              <a:t>It is mainly used to store informational and non-critical system messages</a:t>
            </a:r>
          </a:p>
          <a:p>
            <a:r>
              <a:rPr lang="en-US" dirty="0" smtClean="0"/>
              <a:t>How can I use these logs?</a:t>
            </a:r>
          </a:p>
          <a:p>
            <a:pPr lvl="1"/>
            <a:r>
              <a:rPr lang="en-US" dirty="0" smtClean="0"/>
              <a:t>Here you can track non-kernel boot errors, application-related service errors and the messages that are logged during system startup</a:t>
            </a:r>
          </a:p>
          <a:p>
            <a:pPr lvl="1"/>
            <a:r>
              <a:rPr lang="en-US" dirty="0" smtClean="0"/>
              <a:t>This is the first log file that the Linux administrators should check if something goes wrong</a:t>
            </a:r>
          </a:p>
          <a:p>
            <a:pPr lvl="1"/>
            <a:r>
              <a:rPr lang="en-US" dirty="0" smtClean="0"/>
              <a:t>For example, </a:t>
            </a:r>
            <a:r>
              <a:rPr lang="en-US" dirty="0" smtClean="0"/>
              <a:t>if you </a:t>
            </a:r>
            <a:r>
              <a:rPr lang="en-US" dirty="0" smtClean="0"/>
              <a:t>are facing some issues with the sound card, </a:t>
            </a:r>
            <a:r>
              <a:rPr lang="en-US" dirty="0" smtClean="0"/>
              <a:t>to </a:t>
            </a:r>
            <a:r>
              <a:rPr lang="en-US" dirty="0" smtClean="0"/>
              <a:t>check if something </a:t>
            </a:r>
            <a:r>
              <a:rPr lang="en-US" dirty="0" smtClean="0"/>
              <a:t>went </a:t>
            </a:r>
            <a:r>
              <a:rPr lang="en-US" dirty="0" smtClean="0"/>
              <a:t>wrong during the system startup process, you can </a:t>
            </a:r>
            <a:r>
              <a:rPr lang="en-US" dirty="0" smtClean="0"/>
              <a:t>take</a:t>
            </a:r>
            <a:r>
              <a:rPr lang="en-US" dirty="0" smtClean="0"/>
              <a:t> </a:t>
            </a:r>
            <a:r>
              <a:rPr lang="en-US" dirty="0" smtClean="0"/>
              <a:t>a look at the messages stored in this log file.</a:t>
            </a:r>
            <a:endParaRPr lang="en-US" dirty="0"/>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602569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/log/auth.log)</a:t>
            </a:r>
            <a:endParaRPr lang="en-US" dirty="0"/>
          </a:p>
        </p:txBody>
      </p:sp>
      <p:sp>
        <p:nvSpPr>
          <p:cNvPr id="3" name="Content Placeholder 2"/>
          <p:cNvSpPr>
            <a:spLocks noGrp="1"/>
          </p:cNvSpPr>
          <p:nvPr>
            <p:ph idx="1"/>
          </p:nvPr>
        </p:nvSpPr>
        <p:spPr/>
        <p:txBody>
          <a:bodyPr/>
          <a:lstStyle/>
          <a:p>
            <a:r>
              <a:rPr lang="en-US" dirty="0" smtClean="0"/>
              <a:t>What’s logged here?</a:t>
            </a:r>
          </a:p>
          <a:p>
            <a:pPr lvl="1"/>
            <a:r>
              <a:rPr lang="en-US" dirty="0" smtClean="0"/>
              <a:t>All authentication related events in </a:t>
            </a:r>
            <a:r>
              <a:rPr lang="en-US" dirty="0" err="1" smtClean="0"/>
              <a:t>Debian</a:t>
            </a:r>
            <a:r>
              <a:rPr lang="en-US" dirty="0" smtClean="0"/>
              <a:t> and Ubuntu server are logged here</a:t>
            </a:r>
            <a:endParaRPr lang="en-US" dirty="0"/>
          </a:p>
          <a:p>
            <a:pPr lvl="1"/>
            <a:r>
              <a:rPr lang="en-US" dirty="0" smtClean="0"/>
              <a:t>If you’re looking for anything involving the user authorization mechanism, you can find it in this log file</a:t>
            </a:r>
          </a:p>
          <a:p>
            <a:r>
              <a:rPr lang="en-US" dirty="0" smtClean="0"/>
              <a:t>How can I use these logs?</a:t>
            </a:r>
          </a:p>
          <a:p>
            <a:pPr lvl="1"/>
            <a:r>
              <a:rPr lang="en-US" dirty="0" smtClean="0"/>
              <a:t>Investigate failed login attempts</a:t>
            </a:r>
          </a:p>
          <a:p>
            <a:pPr lvl="1"/>
            <a:r>
              <a:rPr lang="en-US" dirty="0" smtClean="0"/>
              <a:t>Investigate brute-force attacks and other vulnerabilities related to user authorization mechanism.</a:t>
            </a:r>
            <a:endParaRPr lang="en-US" dirty="0"/>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249032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/log/secure)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logged here?</a:t>
            </a:r>
          </a:p>
          <a:p>
            <a:pPr lvl="1"/>
            <a:r>
              <a:rPr lang="en-US" dirty="0" err="1" smtClean="0"/>
              <a:t>RedHat</a:t>
            </a:r>
            <a:r>
              <a:rPr lang="en-US" dirty="0" smtClean="0"/>
              <a:t> and </a:t>
            </a:r>
            <a:r>
              <a:rPr lang="en-US" dirty="0" err="1" smtClean="0"/>
              <a:t>CnetOS</a:t>
            </a:r>
            <a:r>
              <a:rPr lang="en-US" dirty="0" smtClean="0"/>
              <a:t> based systems use this log file instead of /</a:t>
            </a:r>
            <a:r>
              <a:rPr lang="en-US" dirty="0" err="1" smtClean="0"/>
              <a:t>var</a:t>
            </a:r>
            <a:r>
              <a:rPr lang="en-US" dirty="0" smtClean="0"/>
              <a:t>/log/auth.log</a:t>
            </a:r>
          </a:p>
          <a:p>
            <a:pPr lvl="1"/>
            <a:r>
              <a:rPr lang="en-US" dirty="0" smtClean="0"/>
              <a:t>It is mainly used to track the usage of authorization systems</a:t>
            </a:r>
          </a:p>
          <a:p>
            <a:pPr lvl="1"/>
            <a:r>
              <a:rPr lang="en-US" dirty="0" smtClean="0"/>
              <a:t>It stores all security related messages including authentication failures</a:t>
            </a:r>
            <a:endParaRPr lang="en-US" dirty="0"/>
          </a:p>
          <a:p>
            <a:pPr lvl="1"/>
            <a:r>
              <a:rPr lang="en-US" dirty="0" smtClean="0"/>
              <a:t>It also tracks </a:t>
            </a:r>
            <a:r>
              <a:rPr lang="en-US" dirty="0" err="1" smtClean="0"/>
              <a:t>sudo</a:t>
            </a:r>
            <a:r>
              <a:rPr lang="en-US" dirty="0" smtClean="0"/>
              <a:t> logins, SSH logins and other errors logged by system security services daemon</a:t>
            </a:r>
          </a:p>
          <a:p>
            <a:r>
              <a:rPr lang="en-US" dirty="0" smtClean="0"/>
              <a:t>How can I use these logs?</a:t>
            </a:r>
          </a:p>
          <a:p>
            <a:pPr lvl="1"/>
            <a:r>
              <a:rPr lang="en-US" dirty="0" smtClean="0"/>
              <a:t>All user authentication events are logged here</a:t>
            </a:r>
          </a:p>
          <a:p>
            <a:pPr lvl="1"/>
            <a:r>
              <a:rPr lang="en-US" dirty="0" smtClean="0"/>
              <a:t>This log file can provide detailed insight about unauthorized or failed login attempts</a:t>
            </a:r>
          </a:p>
          <a:p>
            <a:pPr lvl="1"/>
            <a:r>
              <a:rPr lang="en-US" dirty="0" smtClean="0"/>
              <a:t>Can be very useful to detect possible hacking attempts</a:t>
            </a:r>
          </a:p>
          <a:p>
            <a:pPr lvl="1"/>
            <a:r>
              <a:rPr lang="en-US" dirty="0" smtClean="0"/>
              <a:t>It also stores information about successful logins and tracks the activities of valid users</a:t>
            </a:r>
            <a:endParaRPr lang="en-US" dirty="0"/>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628380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/log/boot.log)</a:t>
            </a:r>
            <a:endParaRPr lang="en-US" dirty="0"/>
          </a:p>
        </p:txBody>
      </p:sp>
      <p:sp>
        <p:nvSpPr>
          <p:cNvPr id="3" name="Content Placeholder 2"/>
          <p:cNvSpPr>
            <a:spLocks noGrp="1"/>
          </p:cNvSpPr>
          <p:nvPr>
            <p:ph idx="1"/>
          </p:nvPr>
        </p:nvSpPr>
        <p:spPr/>
        <p:txBody>
          <a:bodyPr/>
          <a:lstStyle/>
          <a:p>
            <a:r>
              <a:rPr lang="en-US" dirty="0" smtClean="0"/>
              <a:t>What’s logged here?</a:t>
            </a:r>
          </a:p>
          <a:p>
            <a:pPr lvl="1"/>
            <a:r>
              <a:rPr lang="en-US" dirty="0" smtClean="0"/>
              <a:t>The system initialization script, /</a:t>
            </a:r>
            <a:r>
              <a:rPr lang="en-US" dirty="0" err="1" smtClean="0"/>
              <a:t>etc</a:t>
            </a:r>
            <a:r>
              <a:rPr lang="en-US" dirty="0" smtClean="0"/>
              <a:t>/</a:t>
            </a:r>
            <a:r>
              <a:rPr lang="en-US" dirty="0" err="1" smtClean="0"/>
              <a:t>init.d</a:t>
            </a:r>
            <a:r>
              <a:rPr lang="en-US" dirty="0" smtClean="0"/>
              <a:t>/bootmisc.sh, sends all </a:t>
            </a:r>
            <a:r>
              <a:rPr lang="en-US" dirty="0" err="1" smtClean="0"/>
              <a:t>bootup</a:t>
            </a:r>
            <a:r>
              <a:rPr lang="en-US" dirty="0" smtClean="0"/>
              <a:t> messages to this log file	</a:t>
            </a:r>
            <a:endParaRPr lang="en-US" dirty="0"/>
          </a:p>
          <a:p>
            <a:pPr lvl="1"/>
            <a:r>
              <a:rPr lang="en-US" dirty="0" smtClean="0"/>
              <a:t>This is the repository of booting related information and messages logged during system startup process</a:t>
            </a:r>
          </a:p>
          <a:p>
            <a:r>
              <a:rPr lang="en-US" dirty="0" smtClean="0"/>
              <a:t>How can I use these logs?</a:t>
            </a:r>
          </a:p>
          <a:p>
            <a:pPr lvl="1"/>
            <a:r>
              <a:rPr lang="en-US" dirty="0" smtClean="0"/>
              <a:t>You should analyze this log file to investigate issues related to improper shutdown, unplanned reboots or booting failures</a:t>
            </a:r>
          </a:p>
          <a:p>
            <a:pPr lvl="1"/>
            <a:r>
              <a:rPr lang="en-US" dirty="0" smtClean="0"/>
              <a:t>Can also be useful to determine the duration of system downtime caused by an unexpected shutdown</a:t>
            </a:r>
            <a:endParaRPr lang="en-US" dirty="0"/>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1458879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a:t>
            </a:r>
            <a:r>
              <a:rPr lang="en-US" dirty="0" err="1" smtClean="0"/>
              <a:t>dmesg</a:t>
            </a:r>
            <a:r>
              <a:rPr lang="en-US" dirty="0" smtClean="0"/>
              <a:t>)</a:t>
            </a:r>
            <a:endParaRPr lang="en-US" dirty="0"/>
          </a:p>
        </p:txBody>
      </p:sp>
      <p:sp>
        <p:nvSpPr>
          <p:cNvPr id="3" name="Content Placeholder 2"/>
          <p:cNvSpPr>
            <a:spLocks noGrp="1"/>
          </p:cNvSpPr>
          <p:nvPr>
            <p:ph idx="1"/>
          </p:nvPr>
        </p:nvSpPr>
        <p:spPr/>
        <p:txBody>
          <a:bodyPr/>
          <a:lstStyle/>
          <a:p>
            <a:r>
              <a:rPr lang="en-US" dirty="0" smtClean="0"/>
              <a:t>What’s logged here?</a:t>
            </a:r>
          </a:p>
          <a:p>
            <a:pPr lvl="1"/>
            <a:r>
              <a:rPr lang="en-US" dirty="0" smtClean="0"/>
              <a:t>This log file contains Kernel ring buffer messages</a:t>
            </a:r>
          </a:p>
          <a:p>
            <a:pPr lvl="1"/>
            <a:r>
              <a:rPr lang="en-US" dirty="0" smtClean="0"/>
              <a:t>Information related to hardware devices and their drivers are logged here</a:t>
            </a:r>
            <a:endParaRPr lang="en-US" dirty="0"/>
          </a:p>
          <a:p>
            <a:pPr lvl="1"/>
            <a:r>
              <a:rPr lang="en-US" dirty="0" smtClean="0"/>
              <a:t>As the kernel detects physical hardware devices associated with the server during the booting process, it captures the device status, hardware errors and other generic messages</a:t>
            </a:r>
          </a:p>
          <a:p>
            <a:r>
              <a:rPr lang="en-US" dirty="0" smtClean="0"/>
              <a:t>How can I use these logs?</a:t>
            </a:r>
          </a:p>
          <a:p>
            <a:pPr lvl="1"/>
            <a:r>
              <a:rPr lang="en-US" dirty="0" smtClean="0"/>
              <a:t>This log file is useful for dedicated server customers mostly</a:t>
            </a:r>
          </a:p>
          <a:p>
            <a:pPr lvl="1"/>
            <a:r>
              <a:rPr lang="en-US" dirty="0" smtClean="0"/>
              <a:t>If a certain hardware is functioning improperly or not getting detected, then you can rely on this log file to troubleshoot the issue</a:t>
            </a:r>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2122923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/log/kern.log)</a:t>
            </a:r>
            <a:endParaRPr lang="en-US" dirty="0"/>
          </a:p>
        </p:txBody>
      </p:sp>
      <p:sp>
        <p:nvSpPr>
          <p:cNvPr id="3" name="Content Placeholder 2"/>
          <p:cNvSpPr>
            <a:spLocks noGrp="1"/>
          </p:cNvSpPr>
          <p:nvPr>
            <p:ph idx="1"/>
          </p:nvPr>
        </p:nvSpPr>
        <p:spPr/>
        <p:txBody>
          <a:bodyPr/>
          <a:lstStyle/>
          <a:p>
            <a:r>
              <a:rPr lang="en-US" dirty="0" smtClean="0"/>
              <a:t>What’s logged here?</a:t>
            </a:r>
          </a:p>
          <a:p>
            <a:pPr lvl="1"/>
            <a:r>
              <a:rPr lang="en-US" dirty="0" smtClean="0"/>
              <a:t>This is a very important log file as it contains information logged by the kernel</a:t>
            </a:r>
          </a:p>
          <a:p>
            <a:r>
              <a:rPr lang="en-US" dirty="0" smtClean="0"/>
              <a:t>How can I use these logs?</a:t>
            </a:r>
          </a:p>
          <a:p>
            <a:pPr lvl="1"/>
            <a:r>
              <a:rPr lang="en-US" dirty="0" smtClean="0"/>
              <a:t>Perfect for troubleshooting kernel related errors and warnings</a:t>
            </a:r>
          </a:p>
          <a:p>
            <a:pPr lvl="1"/>
            <a:r>
              <a:rPr lang="en-US" dirty="0" smtClean="0"/>
              <a:t>Kernel logs can be helpful to troubleshoot a custom-built kernel</a:t>
            </a:r>
          </a:p>
          <a:p>
            <a:pPr lvl="1"/>
            <a:r>
              <a:rPr lang="en-US" dirty="0" smtClean="0"/>
              <a:t>Can also come handy in debugging hardware and connectivity issues</a:t>
            </a:r>
          </a:p>
          <a:p>
            <a:pPr lvl="1"/>
            <a:endParaRPr lang="en-US" dirty="0"/>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220138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a:t>
            </a:r>
            <a:r>
              <a:rPr lang="en-US" dirty="0" err="1" smtClean="0"/>
              <a:t>faillog</a:t>
            </a:r>
            <a:r>
              <a:rPr lang="en-US" dirty="0" smtClean="0"/>
              <a:t>)</a:t>
            </a:r>
            <a:endParaRPr lang="en-US" dirty="0"/>
          </a:p>
        </p:txBody>
      </p:sp>
      <p:sp>
        <p:nvSpPr>
          <p:cNvPr id="3" name="Content Placeholder 2"/>
          <p:cNvSpPr>
            <a:spLocks noGrp="1"/>
          </p:cNvSpPr>
          <p:nvPr>
            <p:ph idx="1"/>
          </p:nvPr>
        </p:nvSpPr>
        <p:spPr/>
        <p:txBody>
          <a:bodyPr/>
          <a:lstStyle/>
          <a:p>
            <a:r>
              <a:rPr lang="en-US" dirty="0" smtClean="0"/>
              <a:t>What’s logged here?</a:t>
            </a:r>
          </a:p>
          <a:p>
            <a:pPr lvl="1"/>
            <a:r>
              <a:rPr lang="en-US" dirty="0" smtClean="0"/>
              <a:t>This file contains information on failed login attempts</a:t>
            </a:r>
          </a:p>
          <a:p>
            <a:r>
              <a:rPr lang="en-US" dirty="0" smtClean="0"/>
              <a:t>How can I use these logs?</a:t>
            </a:r>
          </a:p>
          <a:p>
            <a:pPr lvl="1"/>
            <a:r>
              <a:rPr lang="en-US" dirty="0" smtClean="0"/>
              <a:t>It can be a useful log file to find out any attempted security breaches involving username/password hacking and brute-force attacks</a:t>
            </a:r>
            <a:endParaRPr lang="en-US" dirty="0"/>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2001080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a:t>
            </a:r>
            <a:r>
              <a:rPr lang="en-US" dirty="0" err="1" smtClean="0"/>
              <a:t>cron</a:t>
            </a:r>
            <a:r>
              <a:rPr lang="en-US" dirty="0" smtClean="0"/>
              <a:t>)</a:t>
            </a:r>
            <a:endParaRPr lang="en-US" dirty="0"/>
          </a:p>
        </p:txBody>
      </p:sp>
      <p:sp>
        <p:nvSpPr>
          <p:cNvPr id="3" name="Content Placeholder 2"/>
          <p:cNvSpPr>
            <a:spLocks noGrp="1"/>
          </p:cNvSpPr>
          <p:nvPr>
            <p:ph idx="1"/>
          </p:nvPr>
        </p:nvSpPr>
        <p:spPr/>
        <p:txBody>
          <a:bodyPr/>
          <a:lstStyle/>
          <a:p>
            <a:r>
              <a:rPr lang="en-US" dirty="0" smtClean="0"/>
              <a:t>What’s logged here?</a:t>
            </a:r>
          </a:p>
          <a:p>
            <a:pPr lvl="1"/>
            <a:r>
              <a:rPr lang="en-US" dirty="0" smtClean="0"/>
              <a:t>This log file records information on </a:t>
            </a:r>
            <a:r>
              <a:rPr lang="en-US" dirty="0" err="1" smtClean="0"/>
              <a:t>cron</a:t>
            </a:r>
            <a:r>
              <a:rPr lang="en-US" dirty="0" smtClean="0"/>
              <a:t> jobs</a:t>
            </a:r>
          </a:p>
          <a:p>
            <a:pPr lvl="1"/>
            <a:r>
              <a:rPr lang="en-US" dirty="0" err="1" smtClean="0"/>
              <a:t>Cron</a:t>
            </a:r>
            <a:r>
              <a:rPr lang="en-US" dirty="0" smtClean="0"/>
              <a:t> is one of the most useful tool in a Linux OS. It is usually used for </a:t>
            </a:r>
            <a:r>
              <a:rPr lang="en-US" dirty="0" err="1" smtClean="0"/>
              <a:t>sysadmin</a:t>
            </a:r>
            <a:r>
              <a:rPr lang="en-US" dirty="0" smtClean="0"/>
              <a:t> jobs such as backups or cleaning /temp/ </a:t>
            </a:r>
            <a:r>
              <a:rPr lang="en-US" dirty="0" err="1" smtClean="0"/>
              <a:t>directoris</a:t>
            </a:r>
            <a:r>
              <a:rPr lang="en-US" dirty="0" smtClean="0"/>
              <a:t> and more. The </a:t>
            </a:r>
            <a:r>
              <a:rPr lang="en-US" dirty="0" err="1" smtClean="0"/>
              <a:t>cron</a:t>
            </a:r>
            <a:r>
              <a:rPr lang="en-US" dirty="0" smtClean="0"/>
              <a:t> service runs in the background</a:t>
            </a:r>
          </a:p>
          <a:p>
            <a:r>
              <a:rPr lang="en-US" dirty="0" smtClean="0"/>
              <a:t>How can I use these logs?</a:t>
            </a:r>
          </a:p>
          <a:p>
            <a:pPr lvl="1"/>
            <a:r>
              <a:rPr lang="en-US" dirty="0" smtClean="0"/>
              <a:t>Whenever a </a:t>
            </a:r>
            <a:r>
              <a:rPr lang="en-US" dirty="0" err="1" smtClean="0"/>
              <a:t>cron</a:t>
            </a:r>
            <a:r>
              <a:rPr lang="en-US" dirty="0" smtClean="0"/>
              <a:t> job runs, this log file records all relevant information including successful execution and error messages in case of failures</a:t>
            </a:r>
          </a:p>
          <a:p>
            <a:pPr lvl="1"/>
            <a:r>
              <a:rPr lang="en-US" dirty="0" smtClean="0"/>
              <a:t>If you’re having problems with your scheduled </a:t>
            </a:r>
            <a:r>
              <a:rPr lang="en-US" dirty="0" err="1" smtClean="0"/>
              <a:t>cron</a:t>
            </a:r>
            <a:r>
              <a:rPr lang="en-US" dirty="0" smtClean="0"/>
              <a:t>, you need to check out this log file</a:t>
            </a:r>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2567534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lnSpcReduction="10000"/>
          </a:bodyPr>
          <a:lstStyle/>
          <a:p>
            <a:r>
              <a:rPr lang="en-US" dirty="0" smtClean="0"/>
              <a:t>OS Installation</a:t>
            </a:r>
          </a:p>
          <a:p>
            <a:r>
              <a:rPr lang="en-US" dirty="0" smtClean="0"/>
              <a:t>Configuration management</a:t>
            </a:r>
          </a:p>
          <a:p>
            <a:r>
              <a:rPr lang="en-US" dirty="0" smtClean="0"/>
              <a:t>Updates and patches</a:t>
            </a:r>
          </a:p>
          <a:p>
            <a:r>
              <a:rPr lang="en-US" dirty="0" smtClean="0"/>
              <a:t>Event logging and auditing</a:t>
            </a:r>
          </a:p>
          <a:p>
            <a:r>
              <a:rPr lang="en-US" dirty="0" smtClean="0"/>
              <a:t>Managing system services</a:t>
            </a:r>
          </a:p>
          <a:p>
            <a:r>
              <a:rPr lang="en-US" dirty="0" smtClean="0"/>
              <a:t>Backup and resorting data</a:t>
            </a:r>
          </a:p>
          <a:p>
            <a:r>
              <a:rPr lang="en-US" dirty="0" smtClean="0"/>
              <a:t>Network configuration (port security)</a:t>
            </a:r>
          </a:p>
          <a:p>
            <a:r>
              <a:rPr lang="en-US" dirty="0" smtClean="0"/>
              <a:t>Host (workstation/server) intrusion detection</a:t>
            </a:r>
          </a:p>
          <a:p>
            <a:r>
              <a:rPr lang="en-US" dirty="0" smtClean="0"/>
              <a:t>Security policy development</a:t>
            </a:r>
            <a:endParaRPr lang="en-US" dirty="0"/>
          </a:p>
        </p:txBody>
      </p:sp>
    </p:spTree>
    <p:extLst>
      <p:ext uri="{BB962C8B-B14F-4D97-AF65-F5344CB8AC3E}">
        <p14:creationId xmlns:p14="http://schemas.microsoft.com/office/powerpoint/2010/main" val="4057702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a:t>
            </a:r>
            <a:r>
              <a:rPr lang="en-US" dirty="0" err="1" smtClean="0"/>
              <a:t>maillog</a:t>
            </a:r>
            <a:r>
              <a:rPr lang="en-US" dirty="0"/>
              <a:t> </a:t>
            </a:r>
            <a:r>
              <a:rPr lang="en-US" dirty="0" smtClean="0"/>
              <a:t>or /</a:t>
            </a:r>
            <a:r>
              <a:rPr lang="en-US" dirty="0" err="1" smtClean="0"/>
              <a:t>var</a:t>
            </a:r>
            <a:r>
              <a:rPr lang="en-US" dirty="0" smtClean="0"/>
              <a:t>/log/mail.log)</a:t>
            </a:r>
            <a:endParaRPr lang="en-US" dirty="0"/>
          </a:p>
        </p:txBody>
      </p:sp>
      <p:sp>
        <p:nvSpPr>
          <p:cNvPr id="3" name="Content Placeholder 2"/>
          <p:cNvSpPr>
            <a:spLocks noGrp="1"/>
          </p:cNvSpPr>
          <p:nvPr>
            <p:ph idx="1"/>
          </p:nvPr>
        </p:nvSpPr>
        <p:spPr/>
        <p:txBody>
          <a:bodyPr/>
          <a:lstStyle/>
          <a:p>
            <a:r>
              <a:rPr lang="en-US" dirty="0" smtClean="0"/>
              <a:t>What’s logged here?</a:t>
            </a:r>
          </a:p>
          <a:p>
            <a:pPr lvl="1"/>
            <a:r>
              <a:rPr lang="en-US" dirty="0" smtClean="0"/>
              <a:t>All mail server related logs are stored here</a:t>
            </a:r>
          </a:p>
          <a:p>
            <a:r>
              <a:rPr lang="en-US" dirty="0" smtClean="0"/>
              <a:t>How can I use these logs?</a:t>
            </a:r>
          </a:p>
          <a:p>
            <a:pPr lvl="1"/>
            <a:r>
              <a:rPr lang="en-US" dirty="0" smtClean="0"/>
              <a:t>Find information about postfix, </a:t>
            </a:r>
            <a:r>
              <a:rPr lang="en-US" dirty="0" err="1" smtClean="0"/>
              <a:t>smtpd</a:t>
            </a:r>
            <a:r>
              <a:rPr lang="en-US" dirty="0" smtClean="0"/>
              <a:t>, </a:t>
            </a:r>
            <a:r>
              <a:rPr lang="en-US" dirty="0" err="1" smtClean="0"/>
              <a:t>MailScanner</a:t>
            </a:r>
            <a:r>
              <a:rPr lang="en-US" dirty="0" smtClean="0"/>
              <a:t>, </a:t>
            </a:r>
            <a:r>
              <a:rPr lang="en-US" dirty="0" err="1" smtClean="0"/>
              <a:t>SpamAssassain</a:t>
            </a:r>
            <a:r>
              <a:rPr lang="en-US" dirty="0" smtClean="0"/>
              <a:t> or any other email related services running on the mail server</a:t>
            </a:r>
          </a:p>
          <a:p>
            <a:pPr lvl="1"/>
            <a:r>
              <a:rPr lang="en-US" dirty="0" smtClean="0"/>
              <a:t>Track all the emails that were sent or received during a particular period</a:t>
            </a:r>
          </a:p>
          <a:p>
            <a:pPr lvl="1"/>
            <a:r>
              <a:rPr lang="en-US" dirty="0" smtClean="0"/>
              <a:t>Investigate failed mail delivery issues</a:t>
            </a:r>
          </a:p>
          <a:p>
            <a:pPr lvl="1"/>
            <a:r>
              <a:rPr lang="en-US" dirty="0" smtClean="0"/>
              <a:t>Get information about possible spamming attempts blocked by the mail server</a:t>
            </a:r>
          </a:p>
          <a:p>
            <a:pPr lvl="1"/>
            <a:r>
              <a:rPr lang="en-US" dirty="0" smtClean="0"/>
              <a:t>Trace the origin of an incoming email by scrutinizing this log file</a:t>
            </a:r>
            <a:endParaRPr lang="en-US" dirty="0"/>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1721981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a:t>
            </a:r>
            <a:r>
              <a:rPr lang="en-US" dirty="0" err="1" smtClean="0"/>
              <a:t>httpd</a:t>
            </a:r>
            <a:r>
              <a:rPr lang="en-US" dirty="0" smtClean="0"/>
              <a:t>/)</a:t>
            </a:r>
            <a:endParaRPr lang="en-US" dirty="0"/>
          </a:p>
        </p:txBody>
      </p:sp>
      <p:sp>
        <p:nvSpPr>
          <p:cNvPr id="3" name="Content Placeholder 2"/>
          <p:cNvSpPr>
            <a:spLocks noGrp="1"/>
          </p:cNvSpPr>
          <p:nvPr>
            <p:ph idx="1"/>
          </p:nvPr>
        </p:nvSpPr>
        <p:spPr>
          <a:xfrm>
            <a:off x="838200" y="1825625"/>
            <a:ext cx="10515600" cy="4701010"/>
          </a:xfrm>
        </p:spPr>
        <p:txBody>
          <a:bodyPr>
            <a:normAutofit fontScale="85000" lnSpcReduction="20000"/>
          </a:bodyPr>
          <a:lstStyle/>
          <a:p>
            <a:r>
              <a:rPr lang="en-US" dirty="0" smtClean="0"/>
              <a:t>What’s logged here?</a:t>
            </a:r>
          </a:p>
          <a:p>
            <a:pPr lvl="1"/>
            <a:r>
              <a:rPr lang="en-US" dirty="0" smtClean="0"/>
              <a:t>This directory contains the logs recorded by the Apache server</a:t>
            </a:r>
            <a:endParaRPr lang="en-US" dirty="0"/>
          </a:p>
          <a:p>
            <a:pPr lvl="1"/>
            <a:r>
              <a:rPr lang="en-US" dirty="0" smtClean="0"/>
              <a:t>Apache server logging information are stored in two different log files –</a:t>
            </a:r>
            <a:r>
              <a:rPr lang="en-US" dirty="0" err="1" smtClean="0"/>
              <a:t>error_log</a:t>
            </a:r>
            <a:r>
              <a:rPr lang="en-US" dirty="0" smtClean="0"/>
              <a:t> and </a:t>
            </a:r>
            <a:r>
              <a:rPr lang="en-US" dirty="0" err="1" smtClean="0"/>
              <a:t>access_log</a:t>
            </a:r>
            <a:endParaRPr lang="en-US" dirty="0" smtClean="0"/>
          </a:p>
          <a:p>
            <a:r>
              <a:rPr lang="en-US" dirty="0" smtClean="0"/>
              <a:t>How can I use these logs?</a:t>
            </a:r>
          </a:p>
          <a:p>
            <a:pPr lvl="1"/>
            <a:r>
              <a:rPr lang="en-US" dirty="0" smtClean="0"/>
              <a:t>The </a:t>
            </a:r>
            <a:r>
              <a:rPr lang="en-US" dirty="0" err="1" smtClean="0"/>
              <a:t>error_log</a:t>
            </a:r>
            <a:r>
              <a:rPr lang="en-US" dirty="0" smtClean="0"/>
              <a:t> contains messages related to </a:t>
            </a:r>
            <a:r>
              <a:rPr lang="en-US" dirty="0" err="1" smtClean="0"/>
              <a:t>httpd</a:t>
            </a:r>
            <a:r>
              <a:rPr lang="en-US" dirty="0" smtClean="0"/>
              <a:t> errors such as memory issues and other system </a:t>
            </a:r>
            <a:r>
              <a:rPr lang="en-US" dirty="0" smtClean="0"/>
              <a:t>related </a:t>
            </a:r>
            <a:r>
              <a:rPr lang="en-US" dirty="0" smtClean="0"/>
              <a:t>errors</a:t>
            </a:r>
          </a:p>
          <a:p>
            <a:pPr lvl="1"/>
            <a:r>
              <a:rPr lang="en-US" dirty="0" smtClean="0"/>
              <a:t>This is the place where Apache server writes events and error records encountered while processing </a:t>
            </a:r>
            <a:r>
              <a:rPr lang="en-US" dirty="0" err="1" smtClean="0"/>
              <a:t>httpd</a:t>
            </a:r>
            <a:r>
              <a:rPr lang="en-US" dirty="0" smtClean="0"/>
              <a:t> requests</a:t>
            </a:r>
          </a:p>
          <a:p>
            <a:pPr lvl="1"/>
            <a:r>
              <a:rPr lang="en-US" dirty="0" smtClean="0"/>
              <a:t>If something goes wrong with the Apache webserver, check this log for diagnostic information</a:t>
            </a:r>
          </a:p>
          <a:p>
            <a:pPr lvl="1"/>
            <a:r>
              <a:rPr lang="en-US" dirty="0" smtClean="0"/>
              <a:t>Besides the error-log file, Apache also maintains a separate list of </a:t>
            </a:r>
            <a:r>
              <a:rPr lang="en-US" dirty="0" err="1" smtClean="0"/>
              <a:t>access_log</a:t>
            </a:r>
            <a:endParaRPr lang="en-US" dirty="0" smtClean="0"/>
          </a:p>
          <a:p>
            <a:pPr lvl="1"/>
            <a:r>
              <a:rPr lang="en-US" dirty="0" smtClean="0"/>
              <a:t>All access requests received over HTTP are stored in the </a:t>
            </a:r>
            <a:r>
              <a:rPr lang="en-US" dirty="0" err="1" smtClean="0"/>
              <a:t>access_log</a:t>
            </a:r>
            <a:r>
              <a:rPr lang="en-US" dirty="0" smtClean="0"/>
              <a:t> file</a:t>
            </a:r>
          </a:p>
          <a:p>
            <a:pPr lvl="1"/>
            <a:r>
              <a:rPr lang="en-US" dirty="0" smtClean="0"/>
              <a:t>Helps you keep track of every page served and every file loaded by Apache</a:t>
            </a:r>
          </a:p>
          <a:p>
            <a:pPr lvl="1"/>
            <a:r>
              <a:rPr lang="en-US" dirty="0" smtClean="0"/>
              <a:t>Logs the IP address and user ID of all clients that make connection requests to the server</a:t>
            </a:r>
          </a:p>
          <a:p>
            <a:pPr lvl="1"/>
            <a:r>
              <a:rPr lang="en-US" dirty="0" smtClean="0"/>
              <a:t>Stores information about the status of the access requests, whether a response was sent successfully or the request resulted in a failure. </a:t>
            </a:r>
            <a:endParaRPr lang="en-US" dirty="0"/>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2087060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logging –which Linux logs to </a:t>
            </a:r>
            <a:r>
              <a:rPr lang="en-US" dirty="0"/>
              <a:t>monitor (/</a:t>
            </a:r>
            <a:r>
              <a:rPr lang="en-US" dirty="0" err="1" smtClean="0"/>
              <a:t>var</a:t>
            </a:r>
            <a:r>
              <a:rPr lang="en-US" dirty="0" smtClean="0"/>
              <a:t>/log/mysqld.log or /</a:t>
            </a:r>
            <a:r>
              <a:rPr lang="en-US" dirty="0" err="1" smtClean="0"/>
              <a:t>var</a:t>
            </a:r>
            <a:r>
              <a:rPr lang="en-US" dirty="0" smtClean="0"/>
              <a:t>/log/mysql.log)</a:t>
            </a:r>
            <a:endParaRPr lang="en-US" dirty="0"/>
          </a:p>
        </p:txBody>
      </p:sp>
      <p:sp>
        <p:nvSpPr>
          <p:cNvPr id="3" name="Content Placeholder 2"/>
          <p:cNvSpPr>
            <a:spLocks noGrp="1"/>
          </p:cNvSpPr>
          <p:nvPr>
            <p:ph idx="1"/>
          </p:nvPr>
        </p:nvSpPr>
        <p:spPr/>
        <p:txBody>
          <a:bodyPr/>
          <a:lstStyle/>
          <a:p>
            <a:r>
              <a:rPr lang="en-US" dirty="0" smtClean="0"/>
              <a:t>What’s logged here?</a:t>
            </a:r>
          </a:p>
          <a:p>
            <a:pPr lvl="1"/>
            <a:r>
              <a:rPr lang="en-US" dirty="0" smtClean="0"/>
              <a:t>MySQL log file</a:t>
            </a:r>
          </a:p>
          <a:p>
            <a:pPr lvl="1"/>
            <a:r>
              <a:rPr lang="en-US" dirty="0" smtClean="0"/>
              <a:t>All debug, failure and success messages related to the </a:t>
            </a:r>
            <a:r>
              <a:rPr lang="en-US" dirty="0" err="1" smtClean="0"/>
              <a:t>mysqld</a:t>
            </a:r>
            <a:r>
              <a:rPr lang="en-US" dirty="0" smtClean="0"/>
              <a:t> and </a:t>
            </a:r>
            <a:r>
              <a:rPr lang="en-US" dirty="0" err="1" smtClean="0"/>
              <a:t>mysqld_safe</a:t>
            </a:r>
            <a:r>
              <a:rPr lang="en-US" dirty="0" smtClean="0"/>
              <a:t> daemon are logged to this file</a:t>
            </a:r>
          </a:p>
          <a:p>
            <a:r>
              <a:rPr lang="en-US" dirty="0" smtClean="0"/>
              <a:t>How can I use these logs?</a:t>
            </a:r>
          </a:p>
          <a:p>
            <a:pPr lvl="1"/>
            <a:r>
              <a:rPr lang="en-US" dirty="0" smtClean="0"/>
              <a:t>Use this log to identify problems while starting, running, or stopping </a:t>
            </a:r>
            <a:r>
              <a:rPr lang="en-US" dirty="0" err="1" smtClean="0"/>
              <a:t>mysqld</a:t>
            </a:r>
            <a:endParaRPr lang="en-US" dirty="0" smtClean="0"/>
          </a:p>
          <a:p>
            <a:pPr lvl="1"/>
            <a:r>
              <a:rPr lang="en-US" dirty="0" smtClean="0"/>
              <a:t>Get information about client connections to the MySQL data directory</a:t>
            </a:r>
          </a:p>
          <a:p>
            <a:pPr lvl="1"/>
            <a:r>
              <a:rPr lang="en-US" dirty="0" smtClean="0"/>
              <a:t>You can also setup ‘</a:t>
            </a:r>
            <a:r>
              <a:rPr lang="en-US" dirty="0" err="1" smtClean="0"/>
              <a:t>long_query_time</a:t>
            </a:r>
            <a:r>
              <a:rPr lang="en-US" dirty="0" smtClean="0"/>
              <a:t>’ parameter to log information about query locks and slow running queries. </a:t>
            </a:r>
            <a:endParaRPr lang="en-US" dirty="0"/>
          </a:p>
        </p:txBody>
      </p:sp>
      <p:sp>
        <p:nvSpPr>
          <p:cNvPr id="4" name="Footer Placeholder 3"/>
          <p:cNvSpPr>
            <a:spLocks noGrp="1"/>
          </p:cNvSpPr>
          <p:nvPr>
            <p:ph type="ftr" sz="quarter" idx="11"/>
          </p:nvPr>
        </p:nvSpPr>
        <p:spPr/>
        <p:txBody>
          <a:bodyPr/>
          <a:lstStyle/>
          <a:p>
            <a:r>
              <a:rPr lang="en-US" smtClean="0"/>
              <a:t>https://www.eurovps.com/blog/important-linux-log-files-you-must-be-monitoring/</a:t>
            </a:r>
            <a:endParaRPr lang="en-US"/>
          </a:p>
        </p:txBody>
      </p:sp>
    </p:spTree>
    <p:extLst>
      <p:ext uri="{BB962C8B-B14F-4D97-AF65-F5344CB8AC3E}">
        <p14:creationId xmlns:p14="http://schemas.microsoft.com/office/powerpoint/2010/main" val="1697086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 Linux –</a:t>
            </a:r>
            <a:r>
              <a:rPr lang="en-US" dirty="0" err="1" smtClean="0"/>
              <a:t>auditd</a:t>
            </a:r>
            <a:r>
              <a:rPr lang="en-US" dirty="0" smtClean="0"/>
              <a:t> </a:t>
            </a:r>
            <a:endParaRPr lang="en-US" dirty="0"/>
          </a:p>
        </p:txBody>
      </p:sp>
      <p:sp>
        <p:nvSpPr>
          <p:cNvPr id="3" name="Content Placeholder 2"/>
          <p:cNvSpPr>
            <a:spLocks noGrp="1"/>
          </p:cNvSpPr>
          <p:nvPr>
            <p:ph idx="1"/>
          </p:nvPr>
        </p:nvSpPr>
        <p:spPr/>
        <p:txBody>
          <a:bodyPr/>
          <a:lstStyle/>
          <a:p>
            <a:r>
              <a:rPr lang="en-US" dirty="0" smtClean="0"/>
              <a:t>Synopsis</a:t>
            </a:r>
          </a:p>
          <a:p>
            <a:endParaRPr lang="en-US" dirty="0"/>
          </a:p>
          <a:p>
            <a:r>
              <a:rPr lang="en-US" dirty="0" smtClean="0"/>
              <a:t>Description</a:t>
            </a:r>
          </a:p>
          <a:p>
            <a:pPr lvl="1"/>
            <a:r>
              <a:rPr lang="en-US" dirty="0" err="1" smtClean="0"/>
              <a:t>Auditd</a:t>
            </a:r>
            <a:r>
              <a:rPr lang="en-US" dirty="0" smtClean="0"/>
              <a:t> is the </a:t>
            </a:r>
            <a:r>
              <a:rPr lang="en-US" dirty="0" err="1" smtClean="0"/>
              <a:t>userspace</a:t>
            </a:r>
            <a:r>
              <a:rPr lang="en-US" dirty="0" smtClean="0"/>
              <a:t> component to the Linux Auditing System. It’s </a:t>
            </a:r>
            <a:r>
              <a:rPr lang="en-US" dirty="0" smtClean="0"/>
              <a:t>responsible </a:t>
            </a:r>
            <a:r>
              <a:rPr lang="en-US" dirty="0" smtClean="0"/>
              <a:t>for writing audit records to the disk. </a:t>
            </a:r>
            <a:endParaRPr lang="en-US" dirty="0"/>
          </a:p>
          <a:p>
            <a:pPr lvl="1"/>
            <a:r>
              <a:rPr lang="en-US" dirty="0" smtClean="0"/>
              <a:t>Viewing the logs is done with the </a:t>
            </a:r>
            <a:r>
              <a:rPr lang="en-US" dirty="0" err="1" smtClean="0"/>
              <a:t>ausearch</a:t>
            </a:r>
            <a:r>
              <a:rPr lang="en-US" dirty="0" smtClean="0"/>
              <a:t> or </a:t>
            </a:r>
            <a:r>
              <a:rPr lang="en-US" dirty="0" err="1" smtClean="0"/>
              <a:t>aureport</a:t>
            </a:r>
            <a:r>
              <a:rPr lang="en-US" dirty="0" smtClean="0"/>
              <a:t> utilities.</a:t>
            </a:r>
          </a:p>
          <a:p>
            <a:pPr lvl="1"/>
            <a:r>
              <a:rPr lang="en-US" dirty="0" smtClean="0"/>
              <a:t>Configuring the audit system or loading rules is done with the </a:t>
            </a:r>
            <a:r>
              <a:rPr lang="en-US" dirty="0" err="1" smtClean="0"/>
              <a:t>auditctl</a:t>
            </a:r>
            <a:r>
              <a:rPr lang="en-US" dirty="0" smtClean="0"/>
              <a:t> utility</a:t>
            </a:r>
          </a:p>
          <a:p>
            <a:pPr lvl="1"/>
            <a:endParaRPr lang="en-US" dirty="0"/>
          </a:p>
        </p:txBody>
      </p:sp>
      <p:pic>
        <p:nvPicPr>
          <p:cNvPr id="4" name="Picture 3"/>
          <p:cNvPicPr>
            <a:picLocks noChangeAspect="1"/>
          </p:cNvPicPr>
          <p:nvPr/>
        </p:nvPicPr>
        <p:blipFill>
          <a:blip r:embed="rId2"/>
          <a:stretch>
            <a:fillRect/>
          </a:stretch>
        </p:blipFill>
        <p:spPr>
          <a:xfrm>
            <a:off x="2057706" y="2317284"/>
            <a:ext cx="7439025" cy="495300"/>
          </a:xfrm>
          <a:prstGeom prst="rect">
            <a:avLst/>
          </a:prstGeom>
        </p:spPr>
      </p:pic>
    </p:spTree>
    <p:extLst>
      <p:ext uri="{BB962C8B-B14F-4D97-AF65-F5344CB8AC3E}">
        <p14:creationId xmlns:p14="http://schemas.microsoft.com/office/powerpoint/2010/main" val="192934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system </a:t>
            </a:r>
            <a:r>
              <a:rPr lang="en-US" dirty="0" smtClean="0"/>
              <a:t>services</a:t>
            </a:r>
            <a:endParaRPr lang="en-US" dirty="0"/>
          </a:p>
        </p:txBody>
      </p:sp>
      <p:sp>
        <p:nvSpPr>
          <p:cNvPr id="3" name="Content Placeholder 2"/>
          <p:cNvSpPr>
            <a:spLocks noGrp="1"/>
          </p:cNvSpPr>
          <p:nvPr>
            <p:ph idx="1"/>
          </p:nvPr>
        </p:nvSpPr>
        <p:spPr/>
        <p:txBody>
          <a:bodyPr/>
          <a:lstStyle/>
          <a:p>
            <a:r>
              <a:rPr lang="en-US" dirty="0" smtClean="0"/>
              <a:t>A Linux service is an application (or set of applications) that runs in the background waiting to be used, or carrying out essential tasks, such as Apache and MySQL.</a:t>
            </a:r>
          </a:p>
          <a:p>
            <a:r>
              <a:rPr lang="en-US" dirty="0" smtClean="0"/>
              <a:t>You will generally be unaware of services until you need them. </a:t>
            </a:r>
          </a:p>
        </p:txBody>
      </p:sp>
    </p:spTree>
    <p:extLst>
      <p:ext uri="{BB962C8B-B14F-4D97-AF65-F5344CB8AC3E}">
        <p14:creationId xmlns:p14="http://schemas.microsoft.com/office/powerpoint/2010/main" val="3756533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system </a:t>
            </a:r>
            <a:r>
              <a:rPr lang="en-US" dirty="0" smtClean="0"/>
              <a:t>services –</a:t>
            </a:r>
            <a:r>
              <a:rPr lang="en-US" dirty="0" err="1" smtClean="0"/>
              <a:t>Con’t</a:t>
            </a:r>
            <a:endParaRPr lang="en-US" dirty="0"/>
          </a:p>
        </p:txBody>
      </p:sp>
      <p:sp>
        <p:nvSpPr>
          <p:cNvPr id="3" name="Content Placeholder 2"/>
          <p:cNvSpPr>
            <a:spLocks noGrp="1"/>
          </p:cNvSpPr>
          <p:nvPr>
            <p:ph idx="1"/>
          </p:nvPr>
        </p:nvSpPr>
        <p:spPr>
          <a:xfrm>
            <a:off x="838200" y="1401715"/>
            <a:ext cx="10515600" cy="4775248"/>
          </a:xfrm>
        </p:spPr>
        <p:txBody>
          <a:bodyPr/>
          <a:lstStyle/>
          <a:p>
            <a:r>
              <a:rPr lang="en-US" dirty="0"/>
              <a:t>Useful command to manage system services</a:t>
            </a:r>
          </a:p>
          <a:p>
            <a:pPr marL="0" indent="0">
              <a:buNone/>
            </a:pPr>
            <a:endParaRPr lang="en-US" dirty="0"/>
          </a:p>
        </p:txBody>
      </p:sp>
      <p:pic>
        <p:nvPicPr>
          <p:cNvPr id="4" name="Picture 3"/>
          <p:cNvPicPr>
            <a:picLocks noChangeAspect="1"/>
          </p:cNvPicPr>
          <p:nvPr/>
        </p:nvPicPr>
        <p:blipFill>
          <a:blip r:embed="rId2"/>
          <a:stretch>
            <a:fillRect/>
          </a:stretch>
        </p:blipFill>
        <p:spPr>
          <a:xfrm>
            <a:off x="670515" y="2424998"/>
            <a:ext cx="5890158" cy="3625374"/>
          </a:xfrm>
          <a:prstGeom prst="rect">
            <a:avLst/>
          </a:prstGeom>
        </p:spPr>
      </p:pic>
      <p:pic>
        <p:nvPicPr>
          <p:cNvPr id="5" name="Picture 4"/>
          <p:cNvPicPr>
            <a:picLocks noChangeAspect="1"/>
          </p:cNvPicPr>
          <p:nvPr/>
        </p:nvPicPr>
        <p:blipFill>
          <a:blip r:embed="rId3"/>
          <a:stretch>
            <a:fillRect/>
          </a:stretch>
        </p:blipFill>
        <p:spPr>
          <a:xfrm>
            <a:off x="6970677" y="2027575"/>
            <a:ext cx="4451110" cy="4486656"/>
          </a:xfrm>
          <a:prstGeom prst="rect">
            <a:avLst/>
          </a:prstGeom>
        </p:spPr>
      </p:pic>
    </p:spTree>
    <p:extLst>
      <p:ext uri="{BB962C8B-B14F-4D97-AF65-F5344CB8AC3E}">
        <p14:creationId xmlns:p14="http://schemas.microsoft.com/office/powerpoint/2010/main" val="2345005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back-ups and restoring the system from a backup</a:t>
            </a:r>
          </a:p>
        </p:txBody>
      </p:sp>
      <p:sp>
        <p:nvSpPr>
          <p:cNvPr id="3" name="Content Placeholder 2"/>
          <p:cNvSpPr>
            <a:spLocks noGrp="1"/>
          </p:cNvSpPr>
          <p:nvPr>
            <p:ph idx="1"/>
          </p:nvPr>
        </p:nvSpPr>
        <p:spPr/>
        <p:txBody>
          <a:bodyPr/>
          <a:lstStyle/>
          <a:p>
            <a:r>
              <a:rPr lang="en-US" dirty="0" smtClean="0"/>
              <a:t>Backup restore using </a:t>
            </a:r>
            <a:r>
              <a:rPr lang="en-US" dirty="0" err="1" smtClean="0"/>
              <a:t>cpio</a:t>
            </a:r>
            <a:r>
              <a:rPr lang="en-US" dirty="0" smtClean="0"/>
              <a:t> command</a:t>
            </a:r>
          </a:p>
          <a:p>
            <a:pPr lvl="1"/>
            <a:r>
              <a:rPr lang="en-US" dirty="0" smtClean="0"/>
              <a:t>Used for single or multiple files backup</a:t>
            </a:r>
          </a:p>
          <a:p>
            <a:pPr lvl="1"/>
            <a:r>
              <a:rPr lang="en-US" dirty="0" smtClean="0"/>
              <a:t>Can backup special character &amp; block device files</a:t>
            </a:r>
          </a:p>
          <a:p>
            <a:pPr lvl="1"/>
            <a:r>
              <a:rPr lang="en-US" dirty="0" smtClean="0"/>
              <a:t>Works only on mounted file system</a:t>
            </a:r>
          </a:p>
          <a:p>
            <a:pPr lvl="1"/>
            <a:r>
              <a:rPr lang="en-US" dirty="0" smtClean="0"/>
              <a:t>Need a list of files to be backed up</a:t>
            </a:r>
          </a:p>
          <a:p>
            <a:pPr lvl="1"/>
            <a:r>
              <a:rPr lang="en-US" dirty="0" smtClean="0"/>
              <a:t>Preserve hard links and time stamps of the file</a:t>
            </a:r>
          </a:p>
          <a:p>
            <a:r>
              <a:rPr lang="en-US" dirty="0" smtClean="0"/>
              <a:t>Backup restore using dump package</a:t>
            </a:r>
          </a:p>
          <a:p>
            <a:pPr lvl="1"/>
            <a:r>
              <a:rPr lang="en-US" dirty="0" smtClean="0"/>
              <a:t>Allows you to take full and incremental file system backup. </a:t>
            </a:r>
          </a:p>
          <a:p>
            <a:pPr lvl="1"/>
            <a:r>
              <a:rPr lang="en-US" dirty="0" smtClean="0"/>
              <a:t>Backup can be taken on a tape, file or a remote system and restore full or selective files</a:t>
            </a:r>
          </a:p>
          <a:p>
            <a:pPr lvl="2"/>
            <a:endParaRPr lang="en-US" dirty="0"/>
          </a:p>
        </p:txBody>
      </p:sp>
      <p:sp>
        <p:nvSpPr>
          <p:cNvPr id="4" name="Footer Placeholder 3"/>
          <p:cNvSpPr>
            <a:spLocks noGrp="1"/>
          </p:cNvSpPr>
          <p:nvPr>
            <p:ph type="ftr" sz="quarter" idx="11"/>
          </p:nvPr>
        </p:nvSpPr>
        <p:spPr/>
        <p:txBody>
          <a:bodyPr/>
          <a:lstStyle/>
          <a:p>
            <a:r>
              <a:rPr lang="en-US" smtClean="0"/>
              <a:t>https://www.adminschoice.com/backup-commands-examples</a:t>
            </a:r>
            <a:endParaRPr lang="en-US"/>
          </a:p>
        </p:txBody>
      </p:sp>
    </p:spTree>
    <p:extLst>
      <p:ext uri="{BB962C8B-B14F-4D97-AF65-F5344CB8AC3E}">
        <p14:creationId xmlns:p14="http://schemas.microsoft.com/office/powerpoint/2010/main" val="3027290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back-ups and restoring the system from a backup</a:t>
            </a:r>
          </a:p>
        </p:txBody>
      </p:sp>
      <p:sp>
        <p:nvSpPr>
          <p:cNvPr id="3" name="Content Placeholder 2"/>
          <p:cNvSpPr>
            <a:spLocks noGrp="1"/>
          </p:cNvSpPr>
          <p:nvPr>
            <p:ph idx="1"/>
          </p:nvPr>
        </p:nvSpPr>
        <p:spPr/>
        <p:txBody>
          <a:bodyPr/>
          <a:lstStyle/>
          <a:p>
            <a:r>
              <a:rPr lang="en-US" dirty="0" smtClean="0"/>
              <a:t>Solaris </a:t>
            </a:r>
            <a:r>
              <a:rPr lang="en-US" dirty="0"/>
              <a:t>f</a:t>
            </a:r>
            <a:r>
              <a:rPr lang="en-US" dirty="0" smtClean="0"/>
              <a:t>ile system backup </a:t>
            </a:r>
            <a:r>
              <a:rPr lang="en-US" dirty="0"/>
              <a:t>restore using </a:t>
            </a:r>
            <a:r>
              <a:rPr lang="en-US" dirty="0" err="1" smtClean="0"/>
              <a:t>ufsdump</a:t>
            </a:r>
            <a:endParaRPr lang="en-US" dirty="0" smtClean="0"/>
          </a:p>
          <a:p>
            <a:pPr lvl="1"/>
            <a:r>
              <a:rPr lang="en-US" dirty="0" smtClean="0"/>
              <a:t>Used for complete file system backup</a:t>
            </a:r>
          </a:p>
          <a:p>
            <a:pPr lvl="1"/>
            <a:r>
              <a:rPr lang="en-US" dirty="0" smtClean="0"/>
              <a:t>It copies everything from regular files in a file system to special character and block devices files</a:t>
            </a:r>
          </a:p>
          <a:p>
            <a:pPr lvl="1"/>
            <a:r>
              <a:rPr lang="en-US" dirty="0" smtClean="0"/>
              <a:t>It can work on mounted or unmounted file system</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https://www.adminschoice.com/backup-commands-examples</a:t>
            </a:r>
            <a:endParaRPr lang="en-US"/>
          </a:p>
        </p:txBody>
      </p:sp>
    </p:spTree>
    <p:extLst>
      <p:ext uri="{BB962C8B-B14F-4D97-AF65-F5344CB8AC3E}">
        <p14:creationId xmlns:p14="http://schemas.microsoft.com/office/powerpoint/2010/main" val="470405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Filesystem</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filesystem</a:t>
            </a:r>
            <a:r>
              <a:rPr lang="en-US" dirty="0" smtClean="0"/>
              <a:t> is a way that an operating system organizes files on a disk.</a:t>
            </a:r>
          </a:p>
          <a:p>
            <a:r>
              <a:rPr lang="en-US" dirty="0" smtClean="0"/>
              <a:t>These </a:t>
            </a:r>
            <a:r>
              <a:rPr lang="en-US" dirty="0" err="1" smtClean="0"/>
              <a:t>filesystems</a:t>
            </a:r>
            <a:r>
              <a:rPr lang="en-US" dirty="0" smtClean="0"/>
              <a:t> come in many different flavors depending on your specific needs.</a:t>
            </a:r>
          </a:p>
          <a:p>
            <a:pPr lvl="1"/>
            <a:r>
              <a:rPr lang="en-US" dirty="0" smtClean="0"/>
              <a:t>Windows: NTFS, FAT, FAT16, FAT32</a:t>
            </a:r>
          </a:p>
          <a:p>
            <a:pPr lvl="1"/>
            <a:r>
              <a:rPr lang="en-US" dirty="0" smtClean="0"/>
              <a:t>MAC: HFS</a:t>
            </a:r>
          </a:p>
          <a:p>
            <a:pPr lvl="1"/>
            <a:r>
              <a:rPr lang="en-US" dirty="0" smtClean="0"/>
              <a:t>Linux: Ext4, Ext3, Ext2, </a:t>
            </a:r>
            <a:r>
              <a:rPr lang="en-US" dirty="0" err="1" smtClean="0"/>
              <a:t>sysfs</a:t>
            </a:r>
            <a:r>
              <a:rPr lang="en-US" dirty="0" smtClean="0"/>
              <a:t>, </a:t>
            </a:r>
            <a:r>
              <a:rPr lang="en-US" dirty="0" err="1" smtClean="0"/>
              <a:t>securityfs</a:t>
            </a:r>
            <a:r>
              <a:rPr lang="en-US" dirty="0" smtClean="0"/>
              <a:t>, FAT16, FAT32, NTFS, </a:t>
            </a:r>
            <a:r>
              <a:rPr lang="en-US" dirty="0" err="1" smtClean="0"/>
              <a:t>etc</a:t>
            </a:r>
            <a:endParaRPr lang="en-US" dirty="0" smtClean="0"/>
          </a:p>
          <a:p>
            <a:r>
              <a:rPr lang="en-US" dirty="0" smtClean="0"/>
              <a:t>Mounting a </a:t>
            </a:r>
            <a:r>
              <a:rPr lang="en-US" dirty="0" err="1" smtClean="0"/>
              <a:t>filesystem</a:t>
            </a:r>
            <a:r>
              <a:rPr lang="en-US" dirty="0" smtClean="0"/>
              <a:t> simply means making the particular </a:t>
            </a:r>
            <a:r>
              <a:rPr lang="en-US" dirty="0" err="1" smtClean="0"/>
              <a:t>filesystem</a:t>
            </a:r>
            <a:r>
              <a:rPr lang="en-US" dirty="0" smtClean="0"/>
              <a:t> accessible at a certain point in the Linux directory tree.</a:t>
            </a:r>
            <a:endParaRPr lang="en-US" dirty="0"/>
          </a:p>
        </p:txBody>
      </p:sp>
      <p:sp>
        <p:nvSpPr>
          <p:cNvPr id="4" name="Footer Placeholder 3"/>
          <p:cNvSpPr>
            <a:spLocks noGrp="1"/>
          </p:cNvSpPr>
          <p:nvPr>
            <p:ph type="ftr" sz="quarter" idx="11"/>
          </p:nvPr>
        </p:nvSpPr>
        <p:spPr/>
        <p:txBody>
          <a:bodyPr/>
          <a:lstStyle/>
          <a:p>
            <a:r>
              <a:rPr lang="en-US" smtClean="0"/>
              <a:t>https://www.bleepingcomputer.com/tutorials/introduction-to-mounting-filesystems-in-linux/</a:t>
            </a:r>
            <a:endParaRPr lang="en-US"/>
          </a:p>
        </p:txBody>
      </p:sp>
    </p:spTree>
    <p:extLst>
      <p:ext uri="{BB962C8B-B14F-4D97-AF65-F5344CB8AC3E}">
        <p14:creationId xmlns:p14="http://schemas.microsoft.com/office/powerpoint/2010/main" val="1205134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Filesystem</a:t>
            </a:r>
            <a:endParaRPr lang="en-US" dirty="0"/>
          </a:p>
        </p:txBody>
      </p:sp>
      <p:sp>
        <p:nvSpPr>
          <p:cNvPr id="3" name="Content Placeholder 2"/>
          <p:cNvSpPr>
            <a:spLocks noGrp="1"/>
          </p:cNvSpPr>
          <p:nvPr>
            <p:ph idx="1"/>
          </p:nvPr>
        </p:nvSpPr>
        <p:spPr/>
        <p:txBody>
          <a:bodyPr/>
          <a:lstStyle/>
          <a:p>
            <a:r>
              <a:rPr lang="en-US" dirty="0" smtClean="0"/>
              <a:t>On Linux OS, you can use the mount command to attach (mount) file systems and removable devices such as USB flash drives at a particular mount point in the directory tree. </a:t>
            </a:r>
          </a:p>
          <a:p>
            <a:r>
              <a:rPr lang="en-US" dirty="0" smtClean="0"/>
              <a:t>The </a:t>
            </a:r>
            <a:r>
              <a:rPr lang="en-US" dirty="0" err="1" smtClean="0"/>
              <a:t>umount</a:t>
            </a:r>
            <a:r>
              <a:rPr lang="en-US" dirty="0" smtClean="0"/>
              <a:t> command detaches (unmounts) the mounted file system from the directory tree. </a:t>
            </a:r>
          </a:p>
          <a:p>
            <a:r>
              <a:rPr lang="en-US" dirty="0" smtClean="0"/>
              <a:t>For example, to mount the /dev/sdb1 file system to the /</a:t>
            </a:r>
            <a:r>
              <a:rPr lang="en-US" dirty="0" err="1" smtClean="0"/>
              <a:t>mnt</a:t>
            </a:r>
            <a:r>
              <a:rPr lang="en-US" dirty="0" smtClean="0"/>
              <a:t>/media directory you would use:</a:t>
            </a:r>
            <a:endParaRPr lang="en-US" dirty="0"/>
          </a:p>
        </p:txBody>
      </p:sp>
      <p:pic>
        <p:nvPicPr>
          <p:cNvPr id="4" name="Picture 3"/>
          <p:cNvPicPr>
            <a:picLocks noChangeAspect="1"/>
          </p:cNvPicPr>
          <p:nvPr/>
        </p:nvPicPr>
        <p:blipFill>
          <a:blip r:embed="rId2"/>
          <a:stretch>
            <a:fillRect/>
          </a:stretch>
        </p:blipFill>
        <p:spPr>
          <a:xfrm>
            <a:off x="2856320" y="4867318"/>
            <a:ext cx="5019675" cy="428625"/>
          </a:xfrm>
          <a:prstGeom prst="rect">
            <a:avLst/>
          </a:prstGeom>
        </p:spPr>
      </p:pic>
      <p:sp>
        <p:nvSpPr>
          <p:cNvPr id="5" name="Footer Placeholder 4"/>
          <p:cNvSpPr>
            <a:spLocks noGrp="1"/>
          </p:cNvSpPr>
          <p:nvPr>
            <p:ph type="ftr" sz="quarter" idx="11"/>
          </p:nvPr>
        </p:nvSpPr>
        <p:spPr/>
        <p:txBody>
          <a:bodyPr/>
          <a:lstStyle/>
          <a:p>
            <a:r>
              <a:rPr lang="en-US" smtClean="0"/>
              <a:t>https://linuxize.com/post/how-to-mount-and-unmount-file-systems-in-linux/</a:t>
            </a:r>
            <a:endParaRPr lang="en-US"/>
          </a:p>
        </p:txBody>
      </p:sp>
    </p:spTree>
    <p:extLst>
      <p:ext uri="{BB962C8B-B14F-4D97-AF65-F5344CB8AC3E}">
        <p14:creationId xmlns:p14="http://schemas.microsoft.com/office/powerpoint/2010/main" val="188475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Installation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Determining which operating system to install</a:t>
            </a:r>
          </a:p>
          <a:p>
            <a:pPr lvl="1"/>
            <a:r>
              <a:rPr lang="en-US" dirty="0" smtClean="0"/>
              <a:t>Check the system requirements</a:t>
            </a:r>
          </a:p>
          <a:p>
            <a:pPr lvl="1"/>
            <a:r>
              <a:rPr lang="en-US" dirty="0" smtClean="0"/>
              <a:t>Research your software compatibility</a:t>
            </a:r>
          </a:p>
          <a:p>
            <a:pPr lvl="1"/>
            <a:r>
              <a:rPr lang="en-US" dirty="0" smtClean="0"/>
              <a:t>Obtain your new operating system (purchase a copy or download ISO)</a:t>
            </a:r>
          </a:p>
          <a:p>
            <a:pPr lvl="1"/>
            <a:r>
              <a:rPr lang="en-US" dirty="0" smtClean="0"/>
              <a:t>Backup your data</a:t>
            </a:r>
          </a:p>
        </p:txBody>
      </p:sp>
      <p:sp>
        <p:nvSpPr>
          <p:cNvPr id="4" name="Footer Placeholder 3"/>
          <p:cNvSpPr>
            <a:spLocks noGrp="1"/>
          </p:cNvSpPr>
          <p:nvPr>
            <p:ph type="ftr" sz="quarter" idx="11"/>
          </p:nvPr>
        </p:nvSpPr>
        <p:spPr/>
        <p:txBody>
          <a:bodyPr/>
          <a:lstStyle/>
          <a:p>
            <a:r>
              <a:rPr lang="en-US" smtClean="0"/>
              <a:t>source: https://www.wikihow.com/Install-a-New-Operating-System-on-Your-Computer</a:t>
            </a:r>
            <a:endParaRPr lang="en-US"/>
          </a:p>
        </p:txBody>
      </p:sp>
    </p:spTree>
    <p:extLst>
      <p:ext uri="{BB962C8B-B14F-4D97-AF65-F5344CB8AC3E}">
        <p14:creationId xmlns:p14="http://schemas.microsoft.com/office/powerpoint/2010/main" val="2883936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To view your current network parameters via the Terminal, you can use the following command:</a:t>
            </a:r>
          </a:p>
          <a:p>
            <a:r>
              <a:rPr lang="en-US" dirty="0" smtClean="0"/>
              <a:t>It shows all the network interfaces (active and inactive) available on your machine and their parameters. </a:t>
            </a:r>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5364105" y="2212072"/>
            <a:ext cx="1397422" cy="413031"/>
          </a:xfrm>
          <a:prstGeom prst="rect">
            <a:avLst/>
          </a:prstGeom>
        </p:spPr>
      </p:pic>
      <p:pic>
        <p:nvPicPr>
          <p:cNvPr id="5" name="Picture 4"/>
          <p:cNvPicPr>
            <a:picLocks noChangeAspect="1"/>
          </p:cNvPicPr>
          <p:nvPr/>
        </p:nvPicPr>
        <p:blipFill>
          <a:blip r:embed="rId3"/>
          <a:stretch>
            <a:fillRect/>
          </a:stretch>
        </p:blipFill>
        <p:spPr>
          <a:xfrm>
            <a:off x="3353762" y="3556836"/>
            <a:ext cx="5001673" cy="2817398"/>
          </a:xfrm>
          <a:prstGeom prst="rect">
            <a:avLst/>
          </a:prstGeom>
        </p:spPr>
      </p:pic>
      <p:sp>
        <p:nvSpPr>
          <p:cNvPr id="6" name="Footer Placeholder 5"/>
          <p:cNvSpPr>
            <a:spLocks noGrp="1"/>
          </p:cNvSpPr>
          <p:nvPr>
            <p:ph type="ftr" sz="quarter" idx="11"/>
          </p:nvPr>
        </p:nvSpPr>
        <p:spPr/>
        <p:txBody>
          <a:bodyPr/>
          <a:lstStyle/>
          <a:p>
            <a:r>
              <a:rPr lang="en-US" smtClean="0"/>
              <a:t>https://helpcenter.onlyoffice.com/server/linux/community/network-settings.aspx</a:t>
            </a:r>
            <a:endParaRPr lang="en-US"/>
          </a:p>
        </p:txBody>
      </p:sp>
    </p:spTree>
    <p:extLst>
      <p:ext uri="{BB962C8B-B14F-4D97-AF65-F5344CB8AC3E}">
        <p14:creationId xmlns:p14="http://schemas.microsoft.com/office/powerpoint/2010/main" val="2618177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smtClean="0"/>
              <a:t>configuration—</a:t>
            </a:r>
            <a:r>
              <a:rPr lang="en-US" dirty="0" err="1"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Eth0 is your Ethernet adapter</a:t>
            </a:r>
          </a:p>
          <a:p>
            <a:r>
              <a:rPr lang="en-US" dirty="0"/>
              <a:t>l</a:t>
            </a:r>
            <a:r>
              <a:rPr lang="en-US" dirty="0" smtClean="0"/>
              <a:t>o (local loopback) is used to establish a network connection to this machine (127.0.0.1), it does not required additional configuration</a:t>
            </a:r>
          </a:p>
          <a:p>
            <a:r>
              <a:rPr lang="en-US" dirty="0" smtClean="0"/>
              <a:t>To display the settings of a certain interface, use the </a:t>
            </a:r>
            <a:r>
              <a:rPr lang="en-US" dirty="0" err="1" smtClean="0"/>
              <a:t>ifconfig</a:t>
            </a:r>
            <a:r>
              <a:rPr lang="en-US" dirty="0" smtClean="0"/>
              <a:t> </a:t>
            </a:r>
            <a:r>
              <a:rPr lang="en-US" dirty="0" err="1" smtClean="0"/>
              <a:t>InterfaceName</a:t>
            </a:r>
            <a:endParaRPr lang="en-US" dirty="0" smtClean="0"/>
          </a:p>
          <a:p>
            <a:r>
              <a:rPr lang="en-US" dirty="0" err="1" smtClean="0"/>
              <a:t>Ifconfig</a:t>
            </a:r>
            <a:r>
              <a:rPr lang="en-US" dirty="0" smtClean="0"/>
              <a:t> command also allows to configure the network settings, but the changes made in such a manner, will be reset to default when you restart your machine, </a:t>
            </a:r>
            <a:r>
              <a:rPr lang="en-US" dirty="0" smtClean="0"/>
              <a:t>so </a:t>
            </a:r>
            <a:r>
              <a:rPr lang="en-US" dirty="0" smtClean="0"/>
              <a:t>you can use them to temporarily configure the network for testing purposes. For example, you can use the following command to specify the primary IP address and </a:t>
            </a:r>
            <a:r>
              <a:rPr lang="en-US" dirty="0" smtClean="0"/>
              <a:t>network mask </a:t>
            </a:r>
            <a:r>
              <a:rPr lang="en-US" dirty="0" smtClean="0"/>
              <a:t>for the eth0 interface: </a:t>
            </a:r>
            <a:endParaRPr lang="en-US" dirty="0"/>
          </a:p>
        </p:txBody>
      </p:sp>
      <p:pic>
        <p:nvPicPr>
          <p:cNvPr id="4" name="Picture 3"/>
          <p:cNvPicPr>
            <a:picLocks noChangeAspect="1"/>
          </p:cNvPicPr>
          <p:nvPr/>
        </p:nvPicPr>
        <p:blipFill>
          <a:blip r:embed="rId2"/>
          <a:stretch>
            <a:fillRect/>
          </a:stretch>
        </p:blipFill>
        <p:spPr>
          <a:xfrm>
            <a:off x="1495468" y="6092825"/>
            <a:ext cx="8848725" cy="438150"/>
          </a:xfrm>
          <a:prstGeom prst="rect">
            <a:avLst/>
          </a:prstGeom>
        </p:spPr>
      </p:pic>
      <p:sp>
        <p:nvSpPr>
          <p:cNvPr id="5" name="Footer Placeholder 4"/>
          <p:cNvSpPr>
            <a:spLocks noGrp="1"/>
          </p:cNvSpPr>
          <p:nvPr>
            <p:ph type="ftr" sz="quarter" idx="11"/>
          </p:nvPr>
        </p:nvSpPr>
        <p:spPr/>
        <p:txBody>
          <a:bodyPr/>
          <a:lstStyle/>
          <a:p>
            <a:r>
              <a:rPr lang="en-US" smtClean="0"/>
              <a:t>https://helpcenter.onlyoffice.com/server/linux/community/network-settings.aspx</a:t>
            </a:r>
            <a:endParaRPr lang="en-US"/>
          </a:p>
        </p:txBody>
      </p:sp>
    </p:spTree>
    <p:extLst>
      <p:ext uri="{BB962C8B-B14F-4D97-AF65-F5344CB8AC3E}">
        <p14:creationId xmlns:p14="http://schemas.microsoft.com/office/powerpoint/2010/main" val="906455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smtClean="0"/>
              <a:t>configuration—</a:t>
            </a:r>
            <a:r>
              <a:rPr lang="en-US" dirty="0" err="1" smtClean="0"/>
              <a:t>Con’t</a:t>
            </a:r>
            <a:endParaRPr lang="en-US" dirty="0"/>
          </a:p>
        </p:txBody>
      </p:sp>
      <p:sp>
        <p:nvSpPr>
          <p:cNvPr id="3" name="Content Placeholder 2"/>
          <p:cNvSpPr>
            <a:spLocks noGrp="1"/>
          </p:cNvSpPr>
          <p:nvPr>
            <p:ph idx="1"/>
          </p:nvPr>
        </p:nvSpPr>
        <p:spPr/>
        <p:txBody>
          <a:bodyPr/>
          <a:lstStyle/>
          <a:p>
            <a:r>
              <a:rPr lang="en-US" dirty="0" smtClean="0"/>
              <a:t>To make the settings persistent, you need to change the network interfaces configuration file located at /</a:t>
            </a:r>
            <a:r>
              <a:rPr lang="en-US" dirty="0" err="1" smtClean="0"/>
              <a:t>etc</a:t>
            </a:r>
            <a:r>
              <a:rPr lang="en-US" dirty="0" smtClean="0"/>
              <a:t>/network/interfaces</a:t>
            </a:r>
          </a:p>
          <a:p>
            <a:r>
              <a:rPr lang="en-US" dirty="0" smtClean="0"/>
              <a:t>Open it in the text editor</a:t>
            </a:r>
          </a:p>
          <a:p>
            <a:r>
              <a:rPr lang="en-US" dirty="0" smtClean="0"/>
              <a:t>You can see the following settings for a dynamic IP:</a:t>
            </a:r>
          </a:p>
          <a:p>
            <a:endParaRPr lang="en-US" dirty="0"/>
          </a:p>
          <a:p>
            <a:endParaRPr lang="en-US" dirty="0" smtClean="0"/>
          </a:p>
          <a:p>
            <a:r>
              <a:rPr lang="en-US" dirty="0" smtClean="0"/>
              <a:t>To set a static IP for the network interface, replace the ‘</a:t>
            </a:r>
            <a:r>
              <a:rPr lang="en-US" dirty="0" err="1" smtClean="0"/>
              <a:t>dhcp</a:t>
            </a:r>
            <a:r>
              <a:rPr lang="en-US" dirty="0" smtClean="0"/>
              <a:t>’ value with the ‘static’ one and add some other parameters so that the configuration will look like:</a:t>
            </a:r>
          </a:p>
          <a:p>
            <a:endParaRPr lang="en-US" dirty="0"/>
          </a:p>
        </p:txBody>
      </p:sp>
      <p:pic>
        <p:nvPicPr>
          <p:cNvPr id="4" name="Picture 3"/>
          <p:cNvPicPr>
            <a:picLocks noChangeAspect="1"/>
          </p:cNvPicPr>
          <p:nvPr/>
        </p:nvPicPr>
        <p:blipFill>
          <a:blip r:embed="rId2"/>
          <a:stretch>
            <a:fillRect/>
          </a:stretch>
        </p:blipFill>
        <p:spPr>
          <a:xfrm>
            <a:off x="4960340" y="2730617"/>
            <a:ext cx="5257800" cy="457200"/>
          </a:xfrm>
          <a:prstGeom prst="rect">
            <a:avLst/>
          </a:prstGeom>
        </p:spPr>
      </p:pic>
      <p:pic>
        <p:nvPicPr>
          <p:cNvPr id="5" name="Picture 4"/>
          <p:cNvPicPr>
            <a:picLocks noChangeAspect="1"/>
          </p:cNvPicPr>
          <p:nvPr/>
        </p:nvPicPr>
        <p:blipFill>
          <a:blip r:embed="rId3"/>
          <a:stretch>
            <a:fillRect/>
          </a:stretch>
        </p:blipFill>
        <p:spPr>
          <a:xfrm>
            <a:off x="3322040" y="3692759"/>
            <a:ext cx="3276600" cy="800100"/>
          </a:xfrm>
          <a:prstGeom prst="rect">
            <a:avLst/>
          </a:prstGeom>
        </p:spPr>
      </p:pic>
    </p:spTree>
    <p:extLst>
      <p:ext uri="{BB962C8B-B14F-4D97-AF65-F5344CB8AC3E}">
        <p14:creationId xmlns:p14="http://schemas.microsoft.com/office/powerpoint/2010/main" val="4320832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smtClean="0"/>
              <a:t>configuration—</a:t>
            </a:r>
            <a:r>
              <a:rPr lang="en-US" dirty="0" err="1" smtClean="0"/>
              <a:t>Con’t</a:t>
            </a:r>
            <a:endParaRPr lang="en-US" dirty="0"/>
          </a:p>
        </p:txBody>
      </p:sp>
      <p:sp>
        <p:nvSpPr>
          <p:cNvPr id="3" name="Content Placeholder 2"/>
          <p:cNvSpPr>
            <a:spLocks noGrp="1"/>
          </p:cNvSpPr>
          <p:nvPr>
            <p:ph idx="1"/>
          </p:nvPr>
        </p:nvSpPr>
        <p:spPr>
          <a:xfrm>
            <a:off x="838200" y="1825624"/>
            <a:ext cx="10515600" cy="4726177"/>
          </a:xfrm>
        </p:spPr>
        <p:txBody>
          <a:bodyPr>
            <a:normAutofit/>
          </a:bodyPr>
          <a:lstStyle/>
          <a:p>
            <a:endParaRPr lang="en-US" dirty="0" smtClean="0"/>
          </a:p>
          <a:p>
            <a:endParaRPr lang="en-US" dirty="0"/>
          </a:p>
          <a:p>
            <a:pPr marL="0" indent="0">
              <a:buNone/>
            </a:pPr>
            <a:endParaRPr lang="en-US" dirty="0"/>
          </a:p>
          <a:p>
            <a:r>
              <a:rPr lang="en-US" dirty="0" smtClean="0"/>
              <a:t>auto eth0: specifies that the network interface eth0 should start as the system boots</a:t>
            </a:r>
          </a:p>
          <a:p>
            <a:r>
              <a:rPr lang="en-US" dirty="0" err="1"/>
              <a:t>i</a:t>
            </a:r>
            <a:r>
              <a:rPr lang="en-US" dirty="0" err="1" smtClean="0"/>
              <a:t>face</a:t>
            </a:r>
            <a:r>
              <a:rPr lang="en-US" dirty="0" smtClean="0"/>
              <a:t> eth0 </a:t>
            </a:r>
            <a:r>
              <a:rPr lang="en-US" dirty="0" err="1" smtClean="0"/>
              <a:t>inet</a:t>
            </a:r>
            <a:r>
              <a:rPr lang="en-US" dirty="0" smtClean="0"/>
              <a:t> static: specifies that the static IP address is used</a:t>
            </a:r>
          </a:p>
          <a:p>
            <a:r>
              <a:rPr lang="en-US" dirty="0" smtClean="0"/>
              <a:t>Once you have changed the configuration file, you need to restart the network interface as</a:t>
            </a:r>
          </a:p>
          <a:p>
            <a:r>
              <a:rPr lang="en-US" dirty="0" smtClean="0"/>
              <a:t>To verify your machine can connect to a network </a:t>
            </a:r>
            <a:r>
              <a:rPr lang="en-US" i="1" dirty="0" smtClean="0"/>
              <a:t>ping www.wcupa.edu</a:t>
            </a:r>
            <a:endParaRPr lang="en-US" i="1" dirty="0"/>
          </a:p>
        </p:txBody>
      </p:sp>
      <p:pic>
        <p:nvPicPr>
          <p:cNvPr id="4" name="Picture 3"/>
          <p:cNvPicPr>
            <a:picLocks noChangeAspect="1"/>
          </p:cNvPicPr>
          <p:nvPr/>
        </p:nvPicPr>
        <p:blipFill>
          <a:blip r:embed="rId2"/>
          <a:stretch>
            <a:fillRect/>
          </a:stretch>
        </p:blipFill>
        <p:spPr>
          <a:xfrm>
            <a:off x="3452944" y="1548788"/>
            <a:ext cx="4801823" cy="1698758"/>
          </a:xfrm>
          <a:prstGeom prst="rect">
            <a:avLst/>
          </a:prstGeom>
        </p:spPr>
      </p:pic>
      <p:pic>
        <p:nvPicPr>
          <p:cNvPr id="5" name="Picture 4"/>
          <p:cNvPicPr>
            <a:picLocks noChangeAspect="1"/>
          </p:cNvPicPr>
          <p:nvPr/>
        </p:nvPicPr>
        <p:blipFill>
          <a:blip r:embed="rId3"/>
          <a:stretch>
            <a:fillRect/>
          </a:stretch>
        </p:blipFill>
        <p:spPr>
          <a:xfrm>
            <a:off x="4332520" y="5200606"/>
            <a:ext cx="5305425" cy="466725"/>
          </a:xfrm>
          <a:prstGeom prst="rect">
            <a:avLst/>
          </a:prstGeom>
        </p:spPr>
      </p:pic>
      <p:sp>
        <p:nvSpPr>
          <p:cNvPr id="6" name="Footer Placeholder 5"/>
          <p:cNvSpPr>
            <a:spLocks noGrp="1"/>
          </p:cNvSpPr>
          <p:nvPr>
            <p:ph type="ftr" sz="quarter" idx="11"/>
          </p:nvPr>
        </p:nvSpPr>
        <p:spPr/>
        <p:txBody>
          <a:bodyPr/>
          <a:lstStyle/>
          <a:p>
            <a:r>
              <a:rPr lang="en-US" smtClean="0"/>
              <a:t>https://helpcenter.onlyoffice.com/server/linux/community/network-settings.aspx</a:t>
            </a:r>
            <a:endParaRPr lang="en-US"/>
          </a:p>
        </p:txBody>
      </p:sp>
    </p:spTree>
    <p:extLst>
      <p:ext uri="{BB962C8B-B14F-4D97-AF65-F5344CB8AC3E}">
        <p14:creationId xmlns:p14="http://schemas.microsoft.com/office/powerpoint/2010/main" val="2614100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Port Security</a:t>
            </a:r>
            <a:endParaRPr lang="en-US" dirty="0"/>
          </a:p>
        </p:txBody>
      </p:sp>
      <p:sp>
        <p:nvSpPr>
          <p:cNvPr id="3" name="Content Placeholder 2"/>
          <p:cNvSpPr>
            <a:spLocks noGrp="1"/>
          </p:cNvSpPr>
          <p:nvPr>
            <p:ph idx="1"/>
          </p:nvPr>
        </p:nvSpPr>
        <p:spPr/>
        <p:txBody>
          <a:bodyPr/>
          <a:lstStyle/>
          <a:p>
            <a:r>
              <a:rPr lang="en-US" dirty="0" smtClean="0"/>
              <a:t>Port security helps secure the network by preventing unknown devices from forwarding packets. </a:t>
            </a:r>
          </a:p>
          <a:p>
            <a:r>
              <a:rPr lang="en-US" dirty="0" smtClean="0"/>
              <a:t>When a link goes down, all dynamically locked addresses are freed. </a:t>
            </a:r>
          </a:p>
          <a:p>
            <a:r>
              <a:rPr lang="en-US" dirty="0" smtClean="0"/>
              <a:t>The port security feature offers the following benefits:</a:t>
            </a:r>
          </a:p>
          <a:p>
            <a:pPr lvl="1"/>
            <a:r>
              <a:rPr lang="en-US" dirty="0" smtClean="0"/>
              <a:t>You can limit the number of MAC addresses on a given port. Packets that have a matching MAC address (secure packets) are forwarded; all other packets (unsecure packets) are restricted.</a:t>
            </a:r>
          </a:p>
          <a:p>
            <a:pPr lvl="1"/>
            <a:r>
              <a:rPr lang="en-US" dirty="0" smtClean="0"/>
              <a:t>You can enable port security on a per port basis</a:t>
            </a:r>
          </a:p>
          <a:p>
            <a:pPr lvl="1"/>
            <a:endParaRPr lang="en-US" dirty="0"/>
          </a:p>
        </p:txBody>
      </p:sp>
      <p:sp>
        <p:nvSpPr>
          <p:cNvPr id="4" name="Footer Placeholder 3"/>
          <p:cNvSpPr>
            <a:spLocks noGrp="1"/>
          </p:cNvSpPr>
          <p:nvPr>
            <p:ph type="ftr" sz="quarter" idx="11"/>
          </p:nvPr>
        </p:nvSpPr>
        <p:spPr/>
        <p:txBody>
          <a:bodyPr/>
          <a:lstStyle/>
          <a:p>
            <a:r>
              <a:rPr lang="en-US" dirty="0" smtClean="0"/>
              <a:t>https://kb.netgear.com/21786/What-is-port-security-and-how-does-it-work-with-my-managed-switch</a:t>
            </a:r>
            <a:endParaRPr lang="en-US" dirty="0"/>
          </a:p>
        </p:txBody>
      </p:sp>
    </p:spTree>
    <p:extLst>
      <p:ext uri="{BB962C8B-B14F-4D97-AF65-F5344CB8AC3E}">
        <p14:creationId xmlns:p14="http://schemas.microsoft.com/office/powerpoint/2010/main" val="1626943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Port </a:t>
            </a:r>
            <a:r>
              <a:rPr lang="en-US" dirty="0" smtClean="0"/>
              <a:t>Security—</a:t>
            </a:r>
            <a:r>
              <a:rPr lang="en-US" dirty="0" err="1"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Switches </a:t>
            </a:r>
            <a:r>
              <a:rPr lang="en-US" smtClean="0"/>
              <a:t>learn MAC </a:t>
            </a:r>
            <a:r>
              <a:rPr lang="en-US" dirty="0" smtClean="0"/>
              <a:t>addresses when the frame is forwarded through a switch port. </a:t>
            </a:r>
            <a:endParaRPr lang="en-US" dirty="0"/>
          </a:p>
          <a:p>
            <a:r>
              <a:rPr lang="en-US" dirty="0" smtClean="0"/>
              <a:t>By using port security, user can limit the number of MAC addresses that can be learned to a port, set static MAC addresses and set </a:t>
            </a:r>
            <a:r>
              <a:rPr lang="en-US" dirty="0" err="1" smtClean="0"/>
              <a:t>penalities</a:t>
            </a:r>
            <a:r>
              <a:rPr lang="en-US" dirty="0" smtClean="0"/>
              <a:t> for that port if it is used by an unauthorized user. </a:t>
            </a:r>
          </a:p>
          <a:p>
            <a:r>
              <a:rPr lang="en-US" dirty="0" smtClean="0"/>
              <a:t>Port security implements two traffic filtering methods, dynamic locking and static locking. These methods can be used concurrently</a:t>
            </a:r>
          </a:p>
          <a:p>
            <a:pPr lvl="1"/>
            <a:r>
              <a:rPr lang="en-US" dirty="0" smtClean="0"/>
              <a:t>Dynamic locking: you can specify the maximum number of MAC addresses that can be learned on a port. The maximum number of MAC addresses if platform dependent and is given in the software release nots. After the limit is reached, additional MAC addresses are not learned. Only frames with an allowable source MAC addresses are forwarded.</a:t>
            </a:r>
          </a:p>
          <a:p>
            <a:pPr lvl="1"/>
            <a:r>
              <a:rPr lang="en-US" dirty="0" smtClean="0"/>
              <a:t>Static locking: You can manually specify a list of static MAC addresses for a port. </a:t>
            </a:r>
            <a:endParaRPr lang="en-US" dirty="0"/>
          </a:p>
        </p:txBody>
      </p:sp>
      <p:sp>
        <p:nvSpPr>
          <p:cNvPr id="4" name="Footer Placeholder 3"/>
          <p:cNvSpPr>
            <a:spLocks noGrp="1"/>
          </p:cNvSpPr>
          <p:nvPr>
            <p:ph type="ftr" sz="quarter" idx="11"/>
          </p:nvPr>
        </p:nvSpPr>
        <p:spPr/>
        <p:txBody>
          <a:bodyPr/>
          <a:lstStyle/>
          <a:p>
            <a:r>
              <a:rPr lang="en-US" smtClean="0"/>
              <a:t>https://kb.netgear.com/21786/What-is-port-security-and-how-does-it-work-with-my-managed-switch</a:t>
            </a:r>
            <a:endParaRPr lang="en-US"/>
          </a:p>
        </p:txBody>
      </p:sp>
    </p:spTree>
    <p:extLst>
      <p:ext uri="{BB962C8B-B14F-4D97-AF65-F5344CB8AC3E}">
        <p14:creationId xmlns:p14="http://schemas.microsoft.com/office/powerpoint/2010/main" val="2927400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Port Security—</a:t>
            </a:r>
            <a:r>
              <a:rPr lang="en-US" dirty="0" err="1"/>
              <a:t>Con’t</a:t>
            </a:r>
            <a:endParaRPr lang="en-US" dirty="0"/>
          </a:p>
        </p:txBody>
      </p:sp>
      <p:sp>
        <p:nvSpPr>
          <p:cNvPr id="3" name="Content Placeholder 2"/>
          <p:cNvSpPr>
            <a:spLocks noGrp="1"/>
          </p:cNvSpPr>
          <p:nvPr>
            <p:ph idx="1"/>
          </p:nvPr>
        </p:nvSpPr>
        <p:spPr/>
        <p:txBody>
          <a:bodyPr/>
          <a:lstStyle/>
          <a:p>
            <a:r>
              <a:rPr lang="en-US" dirty="0" smtClean="0"/>
              <a:t>Violation modes</a:t>
            </a:r>
          </a:p>
          <a:p>
            <a:pPr lvl="1"/>
            <a:r>
              <a:rPr lang="en-US" dirty="0" smtClean="0"/>
              <a:t>Protect: drops the packets with unknown source mac address until </a:t>
            </a:r>
            <a:r>
              <a:rPr lang="en-US" smtClean="0"/>
              <a:t>you </a:t>
            </a:r>
            <a:r>
              <a:rPr lang="en-US" smtClean="0"/>
              <a:t>remove </a:t>
            </a:r>
            <a:r>
              <a:rPr lang="en-US" dirty="0" smtClean="0"/>
              <a:t>enough secure mac addresses to drop below the maximum value</a:t>
            </a:r>
          </a:p>
          <a:p>
            <a:pPr lvl="1"/>
            <a:r>
              <a:rPr lang="en-US" dirty="0" smtClean="0"/>
              <a:t>Restrict: performs the same function as protected, i.e. drops packets until enough secure mac addresses are removed to drop below the maximum value. In addition to this, it will generate a log message, increment the counter value and will also send SNMP trap</a:t>
            </a:r>
          </a:p>
          <a:p>
            <a:pPr lvl="1"/>
            <a:r>
              <a:rPr lang="en-US" dirty="0" smtClean="0"/>
              <a:t>Shut down: this mode is mostly preferred as compared to other modes as it shut down the port immediately if unauthorized access is done. It will also generate a log, increment counter value and send a SNMP trap. This port will remain in shut down state until the administrator will perform “no shutdown” command</a:t>
            </a:r>
          </a:p>
          <a:p>
            <a:pPr lvl="1"/>
            <a:endParaRPr lang="en-US" dirty="0" smtClean="0"/>
          </a:p>
        </p:txBody>
      </p:sp>
      <p:sp>
        <p:nvSpPr>
          <p:cNvPr id="4" name="Footer Placeholder 3"/>
          <p:cNvSpPr>
            <a:spLocks noGrp="1"/>
          </p:cNvSpPr>
          <p:nvPr>
            <p:ph type="ftr" sz="quarter" idx="11"/>
          </p:nvPr>
        </p:nvSpPr>
        <p:spPr/>
        <p:txBody>
          <a:bodyPr/>
          <a:lstStyle/>
          <a:p>
            <a:r>
              <a:rPr lang="en-US" smtClean="0"/>
              <a:t>https://www.geeksforgeeks.org/port-security-in-computer-network/</a:t>
            </a:r>
            <a:endParaRPr lang="en-US"/>
          </a:p>
        </p:txBody>
      </p:sp>
    </p:spTree>
    <p:extLst>
      <p:ext uri="{BB962C8B-B14F-4D97-AF65-F5344CB8AC3E}">
        <p14:creationId xmlns:p14="http://schemas.microsoft.com/office/powerpoint/2010/main" val="10378990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Host-based Intrusion Detection</a:t>
            </a:r>
            <a:endParaRPr lang="en-US" dirty="0"/>
          </a:p>
        </p:txBody>
      </p:sp>
      <p:sp>
        <p:nvSpPr>
          <p:cNvPr id="3" name="Content Placeholder 2"/>
          <p:cNvSpPr>
            <a:spLocks noGrp="1"/>
          </p:cNvSpPr>
          <p:nvPr>
            <p:ph idx="1"/>
          </p:nvPr>
        </p:nvSpPr>
        <p:spPr/>
        <p:txBody>
          <a:bodyPr>
            <a:normAutofit fontScale="92500"/>
          </a:bodyPr>
          <a:lstStyle/>
          <a:p>
            <a:r>
              <a:rPr lang="en-US" dirty="0" smtClean="0"/>
              <a:t>Host-based intrusion detection systems are aimed at collecting information about activity on a particular single system, or host. </a:t>
            </a:r>
          </a:p>
          <a:p>
            <a:r>
              <a:rPr lang="en-US" dirty="0" smtClean="0"/>
              <a:t>These host-based agents, which are sometimes referred to as sensors, would typically be installed on a machine that is deemed to be susceptible to possible attacks. </a:t>
            </a:r>
          </a:p>
          <a:p>
            <a:r>
              <a:rPr lang="en-US" dirty="0" smtClean="0"/>
              <a:t>The term “host” refers to an individual computer, thus a separate sensor would be needed for every machine. </a:t>
            </a:r>
          </a:p>
          <a:p>
            <a:r>
              <a:rPr lang="en-US" dirty="0" smtClean="0"/>
              <a:t>Sensors work by collecting data about events taking place on the system being monitored.</a:t>
            </a:r>
          </a:p>
          <a:p>
            <a:r>
              <a:rPr lang="en-US" dirty="0" smtClean="0"/>
              <a:t>This data is recorded by operating system mechanisms called audit trails. </a:t>
            </a:r>
            <a:endParaRPr lang="en-US" dirty="0"/>
          </a:p>
        </p:txBody>
      </p:sp>
      <p:sp>
        <p:nvSpPr>
          <p:cNvPr id="4" name="Footer Placeholder 3"/>
          <p:cNvSpPr>
            <a:spLocks noGrp="1"/>
          </p:cNvSpPr>
          <p:nvPr>
            <p:ph type="ftr" sz="quarter" idx="11"/>
          </p:nvPr>
        </p:nvSpPr>
        <p:spPr/>
        <p:txBody>
          <a:bodyPr/>
          <a:lstStyle/>
          <a:p>
            <a:r>
              <a:rPr lang="en-US" smtClean="0"/>
              <a:t>https://cyber-defense.sans.org/resources/papers/gsec/host-vs-network-based-intrusion-detection-systems-102574</a:t>
            </a:r>
            <a:endParaRPr lang="en-US"/>
          </a:p>
        </p:txBody>
      </p:sp>
    </p:spTree>
    <p:extLst>
      <p:ext uri="{BB962C8B-B14F-4D97-AF65-F5344CB8AC3E}">
        <p14:creationId xmlns:p14="http://schemas.microsoft.com/office/powerpoint/2010/main" val="1860914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Host-based Intrusion </a:t>
            </a:r>
            <a:r>
              <a:rPr lang="en-US" dirty="0" smtClean="0"/>
              <a:t>Detection—</a:t>
            </a:r>
            <a:r>
              <a:rPr lang="en-US" dirty="0" err="1"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Network-based intrusion detection systems collect information from the network itself rather than from each separate host. </a:t>
            </a:r>
          </a:p>
          <a:p>
            <a:r>
              <a:rPr lang="en-US" dirty="0" smtClean="0"/>
              <a:t>They operate essentially based on a “wiretapping concept,” information is collected from the network traffic stream, as data travels on the network segment. </a:t>
            </a:r>
          </a:p>
          <a:p>
            <a:r>
              <a:rPr lang="en-US" dirty="0" smtClean="0"/>
              <a:t>The intrusion detection system checks for attacks or irregular behavior by inspecting the contents and header information of all the packets moving across the network. </a:t>
            </a:r>
          </a:p>
          <a:p>
            <a:r>
              <a:rPr lang="en-US" dirty="0" smtClean="0"/>
              <a:t>The network sensors come equipped with “attack signatures” that are rules on what will constitute an attack, and most network-based systems allow advanced users to define their own signatures. </a:t>
            </a:r>
            <a:endParaRPr lang="en-US" dirty="0"/>
          </a:p>
        </p:txBody>
      </p:sp>
      <p:sp>
        <p:nvSpPr>
          <p:cNvPr id="4" name="Footer Placeholder 3"/>
          <p:cNvSpPr>
            <a:spLocks noGrp="1"/>
          </p:cNvSpPr>
          <p:nvPr>
            <p:ph type="ftr" sz="quarter" idx="11"/>
          </p:nvPr>
        </p:nvSpPr>
        <p:spPr/>
        <p:txBody>
          <a:bodyPr/>
          <a:lstStyle/>
          <a:p>
            <a:r>
              <a:rPr lang="en-US" smtClean="0"/>
              <a:t>https://cyber-defense.sans.org/resources/papers/gsec/host-vs-network-based-intrusion-detection-systems-102574</a:t>
            </a:r>
            <a:endParaRPr lang="en-US"/>
          </a:p>
        </p:txBody>
      </p:sp>
    </p:spTree>
    <p:extLst>
      <p:ext uri="{BB962C8B-B14F-4D97-AF65-F5344CB8AC3E}">
        <p14:creationId xmlns:p14="http://schemas.microsoft.com/office/powerpoint/2010/main" val="1044738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Host-based Intrusion Detection—</a:t>
            </a:r>
            <a:r>
              <a:rPr lang="en-US" dirty="0" err="1"/>
              <a:t>Con’t</a:t>
            </a:r>
            <a:endParaRPr lang="en-US" dirty="0"/>
          </a:p>
        </p:txBody>
      </p:sp>
      <p:sp>
        <p:nvSpPr>
          <p:cNvPr id="3" name="Content Placeholder 2"/>
          <p:cNvSpPr>
            <a:spLocks noGrp="1"/>
          </p:cNvSpPr>
          <p:nvPr>
            <p:ph idx="1"/>
          </p:nvPr>
        </p:nvSpPr>
        <p:spPr/>
        <p:txBody>
          <a:bodyPr/>
          <a:lstStyle/>
          <a:p>
            <a:r>
              <a:rPr lang="en-US" dirty="0" smtClean="0"/>
              <a:t>Intrusion detection methods</a:t>
            </a:r>
          </a:p>
          <a:p>
            <a:pPr lvl="1"/>
            <a:r>
              <a:rPr lang="en-US" dirty="0" smtClean="0"/>
              <a:t>Signature-based intrusion detection works by analyzing data for specific patterns that have been associated with intrusion attempts. This is similar to traditional virus protection system which rely on virus definitions. Likewise, signature-based intrusion detection relies on intrusion signatures or patterns. They compare data with intrusion signatures to identify attempts. Their main drawback is that they don’t work until the proper signatures are uploaded into the software. Unfortunately, this typically happens only after a certain number of machines have been attacked and publishers of intrusion signatures have had time to publish new update packages. Some suppliers are quite fast while others could only react days later.</a:t>
            </a:r>
            <a:endParaRPr lang="en-US" dirty="0"/>
          </a:p>
        </p:txBody>
      </p:sp>
      <p:sp>
        <p:nvSpPr>
          <p:cNvPr id="4" name="Footer Placeholder 3"/>
          <p:cNvSpPr>
            <a:spLocks noGrp="1"/>
          </p:cNvSpPr>
          <p:nvPr>
            <p:ph type="ftr" sz="quarter" idx="11"/>
          </p:nvPr>
        </p:nvSpPr>
        <p:spPr/>
        <p:txBody>
          <a:bodyPr/>
          <a:lstStyle/>
          <a:p>
            <a:r>
              <a:rPr lang="en-US" smtClean="0"/>
              <a:t>https://www.addictivetips.com/net-admin/best-hids/</a:t>
            </a:r>
            <a:endParaRPr lang="en-US"/>
          </a:p>
        </p:txBody>
      </p:sp>
    </p:spTree>
    <p:extLst>
      <p:ext uri="{BB962C8B-B14F-4D97-AF65-F5344CB8AC3E}">
        <p14:creationId xmlns:p14="http://schemas.microsoft.com/office/powerpoint/2010/main" val="355773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Installation</a:t>
            </a:r>
          </a:p>
        </p:txBody>
      </p:sp>
      <p:sp>
        <p:nvSpPr>
          <p:cNvPr id="3" name="Content Placeholder 2"/>
          <p:cNvSpPr>
            <a:spLocks noGrp="1"/>
          </p:cNvSpPr>
          <p:nvPr>
            <p:ph idx="1"/>
          </p:nvPr>
        </p:nvSpPr>
        <p:spPr/>
        <p:txBody>
          <a:bodyPr/>
          <a:lstStyle/>
          <a:p>
            <a:pPr marL="514350" indent="-514350">
              <a:buFont typeface="+mj-lt"/>
              <a:buAutoNum type="arabicPeriod" startAt="2"/>
            </a:pPr>
            <a:r>
              <a:rPr lang="en-US" dirty="0"/>
              <a:t>Installing your new operating system</a:t>
            </a:r>
          </a:p>
          <a:p>
            <a:pPr lvl="1"/>
            <a:r>
              <a:rPr lang="en-US" dirty="0"/>
              <a:t>Determine your installation order: if you are installing a Linux distribution that you want to run alongside Windows, you need to install Windows first and then Linux. This is because Windows has a very strict boot loader that needs to be in place before Linux is installed, otherwise Windows won’t </a:t>
            </a:r>
            <a:r>
              <a:rPr lang="en-US" dirty="0" smtClean="0"/>
              <a:t>load</a:t>
            </a:r>
          </a:p>
          <a:p>
            <a:pPr lvl="1"/>
            <a:r>
              <a:rPr lang="en-US" dirty="0" smtClean="0"/>
              <a:t>Boot from your installation disc: Insert the installation disc or USB drive and reboot your computer. You need to adjust some settings in your BIOS in order to boot from places other than hard drive. Enter BIOS by hitting F2/F10/F12 and Del. Once you are in the setup menu, navigate to the boot section and set the correct first boot device. Once you’ve selected the correct drive, save your changes and exit setup. Your computer will reboot.</a:t>
            </a:r>
          </a:p>
          <a:p>
            <a:pPr lvl="1"/>
            <a:r>
              <a:rPr lang="en-US" dirty="0" smtClean="0"/>
              <a:t>Follow the installation instructions then.</a:t>
            </a:r>
            <a:endParaRPr lang="en-US" dirty="0"/>
          </a:p>
          <a:p>
            <a:endParaRPr lang="en-US" dirty="0"/>
          </a:p>
        </p:txBody>
      </p:sp>
      <p:sp>
        <p:nvSpPr>
          <p:cNvPr id="4" name="Footer Placeholder 3"/>
          <p:cNvSpPr>
            <a:spLocks noGrp="1"/>
          </p:cNvSpPr>
          <p:nvPr>
            <p:ph type="ftr" sz="quarter" idx="11"/>
          </p:nvPr>
        </p:nvSpPr>
        <p:spPr/>
        <p:txBody>
          <a:bodyPr/>
          <a:lstStyle/>
          <a:p>
            <a:r>
              <a:rPr lang="en-US" smtClean="0"/>
              <a:t>source: https://www.wikihow.com/Install-a-New-Operating-System-on-Your-Computer</a:t>
            </a:r>
            <a:endParaRPr lang="en-US"/>
          </a:p>
        </p:txBody>
      </p:sp>
    </p:spTree>
    <p:extLst>
      <p:ext uri="{BB962C8B-B14F-4D97-AF65-F5344CB8AC3E}">
        <p14:creationId xmlns:p14="http://schemas.microsoft.com/office/powerpoint/2010/main" val="1659697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Host-based Intrusion Detection—</a:t>
            </a:r>
            <a:r>
              <a:rPr lang="en-US" dirty="0" err="1"/>
              <a:t>Con’t</a:t>
            </a:r>
            <a:endParaRPr lang="en-US" dirty="0"/>
          </a:p>
        </p:txBody>
      </p:sp>
      <p:sp>
        <p:nvSpPr>
          <p:cNvPr id="3" name="Content Placeholder 2"/>
          <p:cNvSpPr>
            <a:spLocks noGrp="1"/>
          </p:cNvSpPr>
          <p:nvPr>
            <p:ph idx="1"/>
          </p:nvPr>
        </p:nvSpPr>
        <p:spPr>
          <a:xfrm>
            <a:off x="838200" y="1417740"/>
            <a:ext cx="10515600" cy="5268286"/>
          </a:xfrm>
        </p:spPr>
        <p:txBody>
          <a:bodyPr>
            <a:normAutofit/>
          </a:bodyPr>
          <a:lstStyle/>
          <a:p>
            <a:pPr lvl="1"/>
            <a:r>
              <a:rPr lang="en-US" dirty="0" smtClean="0"/>
              <a:t>Anomaly-based intrusion detection, the other method, provides better protection against zero-day attacks, those that happen before any intrusion detection software has had a chance to acquire the proper signature file. These systems look for anomalies instead of trying to recognize known intrusion patterns. For example, they could be triggered if someone tried to access a system with a wrong password several times in a row, a common sign of a brute force attack. Any suspicious behavior can quickly be detected. </a:t>
            </a:r>
          </a:p>
          <a:p>
            <a:r>
              <a:rPr lang="en-US" dirty="0" smtClean="0"/>
              <a:t>Examples of host intrusion detection tools</a:t>
            </a:r>
          </a:p>
          <a:p>
            <a:pPr lvl="1"/>
            <a:r>
              <a:rPr lang="en-US" dirty="0" err="1" smtClean="0"/>
              <a:t>SolarWinds</a:t>
            </a:r>
            <a:r>
              <a:rPr lang="en-US" dirty="0" smtClean="0"/>
              <a:t> Log &amp; Event Manager</a:t>
            </a:r>
          </a:p>
          <a:p>
            <a:pPr lvl="1"/>
            <a:r>
              <a:rPr lang="en-US" dirty="0" smtClean="0"/>
              <a:t>Open Source Security (OSSEC)</a:t>
            </a:r>
          </a:p>
          <a:p>
            <a:pPr lvl="1"/>
            <a:r>
              <a:rPr lang="en-US" dirty="0" smtClean="0"/>
              <a:t>Samhain</a:t>
            </a:r>
          </a:p>
          <a:p>
            <a:pPr lvl="1"/>
            <a:r>
              <a:rPr lang="en-US" dirty="0" smtClean="0"/>
              <a:t>Fail2Ban</a:t>
            </a:r>
          </a:p>
          <a:p>
            <a:pPr lvl="1"/>
            <a:r>
              <a:rPr lang="en-US" dirty="0" smtClean="0"/>
              <a:t>Advanced Intrusion Detection Environment (AIDE)</a:t>
            </a:r>
          </a:p>
          <a:p>
            <a:pPr lvl="1"/>
            <a:r>
              <a:rPr lang="en-US" dirty="0" smtClean="0"/>
              <a:t>Sagan</a:t>
            </a:r>
            <a:endParaRPr lang="en-US" dirty="0"/>
          </a:p>
        </p:txBody>
      </p:sp>
    </p:spTree>
    <p:extLst>
      <p:ext uri="{BB962C8B-B14F-4D97-AF65-F5344CB8AC3E}">
        <p14:creationId xmlns:p14="http://schemas.microsoft.com/office/powerpoint/2010/main" val="3267315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 </a:t>
            </a:r>
            <a:r>
              <a:rPr lang="en-US" dirty="0" smtClean="0"/>
              <a:t>development</a:t>
            </a:r>
            <a:endParaRPr lang="en-US" dirty="0"/>
          </a:p>
        </p:txBody>
      </p:sp>
      <p:sp>
        <p:nvSpPr>
          <p:cNvPr id="3" name="Content Placeholder 2"/>
          <p:cNvSpPr>
            <a:spLocks noGrp="1"/>
          </p:cNvSpPr>
          <p:nvPr>
            <p:ph idx="1"/>
          </p:nvPr>
        </p:nvSpPr>
        <p:spPr/>
        <p:txBody>
          <a:bodyPr>
            <a:normAutofit lnSpcReduction="10000"/>
          </a:bodyPr>
          <a:lstStyle/>
          <a:p>
            <a:r>
              <a:rPr lang="en-US" dirty="0" smtClean="0"/>
              <a:t>An Security policy should</a:t>
            </a:r>
          </a:p>
          <a:p>
            <a:pPr lvl="1"/>
            <a:r>
              <a:rPr lang="en-US" dirty="0" smtClean="0"/>
              <a:t>Protect people and information</a:t>
            </a:r>
          </a:p>
          <a:p>
            <a:pPr lvl="1"/>
            <a:r>
              <a:rPr lang="en-US" dirty="0" smtClean="0"/>
              <a:t>Set the rules for expected behavior by users, system administrators, management, and security personnel</a:t>
            </a:r>
          </a:p>
          <a:p>
            <a:pPr lvl="1"/>
            <a:r>
              <a:rPr lang="en-US" dirty="0" smtClean="0"/>
              <a:t>Authorized security personnel to monitor, probe, and investigate</a:t>
            </a:r>
          </a:p>
          <a:p>
            <a:pPr lvl="1"/>
            <a:r>
              <a:rPr lang="en-US" dirty="0" smtClean="0"/>
              <a:t>Define and authorize the consequences of violations</a:t>
            </a:r>
          </a:p>
          <a:p>
            <a:pPr lvl="1"/>
            <a:r>
              <a:rPr lang="en-US" dirty="0" smtClean="0"/>
              <a:t>Define the company consensus baseline stance on security </a:t>
            </a:r>
          </a:p>
          <a:p>
            <a:pPr lvl="1"/>
            <a:r>
              <a:rPr lang="en-US" dirty="0" smtClean="0"/>
              <a:t>Help minimize risk</a:t>
            </a:r>
          </a:p>
          <a:p>
            <a:pPr lvl="1"/>
            <a:r>
              <a:rPr lang="en-US" dirty="0" smtClean="0"/>
              <a:t>Help track compliance with regulations and legislation</a:t>
            </a:r>
          </a:p>
          <a:p>
            <a:pPr lvl="1"/>
            <a:r>
              <a:rPr lang="en-US" dirty="0" smtClean="0"/>
              <a:t>Ensure the confidentiality, integrity and availability of their data</a:t>
            </a:r>
          </a:p>
          <a:p>
            <a:pPr lvl="1"/>
            <a:r>
              <a:rPr lang="en-US" dirty="0" smtClean="0"/>
              <a:t>Provide a framework within which employees can work, are a reference for best practices, and are used to ensure users comply with legal requirements</a:t>
            </a:r>
          </a:p>
        </p:txBody>
      </p:sp>
      <p:sp>
        <p:nvSpPr>
          <p:cNvPr id="4" name="Footer Placeholder 3"/>
          <p:cNvSpPr>
            <a:spLocks noGrp="1"/>
          </p:cNvSpPr>
          <p:nvPr>
            <p:ph type="ftr" sz="quarter" idx="11"/>
          </p:nvPr>
        </p:nvSpPr>
        <p:spPr/>
        <p:txBody>
          <a:bodyPr/>
          <a:lstStyle/>
          <a:p>
            <a:r>
              <a:rPr lang="en-US" smtClean="0"/>
              <a:t>https://www.infosightinc.com/solutions/advisory-services/it-security-policy-development.php</a:t>
            </a:r>
            <a:endParaRPr lang="en-US"/>
          </a:p>
        </p:txBody>
      </p:sp>
    </p:spTree>
    <p:extLst>
      <p:ext uri="{BB962C8B-B14F-4D97-AF65-F5344CB8AC3E}">
        <p14:creationId xmlns:p14="http://schemas.microsoft.com/office/powerpoint/2010/main" val="2749876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 </a:t>
            </a:r>
            <a:r>
              <a:rPr lang="en-US" dirty="0" smtClean="0"/>
              <a:t>development—</a:t>
            </a:r>
            <a:r>
              <a:rPr lang="en-US" dirty="0" err="1" smtClean="0"/>
              <a:t>Con’t</a:t>
            </a:r>
            <a:endParaRPr lang="en-US" dirty="0"/>
          </a:p>
        </p:txBody>
      </p:sp>
      <p:sp>
        <p:nvSpPr>
          <p:cNvPr id="3" name="Content Placeholder 2"/>
          <p:cNvSpPr>
            <a:spLocks noGrp="1"/>
          </p:cNvSpPr>
          <p:nvPr>
            <p:ph idx="1"/>
          </p:nvPr>
        </p:nvSpPr>
        <p:spPr/>
        <p:txBody>
          <a:bodyPr/>
          <a:lstStyle/>
          <a:p>
            <a:r>
              <a:rPr lang="en-US" dirty="0" smtClean="0"/>
              <a:t>Life cycle</a:t>
            </a:r>
          </a:p>
          <a:p>
            <a:endParaRPr lang="en-US" dirty="0"/>
          </a:p>
        </p:txBody>
      </p:sp>
      <p:pic>
        <p:nvPicPr>
          <p:cNvPr id="4" name="Picture 3"/>
          <p:cNvPicPr>
            <a:picLocks noChangeAspect="1"/>
          </p:cNvPicPr>
          <p:nvPr/>
        </p:nvPicPr>
        <p:blipFill>
          <a:blip r:embed="rId2"/>
          <a:stretch>
            <a:fillRect/>
          </a:stretch>
        </p:blipFill>
        <p:spPr>
          <a:xfrm>
            <a:off x="3299321" y="1690688"/>
            <a:ext cx="5257800" cy="4133850"/>
          </a:xfrm>
          <a:prstGeom prst="rect">
            <a:avLst/>
          </a:prstGeom>
        </p:spPr>
      </p:pic>
      <p:sp>
        <p:nvSpPr>
          <p:cNvPr id="5" name="Footer Placeholder 4"/>
          <p:cNvSpPr>
            <a:spLocks noGrp="1"/>
          </p:cNvSpPr>
          <p:nvPr>
            <p:ph type="ftr" sz="quarter" idx="11"/>
          </p:nvPr>
        </p:nvSpPr>
        <p:spPr/>
        <p:txBody>
          <a:bodyPr/>
          <a:lstStyle/>
          <a:p>
            <a:r>
              <a:rPr lang="en-US" smtClean="0"/>
              <a:t>https://www.semanticscholar.org/paper/Security-Policy-Development%3A-Towards-a-Life-Cycle-Wahsheh-Alves-Foss/9fddb6cdf6398474378c83c75971f141296d96cc/figure/1</a:t>
            </a:r>
            <a:endParaRPr lang="en-US"/>
          </a:p>
        </p:txBody>
      </p:sp>
    </p:spTree>
    <p:extLst>
      <p:ext uri="{BB962C8B-B14F-4D97-AF65-F5344CB8AC3E}">
        <p14:creationId xmlns:p14="http://schemas.microsoft.com/office/powerpoint/2010/main" val="15460420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 development—</a:t>
            </a:r>
            <a:r>
              <a:rPr lang="en-US" dirty="0" err="1"/>
              <a:t>Con’t</a:t>
            </a:r>
            <a:endParaRPr lang="en-US" dirty="0"/>
          </a:p>
        </p:txBody>
      </p:sp>
      <p:sp>
        <p:nvSpPr>
          <p:cNvPr id="3" name="Content Placeholder 2"/>
          <p:cNvSpPr>
            <a:spLocks noGrp="1"/>
          </p:cNvSpPr>
          <p:nvPr>
            <p:ph idx="1"/>
          </p:nvPr>
        </p:nvSpPr>
        <p:spPr>
          <a:xfrm>
            <a:off x="838200" y="1954635"/>
            <a:ext cx="10515600" cy="4538444"/>
          </a:xfrm>
        </p:spPr>
        <p:txBody>
          <a:bodyPr>
            <a:normAutofit fontScale="92500"/>
          </a:bodyPr>
          <a:lstStyle/>
          <a:p>
            <a:r>
              <a:rPr lang="en-US" dirty="0" smtClean="0"/>
              <a:t>Elements of a solid security policy</a:t>
            </a:r>
          </a:p>
          <a:p>
            <a:pPr lvl="1"/>
            <a:r>
              <a:rPr lang="en-US" dirty="0" smtClean="0"/>
              <a:t>The policy should define the risks to your data, whether it is digital or on paper. It should mitigate these risks by defining a variety of safeguards to protect this data</a:t>
            </a:r>
          </a:p>
          <a:p>
            <a:pPr lvl="1"/>
            <a:r>
              <a:rPr lang="en-US" dirty="0" smtClean="0"/>
              <a:t>It should define how users access the data, whether on site or digitally</a:t>
            </a:r>
          </a:p>
          <a:p>
            <a:pPr lvl="1"/>
            <a:r>
              <a:rPr lang="en-US" dirty="0" smtClean="0"/>
              <a:t>It should also define a series of consequences for violating these policies</a:t>
            </a:r>
          </a:p>
          <a:p>
            <a:pPr lvl="1"/>
            <a:r>
              <a:rPr lang="en-US" dirty="0" smtClean="0"/>
              <a:t>It should detail how employees will be trained to defend against a cyber attack</a:t>
            </a:r>
          </a:p>
          <a:p>
            <a:pPr lvl="1"/>
            <a:r>
              <a:rPr lang="en-US" dirty="0" smtClean="0"/>
              <a:t>It should mitigate risk by defining what happens in the event of a cyber breach, employee theft, or any other event that causes a loss or threat to data</a:t>
            </a:r>
          </a:p>
          <a:p>
            <a:pPr lvl="1"/>
            <a:r>
              <a:rPr lang="en-US" dirty="0" smtClean="0"/>
              <a:t>It needs to detail which solutions your organization will use to defend against threats</a:t>
            </a:r>
          </a:p>
          <a:p>
            <a:pPr lvl="1"/>
            <a:r>
              <a:rPr lang="en-US" dirty="0" smtClean="0"/>
              <a:t>It should establish governance for the policies and how often they should be reviewed.</a:t>
            </a:r>
            <a:endParaRPr lang="en-US" dirty="0"/>
          </a:p>
        </p:txBody>
      </p:sp>
      <p:sp>
        <p:nvSpPr>
          <p:cNvPr id="4" name="Footer Placeholder 3"/>
          <p:cNvSpPr>
            <a:spLocks noGrp="1"/>
          </p:cNvSpPr>
          <p:nvPr>
            <p:ph type="ftr" sz="quarter" idx="11"/>
          </p:nvPr>
        </p:nvSpPr>
        <p:spPr/>
        <p:txBody>
          <a:bodyPr/>
          <a:lstStyle/>
          <a:p>
            <a:r>
              <a:rPr lang="en-US" smtClean="0"/>
              <a:t>https://www.cwps.com/blog/how-to-develop-an-information-security-policy</a:t>
            </a:r>
            <a:endParaRPr lang="en-US"/>
          </a:p>
        </p:txBody>
      </p:sp>
    </p:spTree>
    <p:extLst>
      <p:ext uri="{BB962C8B-B14F-4D97-AF65-F5344CB8AC3E}">
        <p14:creationId xmlns:p14="http://schemas.microsoft.com/office/powerpoint/2010/main" val="5445825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 development—</a:t>
            </a:r>
            <a:r>
              <a:rPr lang="en-US" dirty="0" err="1"/>
              <a:t>Con’t</a:t>
            </a:r>
            <a:endParaRPr lang="en-US" dirty="0"/>
          </a:p>
        </p:txBody>
      </p:sp>
      <p:sp>
        <p:nvSpPr>
          <p:cNvPr id="3" name="Content Placeholder 2"/>
          <p:cNvSpPr>
            <a:spLocks noGrp="1"/>
          </p:cNvSpPr>
          <p:nvPr>
            <p:ph idx="1"/>
          </p:nvPr>
        </p:nvSpPr>
        <p:spPr/>
        <p:txBody>
          <a:bodyPr/>
          <a:lstStyle/>
          <a:p>
            <a:r>
              <a:rPr lang="en-US" dirty="0" smtClean="0"/>
              <a:t>Security policies need to </a:t>
            </a:r>
          </a:p>
          <a:p>
            <a:pPr lvl="1"/>
            <a:r>
              <a:rPr lang="en-US" dirty="0" smtClean="0"/>
              <a:t>Reflect the reality on the ground</a:t>
            </a:r>
          </a:p>
          <a:p>
            <a:pPr lvl="1"/>
            <a:r>
              <a:rPr lang="en-US" dirty="0" smtClean="0"/>
              <a:t>Be simple to understand</a:t>
            </a:r>
          </a:p>
          <a:p>
            <a:pPr lvl="1"/>
            <a:r>
              <a:rPr lang="en-US" dirty="0" smtClean="0"/>
              <a:t>Be enforceable but flexible</a:t>
            </a:r>
          </a:p>
          <a:p>
            <a:pPr lvl="1"/>
            <a:r>
              <a:rPr lang="en-US" dirty="0" smtClean="0"/>
              <a:t>Be measurable</a:t>
            </a:r>
          </a:p>
          <a:p>
            <a:pPr lvl="1"/>
            <a:r>
              <a:rPr lang="en-US" dirty="0" smtClean="0"/>
              <a:t>Minimize unintended consequences</a:t>
            </a:r>
          </a:p>
          <a:p>
            <a:pPr lvl="1"/>
            <a:endParaRPr lang="en-US" dirty="0"/>
          </a:p>
        </p:txBody>
      </p:sp>
    </p:spTree>
    <p:extLst>
      <p:ext uri="{BB962C8B-B14F-4D97-AF65-F5344CB8AC3E}">
        <p14:creationId xmlns:p14="http://schemas.microsoft.com/office/powerpoint/2010/main" val="2904009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a:t>
            </a:r>
            <a:r>
              <a:rPr lang="en-US" dirty="0" smtClean="0"/>
              <a:t>management</a:t>
            </a:r>
            <a:endParaRPr lang="en-US" dirty="0"/>
          </a:p>
        </p:txBody>
      </p:sp>
      <p:sp>
        <p:nvSpPr>
          <p:cNvPr id="3" name="Content Placeholder 2"/>
          <p:cNvSpPr>
            <a:spLocks noGrp="1"/>
          </p:cNvSpPr>
          <p:nvPr>
            <p:ph idx="1"/>
          </p:nvPr>
        </p:nvSpPr>
        <p:spPr>
          <a:xfrm>
            <a:off x="838200" y="1690688"/>
            <a:ext cx="10515600" cy="4827558"/>
          </a:xfrm>
        </p:spPr>
        <p:txBody>
          <a:bodyPr>
            <a:normAutofit fontScale="85000" lnSpcReduction="20000"/>
          </a:bodyPr>
          <a:lstStyle/>
          <a:p>
            <a:r>
              <a:rPr lang="en-US" dirty="0" smtClean="0"/>
              <a:t>Configuration management (CM) is a system engineering process for establishing and maintaining consistency of a product’s performance, functional, and physical attributes with its requirements, design, and operational information throughout its life. </a:t>
            </a:r>
          </a:p>
          <a:p>
            <a:r>
              <a:rPr lang="en-US" dirty="0" smtClean="0"/>
              <a:t>The CM process for both hardware and software configuration items comprises five distinct disciplines:</a:t>
            </a:r>
          </a:p>
          <a:p>
            <a:pPr marL="914400" lvl="1" indent="-457200">
              <a:buFont typeface="+mj-lt"/>
              <a:buAutoNum type="arabicPeriod"/>
            </a:pPr>
            <a:r>
              <a:rPr lang="en-US" dirty="0" smtClean="0"/>
              <a:t>CM Planning and Management: a formal document and plan to guide the CM program that includes items such as:</a:t>
            </a:r>
          </a:p>
          <a:p>
            <a:pPr marL="1371600" lvl="2" indent="-457200">
              <a:buFont typeface="+mj-lt"/>
              <a:buAutoNum type="arabicPeriod"/>
            </a:pPr>
            <a:r>
              <a:rPr lang="en-US" dirty="0" smtClean="0"/>
              <a:t>Personnel</a:t>
            </a:r>
          </a:p>
          <a:p>
            <a:pPr marL="1371600" lvl="2" indent="-457200">
              <a:buFont typeface="+mj-lt"/>
              <a:buAutoNum type="arabicPeriod"/>
            </a:pPr>
            <a:r>
              <a:rPr lang="en-US" dirty="0" smtClean="0"/>
              <a:t>Responsibilities and resources</a:t>
            </a:r>
          </a:p>
          <a:p>
            <a:pPr marL="1371600" lvl="2" indent="-457200">
              <a:buFont typeface="+mj-lt"/>
              <a:buAutoNum type="arabicPeriod"/>
            </a:pPr>
            <a:r>
              <a:rPr lang="en-US" dirty="0" smtClean="0"/>
              <a:t>Training requirements</a:t>
            </a:r>
          </a:p>
          <a:p>
            <a:pPr marL="1371600" lvl="2" indent="-457200">
              <a:buFont typeface="+mj-lt"/>
              <a:buAutoNum type="arabicPeriod"/>
            </a:pPr>
            <a:r>
              <a:rPr lang="en-US" dirty="0" smtClean="0"/>
              <a:t>Administrative meeting guidelines</a:t>
            </a:r>
          </a:p>
          <a:p>
            <a:pPr marL="1371600" lvl="2" indent="-457200">
              <a:buFont typeface="+mj-lt"/>
              <a:buAutoNum type="arabicPeriod"/>
            </a:pPr>
            <a:r>
              <a:rPr lang="en-US" dirty="0" smtClean="0"/>
              <a:t>Baselining processes</a:t>
            </a:r>
          </a:p>
          <a:p>
            <a:pPr marL="1371600" lvl="2" indent="-457200">
              <a:buFont typeface="+mj-lt"/>
              <a:buAutoNum type="arabicPeriod"/>
            </a:pPr>
            <a:r>
              <a:rPr lang="en-US" dirty="0" smtClean="0"/>
              <a:t>Configuration control and configuration-status accounting</a:t>
            </a:r>
          </a:p>
          <a:p>
            <a:pPr marL="1371600" lvl="2" indent="-457200">
              <a:buFont typeface="+mj-lt"/>
              <a:buAutoNum type="arabicPeriod"/>
            </a:pPr>
            <a:r>
              <a:rPr lang="en-US" dirty="0" smtClean="0"/>
              <a:t>Naming conventions</a:t>
            </a:r>
          </a:p>
          <a:p>
            <a:pPr marL="1371600" lvl="2" indent="-457200">
              <a:buFont typeface="+mj-lt"/>
              <a:buAutoNum type="arabicPeriod"/>
            </a:pPr>
            <a:r>
              <a:rPr lang="en-US" dirty="0" smtClean="0"/>
              <a:t>Audits and reviews</a:t>
            </a:r>
          </a:p>
          <a:p>
            <a:pPr marL="1371600" lvl="2" indent="-457200">
              <a:buFont typeface="+mj-lt"/>
              <a:buAutoNum type="arabicPeriod"/>
            </a:pPr>
            <a:r>
              <a:rPr lang="en-US" dirty="0" smtClean="0"/>
              <a:t>Subcontractor/vendor CM requirements</a:t>
            </a:r>
            <a:endParaRPr lang="en-US" dirty="0"/>
          </a:p>
        </p:txBody>
      </p:sp>
    </p:spTree>
    <p:extLst>
      <p:ext uri="{BB962C8B-B14F-4D97-AF65-F5344CB8AC3E}">
        <p14:creationId xmlns:p14="http://schemas.microsoft.com/office/powerpoint/2010/main" val="1640114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a:t>
            </a:r>
            <a:r>
              <a:rPr lang="en-US" dirty="0" smtClean="0"/>
              <a:t>management—</a:t>
            </a:r>
            <a:r>
              <a:rPr lang="en-US" dirty="0" err="1" smtClean="0"/>
              <a:t>Con’t</a:t>
            </a:r>
            <a:endParaRPr lang="en-US" dirty="0"/>
          </a:p>
        </p:txBody>
      </p:sp>
      <p:sp>
        <p:nvSpPr>
          <p:cNvPr id="3" name="Content Placeholder 2"/>
          <p:cNvSpPr>
            <a:spLocks noGrp="1"/>
          </p:cNvSpPr>
          <p:nvPr>
            <p:ph idx="1"/>
          </p:nvPr>
        </p:nvSpPr>
        <p:spPr>
          <a:xfrm>
            <a:off x="838200" y="1551962"/>
            <a:ext cx="10515600" cy="4949505"/>
          </a:xfrm>
        </p:spPr>
        <p:txBody>
          <a:bodyPr>
            <a:normAutofit fontScale="92500" lnSpcReduction="20000"/>
          </a:bodyPr>
          <a:lstStyle/>
          <a:p>
            <a:pPr marL="914400" lvl="1" indent="-457200">
              <a:buFont typeface="+mj-lt"/>
              <a:buAutoNum type="arabicPeriod" startAt="2"/>
            </a:pPr>
            <a:r>
              <a:rPr lang="en-US" dirty="0" smtClean="0"/>
              <a:t>Configuration identification (CI): consists of setting and maintaining baselines, which define the system or subsystem architecture, components, and any developments at any point in time.</a:t>
            </a:r>
          </a:p>
          <a:p>
            <a:pPr marL="914400" lvl="1" indent="-457200">
              <a:buFont typeface="+mj-lt"/>
              <a:buAutoNum type="arabicPeriod" startAt="2"/>
            </a:pPr>
            <a:r>
              <a:rPr lang="en-US" dirty="0" smtClean="0"/>
              <a:t>Configuration Control: includes the evaluation of all change-requests and change-proposals, and their subsequent approval or disapproval. It covers the process of controlling modifications to the system’s design, hardware, firmware, software, and documentation.</a:t>
            </a:r>
          </a:p>
          <a:p>
            <a:pPr marL="914400" lvl="1" indent="-457200">
              <a:buFont typeface="+mj-lt"/>
              <a:buAutoNum type="arabicPeriod" startAt="2"/>
            </a:pPr>
            <a:r>
              <a:rPr lang="en-US" dirty="0" smtClean="0"/>
              <a:t>Configuration Status Accounting: includes the process of recording and reporting configuration item description (e.g. hardware, software, firmware, etc.) and all departures from the baseline during design and production. In the event of suspected problems, the verification of baseline configuration and approved modifications can be quickly determined.</a:t>
            </a:r>
          </a:p>
          <a:p>
            <a:pPr marL="914400" lvl="1" indent="-457200">
              <a:buFont typeface="+mj-lt"/>
              <a:buAutoNum type="arabicPeriod" startAt="2"/>
            </a:pPr>
            <a:r>
              <a:rPr lang="en-US" dirty="0" smtClean="0"/>
              <a:t>Configuration Verification and Audit: an independent review of hardware and software for the purpose of assessing compliance with established performance requirements, commercial and appropriate military standards, and functional, allocated, and product baselines. Configuration audits verify that </a:t>
            </a:r>
            <a:r>
              <a:rPr lang="en-US" dirty="0" smtClean="0"/>
              <a:t>the </a:t>
            </a:r>
            <a:r>
              <a:rPr lang="en-US" dirty="0" smtClean="0"/>
              <a:t>system and subsystem configuration documentation complies with the functional and physical performance characteristics before acceptance into an architectural baseline. </a:t>
            </a:r>
            <a:endParaRPr lang="en-US" dirty="0"/>
          </a:p>
        </p:txBody>
      </p:sp>
    </p:spTree>
    <p:extLst>
      <p:ext uri="{BB962C8B-B14F-4D97-AF65-F5344CB8AC3E}">
        <p14:creationId xmlns:p14="http://schemas.microsoft.com/office/powerpoint/2010/main" val="2505403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 and </a:t>
            </a:r>
            <a:r>
              <a:rPr lang="en-US" dirty="0" smtClean="0"/>
              <a:t>patches</a:t>
            </a:r>
            <a:endParaRPr lang="en-US" dirty="0"/>
          </a:p>
        </p:txBody>
      </p:sp>
      <p:sp>
        <p:nvSpPr>
          <p:cNvPr id="3" name="Content Placeholder 2"/>
          <p:cNvSpPr>
            <a:spLocks noGrp="1"/>
          </p:cNvSpPr>
          <p:nvPr>
            <p:ph idx="1"/>
          </p:nvPr>
        </p:nvSpPr>
        <p:spPr/>
        <p:txBody>
          <a:bodyPr/>
          <a:lstStyle/>
          <a:p>
            <a:r>
              <a:rPr lang="en-US" dirty="0" smtClean="0"/>
              <a:t>A patch is a set of changes to a computer program or its supporting data designed to update, fix, or improve it. </a:t>
            </a:r>
          </a:p>
          <a:p>
            <a:r>
              <a:rPr lang="en-US" dirty="0" smtClean="0"/>
              <a:t>Why update system and install patches</a:t>
            </a:r>
          </a:p>
          <a:p>
            <a:pPr lvl="1"/>
            <a:r>
              <a:rPr lang="en-US" dirty="0" smtClean="0"/>
              <a:t>fixing security vulnerabilities and other bugs</a:t>
            </a:r>
          </a:p>
          <a:p>
            <a:pPr lvl="1"/>
            <a:r>
              <a:rPr lang="en-US" dirty="0" smtClean="0"/>
              <a:t>improving the functionality, usability or performance.</a:t>
            </a:r>
            <a:endParaRPr lang="en-US" dirty="0"/>
          </a:p>
        </p:txBody>
      </p:sp>
    </p:spTree>
    <p:extLst>
      <p:ext uri="{BB962C8B-B14F-4D97-AF65-F5344CB8AC3E}">
        <p14:creationId xmlns:p14="http://schemas.microsoft.com/office/powerpoint/2010/main" val="175829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logging</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What is Event Logs</a:t>
            </a:r>
          </a:p>
          <a:p>
            <a:pPr lvl="1"/>
            <a:r>
              <a:rPr lang="en-US" dirty="0" smtClean="0"/>
              <a:t>Why monitor Linux log files</a:t>
            </a:r>
          </a:p>
          <a:p>
            <a:pPr lvl="1"/>
            <a:r>
              <a:rPr lang="en-US" dirty="0" smtClean="0"/>
              <a:t>Which Linux log files to monitor</a:t>
            </a:r>
            <a:endParaRPr lang="en-US" dirty="0"/>
          </a:p>
        </p:txBody>
      </p:sp>
    </p:spTree>
    <p:extLst>
      <p:ext uri="{BB962C8B-B14F-4D97-AF65-F5344CB8AC3E}">
        <p14:creationId xmlns:p14="http://schemas.microsoft.com/office/powerpoint/2010/main" val="3845753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logging –What is event log</a:t>
            </a:r>
            <a:endParaRPr lang="en-US" dirty="0"/>
          </a:p>
        </p:txBody>
      </p:sp>
      <p:sp>
        <p:nvSpPr>
          <p:cNvPr id="3" name="Content Placeholder 2"/>
          <p:cNvSpPr>
            <a:spLocks noGrp="1"/>
          </p:cNvSpPr>
          <p:nvPr>
            <p:ph idx="1"/>
          </p:nvPr>
        </p:nvSpPr>
        <p:spPr/>
        <p:txBody>
          <a:bodyPr/>
          <a:lstStyle/>
          <a:p>
            <a:r>
              <a:rPr lang="en-US" dirty="0" smtClean="0"/>
              <a:t>Log files are a set of records that Linux maintains for the administrators to keep track of important events. </a:t>
            </a:r>
          </a:p>
          <a:p>
            <a:r>
              <a:rPr lang="en-US" dirty="0" smtClean="0"/>
              <a:t>They contain messages about the server, including the kernel, services and applications running on it.</a:t>
            </a:r>
          </a:p>
          <a:p>
            <a:r>
              <a:rPr lang="en-US" dirty="0" smtClean="0"/>
              <a:t>Linux provides a centralized repository of log files that can be located under the /</a:t>
            </a:r>
            <a:r>
              <a:rPr lang="en-US" dirty="0" err="1" smtClean="0"/>
              <a:t>var</a:t>
            </a:r>
            <a:r>
              <a:rPr lang="en-US" dirty="0" smtClean="0"/>
              <a:t>/log directory.</a:t>
            </a:r>
          </a:p>
          <a:p>
            <a:endParaRPr lang="en-US" dirty="0"/>
          </a:p>
        </p:txBody>
      </p:sp>
      <p:sp>
        <p:nvSpPr>
          <p:cNvPr id="4" name="Footer Placeholder 3"/>
          <p:cNvSpPr>
            <a:spLocks noGrp="1"/>
          </p:cNvSpPr>
          <p:nvPr>
            <p:ph type="ftr" sz="quarter" idx="11"/>
          </p:nvPr>
        </p:nvSpPr>
        <p:spPr/>
        <p:txBody>
          <a:bodyPr/>
          <a:lstStyle/>
          <a:p>
            <a:r>
              <a:rPr lang="en-US" smtClean="0"/>
              <a:t>source: https://www.eurovps.com/blog/important-linux-log-files-you-must-be-monitoring/</a:t>
            </a:r>
            <a:endParaRPr lang="en-US"/>
          </a:p>
        </p:txBody>
      </p:sp>
    </p:spTree>
    <p:extLst>
      <p:ext uri="{BB962C8B-B14F-4D97-AF65-F5344CB8AC3E}">
        <p14:creationId xmlns:p14="http://schemas.microsoft.com/office/powerpoint/2010/main" val="3485189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12545</TotalTime>
  <Words>3683</Words>
  <Application>Microsoft Office PowerPoint</Application>
  <PresentationFormat>Widescreen</PresentationFormat>
  <Paragraphs>320</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Operating System Administration</vt:lpstr>
      <vt:lpstr>Topics</vt:lpstr>
      <vt:lpstr>OS Installation</vt:lpstr>
      <vt:lpstr>OS Installation</vt:lpstr>
      <vt:lpstr>Configuration management</vt:lpstr>
      <vt:lpstr>Configuration management—Con’t</vt:lpstr>
      <vt:lpstr>Updates and patches</vt:lpstr>
      <vt:lpstr>Event logging</vt:lpstr>
      <vt:lpstr>Event logging –What is event log</vt:lpstr>
      <vt:lpstr>Event logging –What is event log</vt:lpstr>
      <vt:lpstr>Event logging –Why monitor Linux log files</vt:lpstr>
      <vt:lpstr>Event logging –which Linux logs to monitor (/var/log/messages)</vt:lpstr>
      <vt:lpstr>Event logging –which Linux logs to monitor (/var/log/auth.log)</vt:lpstr>
      <vt:lpstr>Event logging –which Linux logs to monitor (/var/log/secure)</vt:lpstr>
      <vt:lpstr>Event logging –which Linux logs to monitor (/var/log/boot.log)</vt:lpstr>
      <vt:lpstr>Event logging –which Linux logs to monitor (/var/log/dmesg)</vt:lpstr>
      <vt:lpstr>Event logging –which Linux logs to monitor (/var/log/kern.log)</vt:lpstr>
      <vt:lpstr>Event logging –which Linux logs to monitor (/var/log/faillog)</vt:lpstr>
      <vt:lpstr>Event logging –which Linux logs to monitor (/var/log/cron)</vt:lpstr>
      <vt:lpstr>Event logging –which Linux logs to monitor (/var/log/maillog or /var/log/mail.log)</vt:lpstr>
      <vt:lpstr>Event logging –which Linux logs to monitor (/var/log/httpd/)</vt:lpstr>
      <vt:lpstr>Event logging –which Linux logs to monitor (/var/log/mysqld.log or /var/log/mysql.log)</vt:lpstr>
      <vt:lpstr>Auditing Linux –auditd </vt:lpstr>
      <vt:lpstr>Managing system services</vt:lpstr>
      <vt:lpstr>Managing system services –Con’t</vt:lpstr>
      <vt:lpstr>Performing back-ups and restoring the system from a backup</vt:lpstr>
      <vt:lpstr>Performing back-ups and restoring the system from a backup</vt:lpstr>
      <vt:lpstr>Filesystem</vt:lpstr>
      <vt:lpstr>Filesystem</vt:lpstr>
      <vt:lpstr>Network configuration</vt:lpstr>
      <vt:lpstr>Network configuration—Con’t</vt:lpstr>
      <vt:lpstr>Network configuration—Con’t</vt:lpstr>
      <vt:lpstr>Network configuration—Con’t</vt:lpstr>
      <vt:lpstr>Network Port Security</vt:lpstr>
      <vt:lpstr>Network Port Security—Con’t</vt:lpstr>
      <vt:lpstr>Network Port Security—Con’t</vt:lpstr>
      <vt:lpstr>Host-based Intrusion Detection</vt:lpstr>
      <vt:lpstr>Host-based Intrusion Detection—Con’t</vt:lpstr>
      <vt:lpstr>Host-based Intrusion Detection—Con’t</vt:lpstr>
      <vt:lpstr>Host-based Intrusion Detection—Con’t</vt:lpstr>
      <vt:lpstr>Security policy development</vt:lpstr>
      <vt:lpstr>Security policy development—Con’t</vt:lpstr>
      <vt:lpstr>Security policy development—Con’t</vt:lpstr>
      <vt:lpstr>Security policy development—Con’t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Administration</dc:title>
  <dc:creator>Cui, Liu</dc:creator>
  <cp:lastModifiedBy>Cui, Liu</cp:lastModifiedBy>
  <cp:revision>56</cp:revision>
  <dcterms:created xsi:type="dcterms:W3CDTF">2019-08-21T14:40:11Z</dcterms:created>
  <dcterms:modified xsi:type="dcterms:W3CDTF">2020-09-10T04:20:45Z</dcterms:modified>
</cp:coreProperties>
</file>