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hbppXDk2CCrN7XdNdPAM4Duy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11F117-3E5F-4A2E-AAEE-004D4DCF9977}">
  <a:tblStyle styleId="{9B11F117-3E5F-4A2E-AAEE-004D4DCF99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7" name="Google Shape;97;p1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</a:rPr>
              <a:t>Twitter Data Analysis -</a:t>
            </a:r>
            <a:br>
              <a:rPr lang="en-US" sz="4000" b="1">
                <a:solidFill>
                  <a:schemeClr val="dk2"/>
                </a:solidFill>
              </a:rPr>
            </a:br>
            <a:r>
              <a:rPr lang="en-US" sz="4000" b="1">
                <a:solidFill>
                  <a:schemeClr val="dk2"/>
                </a:solidFill>
              </a:rPr>
              <a:t> Fake Followers Detection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Members : Ujun Jeong, Tyler Black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 descr="So you want to make a Twitter bot (1/3) - DE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 flipH="1">
            <a:off x="0" y="998175"/>
            <a:ext cx="6017172" cy="5859825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55784" y="2166675"/>
            <a:ext cx="5197953" cy="134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002060"/>
                </a:solidFill>
              </a:rPr>
              <a:t>What is a fake follower?</a:t>
            </a:r>
            <a:endParaRPr dirty="0"/>
          </a:p>
        </p:txBody>
      </p:sp>
      <p:cxnSp>
        <p:nvCxnSpPr>
          <p:cNvPr id="110" name="Google Shape;110;p2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55784" y="3337139"/>
            <a:ext cx="5511300" cy="293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 Fake Follower is a Twitter account specifically created </a:t>
            </a:r>
            <a:r>
              <a:rPr lang="en-US" b="1" dirty="0"/>
              <a:t>to inflate the number of followers of a target account.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(e.g. Sales manipulation in Twitter)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092016" y="59499"/>
            <a:ext cx="100079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Semi-Supervised Learning (SSL)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726106" y="5205807"/>
            <a:ext cx="3925492" cy="106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 b="1"/>
              <a:t>1) Supervised Learning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Model : Random Forest </a:t>
            </a:r>
            <a:r>
              <a:rPr lang="en-US" sz="2035">
                <a:solidFill>
                  <a:srgbClr val="00B0F0"/>
                </a:solidFill>
              </a:rPr>
              <a:t>[1]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Data : Labeled data (Total : 3,038)</a:t>
            </a:r>
            <a:endParaRPr/>
          </a:p>
          <a:p>
            <a:pPr marL="228600" lvl="0" indent="-1111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118" name="Google Shape;118;p3"/>
          <p:cNvSpPr txBox="1"/>
          <p:nvPr/>
        </p:nvSpPr>
        <p:spPr>
          <a:xfrm>
            <a:off x="4001434" y="3210342"/>
            <a:ext cx="3931319" cy="14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Unsupervised Learning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: Label Propagation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Pseudo-labeled data : (Total : 830)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52219" y="1556261"/>
            <a:ext cx="11460661" cy="1200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Labeling is very labor intensive and doesn’t occur in a real social networking environment.</a:t>
            </a:r>
            <a:endParaRPr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information must be collected on Twitter labeled by hand and combined with unlabeled data. </a:t>
            </a:r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7617726" y="4957660"/>
            <a:ext cx="4340001" cy="169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Minimize the joint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: Consistency loss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loss of both supervised learning and unsupervised learning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-2700883">
            <a:off x="1914346" y="3457455"/>
            <a:ext cx="1394369" cy="167872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500" y="60000"/>
                </a:moveTo>
                <a:lnTo>
                  <a:pt x="7500" y="60000"/>
                </a:lnTo>
                <a:cubicBezTo>
                  <a:pt x="7500" y="32851"/>
                  <a:pt x="27259" y="9962"/>
                  <a:pt x="53567" y="6635"/>
                </a:cubicBezTo>
                <a:cubicBezTo>
                  <a:pt x="79874" y="3308"/>
                  <a:pt x="104476" y="20588"/>
                  <a:pt x="110923" y="46922"/>
                </a:cubicBezTo>
                <a:lnTo>
                  <a:pt x="118354" y="46297"/>
                </a:lnTo>
                <a:lnTo>
                  <a:pt x="104858" y="56228"/>
                </a:lnTo>
                <a:lnTo>
                  <a:pt x="88506" y="48807"/>
                </a:lnTo>
                <a:lnTo>
                  <a:pt x="95933" y="48182"/>
                </a:lnTo>
                <a:cubicBezTo>
                  <a:pt x="90607" y="28530"/>
                  <a:pt x="73001" y="16158"/>
                  <a:pt x="54579" y="19123"/>
                </a:cubicBezTo>
                <a:cubicBezTo>
                  <a:pt x="36158" y="22087"/>
                  <a:pt x="22500" y="39491"/>
                  <a:pt x="22500" y="60000"/>
                </a:cubicBezTo>
                <a:close/>
              </a:path>
            </a:pathLst>
          </a:custGeom>
          <a:solidFill>
            <a:srgbClr val="06080A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rot="3129053">
            <a:off x="8596249" y="3348383"/>
            <a:ext cx="1292329" cy="154454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971" y="60000"/>
                </a:moveTo>
                <a:lnTo>
                  <a:pt x="8971" y="60000"/>
                </a:lnTo>
                <a:cubicBezTo>
                  <a:pt x="8971" y="33523"/>
                  <a:pt x="28138" y="11191"/>
                  <a:pt x="53678" y="7911"/>
                </a:cubicBezTo>
                <a:cubicBezTo>
                  <a:pt x="79217" y="4630"/>
                  <a:pt x="103133" y="21429"/>
                  <a:pt x="109462" y="47092"/>
                </a:cubicBezTo>
                <a:lnTo>
                  <a:pt x="118348" y="46163"/>
                </a:lnTo>
                <a:lnTo>
                  <a:pt x="103319" y="55470"/>
                </a:lnTo>
                <a:lnTo>
                  <a:pt x="85659" y="49581"/>
                </a:lnTo>
                <a:lnTo>
                  <a:pt x="94544" y="48652"/>
                </a:lnTo>
                <a:lnTo>
                  <a:pt x="94544" y="48652"/>
                </a:lnTo>
                <a:cubicBezTo>
                  <a:pt x="89459" y="29625"/>
                  <a:pt x="72544" y="17622"/>
                  <a:pt x="54829" y="20470"/>
                </a:cubicBezTo>
                <a:cubicBezTo>
                  <a:pt x="37113" y="23319"/>
                  <a:pt x="23971" y="40155"/>
                  <a:pt x="23971" y="60000"/>
                </a:cubicBezTo>
                <a:close/>
              </a:path>
            </a:pathLst>
          </a:custGeom>
          <a:solidFill>
            <a:srgbClr val="06080A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129" name="Google Shape;129;p4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435590" y="53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 : 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Vendor purchased </a:t>
              </a:r>
              <a:r>
                <a:rPr lang="en-US" sz="2500" b="0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[4]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6167610" y="53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1,088 users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435590" y="155420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1435590" y="1554201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Human : 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Fame for sale </a:t>
              </a:r>
              <a:r>
                <a:rPr lang="en-US" sz="25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[5]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1,950 users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Unlabeled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: Astroturf </a:t>
              </a:r>
              <a:r>
                <a:rPr lang="en-US" sz="25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[6] </a:t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7005811" y="4920418"/>
            <a:ext cx="4347989" cy="1242935"/>
            <a:chOff x="6167610" y="1554201"/>
            <a:chExt cx="4347989" cy="1242935"/>
          </a:xfrm>
        </p:grpSpPr>
        <p:sp>
          <p:nvSpPr>
            <p:cNvPr id="146" name="Google Shape;146;p4"/>
            <p:cNvSpPr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6167610" y="1554201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	Total 830 users</a:t>
              </a:r>
              <a:endParaRPr/>
            </a:p>
          </p:txBody>
        </p:sp>
      </p:grpSp>
      <p:cxnSp>
        <p:nvCxnSpPr>
          <p:cNvPr id="148" name="Google Shape;148;p4"/>
          <p:cNvCxnSpPr/>
          <p:nvPr/>
        </p:nvCxnSpPr>
        <p:spPr>
          <a:xfrm>
            <a:off x="5655076" y="5541885"/>
            <a:ext cx="1100700" cy="967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4"/>
          <p:cNvSpPr txBox="1"/>
          <p:nvPr/>
        </p:nvSpPr>
        <p:spPr>
          <a:xfrm>
            <a:off x="6844675" y="6325000"/>
            <a:ext cx="45090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crawled user information by Tweepy API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Features used</a:t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5243250" y="365125"/>
            <a:ext cx="6754880" cy="6319959"/>
            <a:chOff x="0" y="0"/>
            <a:chExt cx="5033818" cy="5078312"/>
          </a:xfrm>
        </p:grpSpPr>
        <p:cxnSp>
          <p:nvCxnSpPr>
            <p:cNvPr id="156" name="Google Shape;156;p5"/>
            <p:cNvCxnSpPr/>
            <p:nvPr/>
          </p:nvCxnSpPr>
          <p:spPr>
            <a:xfrm>
              <a:off x="0" y="0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7" name="Google Shape;157;p5"/>
            <p:cNvSpPr/>
            <p:nvPr/>
          </p:nvSpPr>
          <p:spPr>
            <a:xfrm>
              <a:off x="0" y="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friends/(follower*follower) ratio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5"/>
            <p:cNvCxnSpPr/>
            <p:nvPr/>
          </p:nvCxnSpPr>
          <p:spPr>
            <a:xfrm>
              <a:off x="0" y="317394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0" name="Google Shape;160;p5"/>
            <p:cNvSpPr/>
            <p:nvPr/>
          </p:nvSpPr>
          <p:spPr>
            <a:xfrm>
              <a:off x="0" y="31739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0" y="31739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 “bot” in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" name="Google Shape;162;p5"/>
            <p:cNvCxnSpPr/>
            <p:nvPr/>
          </p:nvCxnSpPr>
          <p:spPr>
            <a:xfrm>
              <a:off x="0" y="634789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0" y="63478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0" y="63478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 “bot” in name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/>
            <p:nvPr/>
          </p:nvCxnSpPr>
          <p:spPr>
            <a:xfrm>
              <a:off x="0" y="952183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5"/>
            <p:cNvSpPr/>
            <p:nvPr/>
          </p:nvSpPr>
          <p:spPr>
            <a:xfrm>
              <a:off x="0" y="95218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0" y="95218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name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5"/>
            <p:cNvCxnSpPr/>
            <p:nvPr/>
          </p:nvCxnSpPr>
          <p:spPr>
            <a:xfrm>
              <a:off x="0" y="1269578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9" name="Google Shape;169;p5"/>
            <p:cNvSpPr/>
            <p:nvPr/>
          </p:nvSpPr>
          <p:spPr>
            <a:xfrm>
              <a:off x="0" y="126957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26957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5) Profile has image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5"/>
            <p:cNvCxnSpPr/>
            <p:nvPr/>
          </p:nvCxnSpPr>
          <p:spPr>
            <a:xfrm>
              <a:off x="0" y="1586972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2" name="Google Shape;172;p5"/>
            <p:cNvSpPr/>
            <p:nvPr/>
          </p:nvSpPr>
          <p:spPr>
            <a:xfrm>
              <a:off x="0" y="1586972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0" y="1586972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5"/>
            <p:cNvCxnSpPr/>
            <p:nvPr/>
          </p:nvCxnSpPr>
          <p:spPr>
            <a:xfrm>
              <a:off x="0" y="1904367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5" name="Google Shape;175;p5"/>
            <p:cNvSpPr/>
            <p:nvPr/>
          </p:nvSpPr>
          <p:spPr>
            <a:xfrm>
              <a:off x="0" y="1904367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0" y="1904367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7) Profile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5"/>
            <p:cNvCxnSpPr/>
            <p:nvPr/>
          </p:nvCxnSpPr>
          <p:spPr>
            <a:xfrm>
              <a:off x="0" y="2221761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8" name="Google Shape;178;p5"/>
            <p:cNvSpPr/>
            <p:nvPr/>
          </p:nvSpPr>
          <p:spPr>
            <a:xfrm>
              <a:off x="0" y="222176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0" y="222176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8) Followers greater than 30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5"/>
            <p:cNvCxnSpPr/>
            <p:nvPr/>
          </p:nvCxnSpPr>
          <p:spPr>
            <a:xfrm>
              <a:off x="0" y="2539156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1" name="Google Shape;181;p5"/>
            <p:cNvSpPr/>
            <p:nvPr/>
          </p:nvSpPr>
          <p:spPr>
            <a:xfrm>
              <a:off x="0" y="2539156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0" y="2539156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9)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elongs to a list 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5"/>
            <p:cNvCxnSpPr/>
            <p:nvPr/>
          </p:nvCxnSpPr>
          <p:spPr>
            <a:xfrm>
              <a:off x="0" y="2856551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5"/>
            <p:cNvSpPr/>
            <p:nvPr/>
          </p:nvSpPr>
          <p:spPr>
            <a:xfrm>
              <a:off x="0" y="285655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0" y="2856551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10) URL in profile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5"/>
            <p:cNvCxnSpPr/>
            <p:nvPr/>
          </p:nvCxnSpPr>
          <p:spPr>
            <a:xfrm>
              <a:off x="0" y="3173945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" name="Google Shape;187;p5"/>
            <p:cNvSpPr/>
            <p:nvPr/>
          </p:nvSpPr>
          <p:spPr>
            <a:xfrm>
              <a:off x="0" y="3173945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0" y="3173945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11) Followers greater than 50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5"/>
            <p:cNvCxnSpPr/>
            <p:nvPr/>
          </p:nvCxnSpPr>
          <p:spPr>
            <a:xfrm>
              <a:off x="0" y="3491340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0" name="Google Shape;190;p5"/>
            <p:cNvSpPr/>
            <p:nvPr/>
          </p:nvSpPr>
          <p:spPr>
            <a:xfrm>
              <a:off x="0" y="349134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0" y="3491340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12) Default image after 2 months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5"/>
            <p:cNvCxnSpPr/>
            <p:nvPr/>
          </p:nvCxnSpPr>
          <p:spPr>
            <a:xfrm>
              <a:off x="0" y="3808734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3" name="Google Shape;193;p5"/>
            <p:cNvSpPr/>
            <p:nvPr/>
          </p:nvSpPr>
          <p:spPr>
            <a:xfrm>
              <a:off x="0" y="380873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0" y="3808734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13) Friends greater than 100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5"/>
            <p:cNvCxnSpPr/>
            <p:nvPr/>
          </p:nvCxnSpPr>
          <p:spPr>
            <a:xfrm>
              <a:off x="0" y="4126129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6" name="Google Shape;196;p5"/>
            <p:cNvSpPr/>
            <p:nvPr/>
          </p:nvSpPr>
          <p:spPr>
            <a:xfrm>
              <a:off x="0" y="412612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0" y="4126129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14) No contents in biography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p5"/>
            <p:cNvCxnSpPr/>
            <p:nvPr/>
          </p:nvCxnSpPr>
          <p:spPr>
            <a:xfrm>
              <a:off x="0" y="4443523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9" name="Google Shape;199;p5"/>
            <p:cNvSpPr/>
            <p:nvPr/>
          </p:nvSpPr>
          <p:spPr>
            <a:xfrm>
              <a:off x="0" y="444352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0" y="4443523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15) No location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5"/>
            <p:cNvCxnSpPr/>
            <p:nvPr/>
          </p:nvCxnSpPr>
          <p:spPr>
            <a:xfrm>
              <a:off x="0" y="4760918"/>
              <a:ext cx="5033818" cy="0"/>
            </a:xfrm>
            <a:prstGeom prst="straightConnector1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2" name="Google Shape;202;p5"/>
            <p:cNvSpPr/>
            <p:nvPr/>
          </p:nvSpPr>
          <p:spPr>
            <a:xfrm>
              <a:off x="0" y="476091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0" y="4760918"/>
              <a:ext cx="5033818" cy="31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16)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ber of friends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5"/>
          <p:cNvSpPr txBox="1"/>
          <p:nvPr/>
        </p:nvSpPr>
        <p:spPr>
          <a:xfrm>
            <a:off x="547825" y="1898200"/>
            <a:ext cx="44088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The first feature (Friends/follower) is very important and indicates the indegree/outdegree of a user.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Based on our experiment, we’ve found most fake followers have a very biased friend/follower ratio. Due to manipulation to increase the indegree of the target node(user) for fame.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Result</a:t>
            </a:r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11" name="Google Shape;211;p6"/>
          <p:cNvGraphicFramePr/>
          <p:nvPr>
            <p:extLst>
              <p:ext uri="{D42A27DB-BD31-4B8C-83A1-F6EECF244321}">
                <p14:modId xmlns:p14="http://schemas.microsoft.com/office/powerpoint/2010/main" val="3381410794"/>
              </p:ext>
            </p:extLst>
          </p:nvPr>
        </p:nvGraphicFramePr>
        <p:xfrm>
          <a:off x="1073212" y="4001294"/>
          <a:ext cx="9402425" cy="2377500"/>
        </p:xfrm>
        <a:graphic>
          <a:graphicData uri="http://schemas.openxmlformats.org/drawingml/2006/table">
            <a:tbl>
              <a:tblPr firstRow="1" bandRow="1">
                <a:noFill/>
                <a:tableStyleId>{9B11F117-3E5F-4A2E-AAEE-004D4DCF9977}</a:tableStyleId>
              </a:tblPr>
              <a:tblGrid>
                <a:gridCol w="31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 of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K-NN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89.4%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Multi-Layer Perceptron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90.9%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91.8%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95.7%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</a:rPr>
                        <a:t>Proposed Method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16 (Number of retweets,  followers etc.)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0000"/>
                          </a:solidFill>
                        </a:rPr>
                        <a:t>99.6%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2" name="Google Shape;212;p6"/>
          <p:cNvGraphicFramePr/>
          <p:nvPr>
            <p:extLst>
              <p:ext uri="{D42A27DB-BD31-4B8C-83A1-F6EECF244321}">
                <p14:modId xmlns:p14="http://schemas.microsoft.com/office/powerpoint/2010/main" val="1511317416"/>
              </p:ext>
            </p:extLst>
          </p:nvPr>
        </p:nvGraphicFramePr>
        <p:xfrm>
          <a:off x="1073212" y="1825625"/>
          <a:ext cx="9402425" cy="1981250"/>
        </p:xfrm>
        <a:graphic>
          <a:graphicData uri="http://schemas.openxmlformats.org/drawingml/2006/table">
            <a:tbl>
              <a:tblPr firstRow="1" bandRow="1">
                <a:noFill/>
                <a:tableStyleId>{9B11F117-3E5F-4A2E-AAEE-004D4DCF9977}</a:tableStyleId>
              </a:tblPr>
              <a:tblGrid>
                <a:gridCol w="31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 of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K-NN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83.3%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Multi-Layer Perceptron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84.1%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81.7%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 (Friend/follower ratio)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84.1%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Reference</a:t>
            </a:r>
            <a:endParaRPr b="1"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[1] </a:t>
            </a:r>
            <a:r>
              <a:rPr lang="en-US" sz="1800" dirty="0" err="1"/>
              <a:t>Breiman</a:t>
            </a:r>
            <a:r>
              <a:rPr lang="en-US" sz="1800" dirty="0"/>
              <a:t>, L. (2001). Random forests. Machine learning, 45(1):5–32.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[2] </a:t>
            </a:r>
            <a:r>
              <a:rPr lang="en-US" sz="1800" dirty="0" err="1"/>
              <a:t>Iscen</a:t>
            </a:r>
            <a:r>
              <a:rPr lang="en-US" sz="1800" dirty="0"/>
              <a:t>, Ahmet, et al. "Label propagation for deep semi-supervised learning." Proceedings of the IEEE conference on computer vision and pattern recognition. 2019.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[3] Weiwei Shi, </a:t>
            </a:r>
            <a:r>
              <a:rPr lang="en-US" sz="1800" dirty="0" err="1"/>
              <a:t>Yihong</a:t>
            </a:r>
            <a:r>
              <a:rPr lang="en-US" sz="1800" dirty="0"/>
              <a:t> Gong, Chris Ding, </a:t>
            </a:r>
            <a:r>
              <a:rPr lang="en-US" sz="1800" dirty="0" err="1"/>
              <a:t>Zhiheng</a:t>
            </a:r>
            <a:r>
              <a:rPr lang="en-US" sz="1800" dirty="0"/>
              <a:t> Ma, </a:t>
            </a:r>
            <a:r>
              <a:rPr lang="en-US" sz="1800" dirty="0" err="1"/>
              <a:t>Xiaoyu</a:t>
            </a:r>
            <a:r>
              <a:rPr lang="en-US" sz="1800" dirty="0"/>
              <a:t> Tao, and Nanning Zheng. </a:t>
            </a:r>
            <a:r>
              <a:rPr lang="en-US" sz="1800" dirty="0" err="1"/>
              <a:t>Transductive</a:t>
            </a:r>
            <a:r>
              <a:rPr lang="en-US" sz="1800" dirty="0"/>
              <a:t> semi-supervised deep learning using min-max features. In ECCV, 2018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[4] Yang, Kai‐Cheng, et al. "Arming the public with artificial intelligence to counter social bots." Human Behavior and Emerging Technologies 1.1 (2019): 48-61.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[5] </a:t>
            </a:r>
            <a:r>
              <a:rPr lang="en-US" sz="1800" i="0" dirty="0" err="1"/>
              <a:t>Cresci</a:t>
            </a:r>
            <a:r>
              <a:rPr lang="en-US" sz="1800" i="0" dirty="0"/>
              <a:t>, Stefano, et al. "Fame for sale: Efficient detection of fake Twitter followers." </a:t>
            </a:r>
            <a:r>
              <a:rPr lang="en-US" sz="1800" i="1" dirty="0"/>
              <a:t>Decision Support Systems</a:t>
            </a:r>
            <a:r>
              <a:rPr lang="en-US" sz="1800" i="0" dirty="0"/>
              <a:t> 80 (2015): 56-71.</a:t>
            </a:r>
            <a:endParaRPr sz="18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[6] Mohsen </a:t>
            </a:r>
            <a:r>
              <a:rPr lang="en-US" sz="1800" dirty="0" err="1"/>
              <a:t>Sayyadiharikandeh</a:t>
            </a:r>
            <a:r>
              <a:rPr lang="en-US" sz="1800" dirty="0"/>
              <a:t>, </a:t>
            </a:r>
            <a:r>
              <a:rPr lang="en-US" sz="1800" dirty="0" err="1"/>
              <a:t>Onur</a:t>
            </a:r>
            <a:r>
              <a:rPr lang="en-US" sz="1800" dirty="0"/>
              <a:t> </a:t>
            </a:r>
            <a:r>
              <a:rPr lang="en-US" sz="1800" dirty="0" err="1"/>
              <a:t>Varol</a:t>
            </a:r>
            <a:r>
              <a:rPr lang="en-US" sz="1800" dirty="0"/>
              <a:t>, Kai-Cheng Yang, Alessandro </a:t>
            </a:r>
            <a:r>
              <a:rPr lang="en-US" sz="1800" dirty="0" err="1"/>
              <a:t>Flammini</a:t>
            </a:r>
            <a:r>
              <a:rPr lang="en-US" sz="1800" dirty="0"/>
              <a:t>, and Filippo </a:t>
            </a:r>
            <a:r>
              <a:rPr lang="en-US" sz="1800" dirty="0" err="1"/>
              <a:t>Menczer</a:t>
            </a:r>
            <a:r>
              <a:rPr lang="en-US" sz="1800" dirty="0"/>
              <a:t>. "Detection of Novel Social Bots by Ensembles of Specialized Classifiers.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dirty="0"/>
              <a:t>[7] Yang, Chao, Robert </a:t>
            </a:r>
            <a:r>
              <a:rPr lang="en-US" sz="1800" dirty="0" err="1"/>
              <a:t>Harkreader</a:t>
            </a:r>
            <a:r>
              <a:rPr lang="en-US" sz="1800" dirty="0"/>
              <a:t>, and </a:t>
            </a:r>
            <a:r>
              <a:rPr lang="en-US" sz="1800" dirty="0" err="1"/>
              <a:t>Guofei</a:t>
            </a:r>
            <a:r>
              <a:rPr lang="en-US" sz="1800" dirty="0"/>
              <a:t> Gu. "Empirical evaluation and new design for fighting evolving twitter spammers." IEEE Transactions on Information Forensics and Security 8.8 (2013): 1280-1293.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688</Words>
  <Application>Microsoft Office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Twitter Data Analysis -  Fake Followers Detection</vt:lpstr>
      <vt:lpstr>What is a fake follower?</vt:lpstr>
      <vt:lpstr>Methodology : Semi-Supervised Learning (SSL)</vt:lpstr>
      <vt:lpstr>Dataset</vt:lpstr>
      <vt:lpstr>Features used</vt:lpstr>
      <vt:lpstr>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-  Fake Followers Detection</dc:title>
  <dc:creator>정 우준</dc:creator>
  <cp:lastModifiedBy>Tyler Black</cp:lastModifiedBy>
  <cp:revision>6</cp:revision>
  <dcterms:created xsi:type="dcterms:W3CDTF">2020-11-29T22:23:26Z</dcterms:created>
  <dcterms:modified xsi:type="dcterms:W3CDTF">2020-12-02T00:19:34Z</dcterms:modified>
</cp:coreProperties>
</file>