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8" r:id="rId5"/>
    <p:sldId id="258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BAD7-A410-4B7D-9002-9FA7E8A1AB4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56505-23B6-45D3-8168-0C179D5D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BAD7-A410-4B7D-9002-9FA7E8A1AB4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56505-23B6-45D3-8168-0C179D5D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BAD7-A410-4B7D-9002-9FA7E8A1AB4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56505-23B6-45D3-8168-0C179D5D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0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BAD7-A410-4B7D-9002-9FA7E8A1AB4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56505-23B6-45D3-8168-0C179D5D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1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BAD7-A410-4B7D-9002-9FA7E8A1AB4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56505-23B6-45D3-8168-0C179D5D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1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BAD7-A410-4B7D-9002-9FA7E8A1AB4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56505-23B6-45D3-8168-0C179D5D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BAD7-A410-4B7D-9002-9FA7E8A1AB4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56505-23B6-45D3-8168-0C179D5D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2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BAD7-A410-4B7D-9002-9FA7E8A1AB4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56505-23B6-45D3-8168-0C179D5D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8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BAD7-A410-4B7D-9002-9FA7E8A1AB4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56505-23B6-45D3-8168-0C179D5D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4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BAD7-A410-4B7D-9002-9FA7E8A1AB4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56505-23B6-45D3-8168-0C179D5D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BAD7-A410-4B7D-9002-9FA7E8A1AB4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56505-23B6-45D3-8168-0C179D5D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7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8BAD7-A410-4B7D-9002-9FA7E8A1AB4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56505-23B6-45D3-8168-0C179D5D6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2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4584" y="-1090485"/>
            <a:ext cx="9144000" cy="2387600"/>
          </a:xfrm>
        </p:spPr>
        <p:txBody>
          <a:bodyPr/>
          <a:lstStyle/>
          <a:p>
            <a:r>
              <a:rPr lang="en-US" dirty="0" smtClean="0"/>
              <a:t>CS489 Final Brief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4584" y="5659438"/>
            <a:ext cx="9144000" cy="1655762"/>
          </a:xfrm>
        </p:spPr>
        <p:txBody>
          <a:bodyPr/>
          <a:lstStyle/>
          <a:p>
            <a:r>
              <a:rPr lang="en-US" dirty="0" smtClean="0"/>
              <a:t>CDT Tyler Reece</a:t>
            </a:r>
          </a:p>
          <a:p>
            <a:r>
              <a:rPr lang="en-US" dirty="0" smtClean="0"/>
              <a:t>Mr. Kyle King</a:t>
            </a:r>
            <a:endParaRPr lang="en-US" dirty="0"/>
          </a:p>
        </p:txBody>
      </p:sp>
      <p:pic>
        <p:nvPicPr>
          <p:cNvPr id="1026" name="Picture 2" descr="Image result fo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19" y="1561528"/>
            <a:ext cx="59436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wireshark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895" y="1287082"/>
            <a:ext cx="2538857" cy="253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tcpdump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994" y="3039936"/>
            <a:ext cx="2978658" cy="297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948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24" y="282486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000" dirty="0" smtClean="0"/>
              <a:t>Demo</a:t>
            </a:r>
            <a:br>
              <a:rPr lang="en-US" sz="7000" dirty="0" smtClean="0"/>
            </a:br>
            <a:r>
              <a:rPr lang="en-US" sz="7000" dirty="0"/>
              <a:t/>
            </a:r>
            <a:br>
              <a:rPr lang="en-US" sz="7000" dirty="0"/>
            </a:br>
            <a:r>
              <a:rPr lang="en-US" sz="3300" dirty="0" smtClean="0"/>
              <a:t>Accuracy Test &amp; User Input 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494457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9593"/>
            <a:ext cx="10515600" cy="4351338"/>
          </a:xfrm>
        </p:spPr>
        <p:txBody>
          <a:bodyPr/>
          <a:lstStyle/>
          <a:p>
            <a:r>
              <a:rPr lang="en-US" dirty="0" smtClean="0"/>
              <a:t>Various models (KNN, MLP, Decision Tree, SVM) show promising results with accuracy in the 96%-98% range</a:t>
            </a:r>
          </a:p>
          <a:p>
            <a:pPr lvl="1"/>
            <a:r>
              <a:rPr lang="en-US" dirty="0" smtClean="0"/>
              <a:t>Further training/testing necessary to ensure model is as correct as possible</a:t>
            </a:r>
          </a:p>
          <a:p>
            <a:r>
              <a:rPr lang="en-US" dirty="0" smtClean="0"/>
              <a:t>Continued work will need to leverage a non-DNS solution (DNS encryption)</a:t>
            </a:r>
          </a:p>
          <a:p>
            <a:r>
              <a:rPr lang="en-US" dirty="0" smtClean="0"/>
              <a:t>However, classifying between primary and secondary network connections using a supervised learning model is feasible and highly accurate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43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 for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Further “adversarial” testing to find weaknesses in model</a:t>
            </a:r>
          </a:p>
          <a:p>
            <a:pPr lvl="1"/>
            <a:r>
              <a:rPr lang="en-US" dirty="0" smtClean="0"/>
              <a:t>Train model on larger (10,000 row) datasets</a:t>
            </a:r>
          </a:p>
          <a:p>
            <a:pPr lvl="1"/>
            <a:r>
              <a:rPr lang="en-US" dirty="0" smtClean="0"/>
              <a:t>Add additional features </a:t>
            </a:r>
            <a:r>
              <a:rPr lang="en-US" dirty="0" smtClean="0">
                <a:sym typeface="Wingdings" panose="05000000000000000000" pitchFamily="2" charset="2"/>
              </a:rPr>
              <a:t> 99.5% or higher</a:t>
            </a:r>
            <a:endParaRPr lang="en-US" dirty="0" smtClean="0"/>
          </a:p>
          <a:p>
            <a:r>
              <a:rPr lang="en-US" dirty="0" smtClean="0"/>
              <a:t>Match DNS packets with their correlated TCP packets</a:t>
            </a:r>
          </a:p>
          <a:p>
            <a:pPr lvl="1"/>
            <a:r>
              <a:rPr lang="en-US" dirty="0" smtClean="0"/>
              <a:t>Use this to label TCP packets automatically</a:t>
            </a:r>
          </a:p>
          <a:p>
            <a:pPr lvl="1"/>
            <a:r>
              <a:rPr lang="en-US" dirty="0" smtClean="0"/>
              <a:t>Then create a model for TCP connections only</a:t>
            </a:r>
          </a:p>
          <a:p>
            <a:r>
              <a:rPr lang="en-US" dirty="0" smtClean="0"/>
              <a:t>Investigate various features to classify TCP packets</a:t>
            </a:r>
          </a:p>
          <a:p>
            <a:pPr lvl="1"/>
            <a:r>
              <a:rPr lang="en-US" dirty="0" smtClean="0"/>
              <a:t>Sort TCP packets by stream</a:t>
            </a:r>
          </a:p>
          <a:p>
            <a:pPr lvl="1"/>
            <a:r>
              <a:rPr lang="en-US" dirty="0" smtClean="0"/>
              <a:t>Inter-packet arrival time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ntegrate work into capstone project (</a:t>
            </a:r>
            <a:r>
              <a:rPr lang="en-US" dirty="0" err="1" smtClean="0"/>
              <a:t>NetGrok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Utilize as filter to only show primary connections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8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2480" y="25962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Questions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4668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Overview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Summary of Research and Results</a:t>
            </a:r>
          </a:p>
          <a:p>
            <a:r>
              <a:rPr lang="en-US" dirty="0" smtClean="0"/>
              <a:t>Final Model Process Overview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Suggestions for Future Work</a:t>
            </a:r>
          </a:p>
          <a:p>
            <a:r>
              <a:rPr lang="en-US" dirty="0" smtClean="0"/>
              <a:t>Questions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7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3197"/>
            <a:ext cx="10515600" cy="1325563"/>
          </a:xfrm>
        </p:spPr>
        <p:txBody>
          <a:bodyPr/>
          <a:lstStyle/>
          <a:p>
            <a:r>
              <a:rPr lang="en-US" dirty="0" smtClean="0"/>
              <a:t>Problem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760"/>
            <a:ext cx="11158728" cy="53492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Many secondary “junk connections” for every primary one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Primary: a request that results in the genesis of a browsing session</a:t>
            </a:r>
          </a:p>
          <a:p>
            <a:pPr lvl="1"/>
            <a:r>
              <a:rPr lang="en-US" dirty="0" smtClean="0"/>
              <a:t>google.com, facebook.com, wikipedia.org</a:t>
            </a:r>
          </a:p>
          <a:p>
            <a:endParaRPr lang="en-US" dirty="0" smtClean="0"/>
          </a:p>
          <a:p>
            <a:r>
              <a:rPr lang="en-US" dirty="0" smtClean="0"/>
              <a:t>Secondary: a request that supports a browsing session</a:t>
            </a:r>
          </a:p>
          <a:p>
            <a:pPr lvl="1"/>
            <a:r>
              <a:rPr lang="en-US" dirty="0" smtClean="0"/>
              <a:t>ads.doubleclick.google.com, cdn.cnn.com, e9428.b.akamaiedge.net</a:t>
            </a:r>
          </a:p>
          <a:p>
            <a:endParaRPr lang="en-US" dirty="0" smtClean="0"/>
          </a:p>
          <a:p>
            <a:r>
              <a:rPr lang="en-US" dirty="0" smtClean="0"/>
              <a:t>Secondary connections can be things such as:</a:t>
            </a:r>
          </a:p>
          <a:p>
            <a:pPr lvl="1"/>
            <a:r>
              <a:rPr lang="en-US" dirty="0" smtClean="0"/>
              <a:t>Images, JavaScript, video, ads, custom fonts, CDNs, third party analytics</a:t>
            </a:r>
          </a:p>
          <a:p>
            <a:pPr lvl="1"/>
            <a:r>
              <a:rPr lang="en-US" dirty="0" smtClean="0"/>
              <a:t>All relatively scarce just a decade ago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68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1" y="262636"/>
            <a:ext cx="8296656" cy="3066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1" y="3417954"/>
            <a:ext cx="8203973" cy="313404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560576" y="1060704"/>
            <a:ext cx="6684264" cy="2103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59864" y="2632569"/>
            <a:ext cx="6684264" cy="4176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84832" y="4879822"/>
            <a:ext cx="6684264" cy="2103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84832" y="5517766"/>
            <a:ext cx="6684264" cy="2612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058402" y="603504"/>
            <a:ext cx="182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request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8244840" y="788170"/>
            <a:ext cx="1712976" cy="2725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363202" y="2680859"/>
            <a:ext cx="182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Fonts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778240" y="2850201"/>
            <a:ext cx="1478280" cy="153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451594" y="4873464"/>
            <a:ext cx="182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8884922" y="5042806"/>
            <a:ext cx="1478280" cy="153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9086088" y="5231463"/>
            <a:ext cx="1277114" cy="3960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44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9616"/>
            <a:ext cx="10515600" cy="46773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Networks getting exponentially more complicated</a:t>
            </a:r>
          </a:p>
          <a:p>
            <a:r>
              <a:rPr lang="en-US" dirty="0" smtClean="0"/>
              <a:t>Network analysis tools falling behind</a:t>
            </a:r>
          </a:p>
          <a:p>
            <a:pPr lvl="1"/>
            <a:r>
              <a:rPr lang="en-US" dirty="0" err="1" smtClean="0"/>
              <a:t>WireShark</a:t>
            </a:r>
            <a:r>
              <a:rPr lang="en-US" dirty="0" smtClean="0"/>
              <a:t>, </a:t>
            </a:r>
            <a:r>
              <a:rPr lang="en-US" dirty="0" err="1" smtClean="0"/>
              <a:t>TShark</a:t>
            </a:r>
            <a:r>
              <a:rPr lang="en-US" dirty="0" smtClean="0"/>
              <a:t>, Snort</a:t>
            </a:r>
          </a:p>
          <a:p>
            <a:r>
              <a:rPr lang="en-US" dirty="0" smtClean="0"/>
              <a:t>Traditional tools focusing on the specifics, not macro trends</a:t>
            </a:r>
          </a:p>
          <a:p>
            <a:r>
              <a:rPr lang="en-US" dirty="0" smtClean="0"/>
              <a:t>Difficult to answer basic questions about a session</a:t>
            </a:r>
          </a:p>
          <a:p>
            <a:pPr lvl="1"/>
            <a:r>
              <a:rPr lang="en-US" dirty="0" smtClean="0"/>
              <a:t>How many websites were visited? Which one was visited the longest? Which one had the most traffic?</a:t>
            </a:r>
          </a:p>
          <a:p>
            <a:r>
              <a:rPr lang="en-US" dirty="0" smtClean="0"/>
              <a:t>Separate what’s important from what’s not</a:t>
            </a:r>
          </a:p>
          <a:p>
            <a:r>
              <a:rPr lang="en-US" dirty="0" smtClean="0"/>
              <a:t>Understand the genesis of a single connection</a:t>
            </a:r>
          </a:p>
          <a:p>
            <a:r>
              <a:rPr lang="en-US" dirty="0" smtClean="0"/>
              <a:t>Big Data + lots of features + uncertain relationships </a:t>
            </a:r>
            <a:r>
              <a:rPr lang="en-US" dirty="0" smtClean="0">
                <a:sym typeface="Wingdings" panose="05000000000000000000" pitchFamily="2" charset="2"/>
              </a:rPr>
              <a:t> Machine Learning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489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Initial Attempt: Hand Label all Packets (Supervised Learning)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 attempted to hand label TCP connections from a self-generated dataset</a:t>
            </a:r>
          </a:p>
          <a:p>
            <a:r>
              <a:rPr lang="en-US" dirty="0" smtClean="0"/>
              <a:t>Several problems:</a:t>
            </a:r>
          </a:p>
          <a:p>
            <a:pPr lvl="1"/>
            <a:r>
              <a:rPr lang="en-US" dirty="0" smtClean="0"/>
              <a:t>Which TCP packets to label? Initial TCP connection (3-way handshake), full exchange of data, TCP connection close, all of it?</a:t>
            </a:r>
          </a:p>
          <a:p>
            <a:pPr lvl="1"/>
            <a:r>
              <a:rPr lang="en-US" dirty="0" smtClean="0"/>
              <a:t>Scalability concerns (time cost of labeling)</a:t>
            </a:r>
          </a:p>
          <a:p>
            <a:pPr lvl="1"/>
            <a:r>
              <a:rPr lang="en-US" dirty="0" smtClean="0"/>
              <a:t>Repeated browsing in the same entity? i.e. clicking around on links to articles on CNN</a:t>
            </a:r>
          </a:p>
        </p:txBody>
      </p:sp>
    </p:spTree>
    <p:extLst>
      <p:ext uri="{BB962C8B-B14F-4D97-AF65-F5344CB8AC3E}">
        <p14:creationId xmlns:p14="http://schemas.microsoft.com/office/powerpoint/2010/main" val="2327895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Attempt: 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Attempted to use unsupervised learning (clustering) to group together TCP streams of similar properties</a:t>
            </a:r>
          </a:p>
          <a:p>
            <a:r>
              <a:rPr lang="en-US" dirty="0" smtClean="0"/>
              <a:t>K-Means (attempts to partition observations into k distinct clusters)</a:t>
            </a:r>
          </a:p>
          <a:p>
            <a:pPr lvl="1"/>
            <a:r>
              <a:rPr lang="en-US" dirty="0" smtClean="0"/>
              <a:t>Showed some results (partitioned TCP streams correctly)</a:t>
            </a:r>
          </a:p>
          <a:p>
            <a:pPr lvl="1"/>
            <a:r>
              <a:rPr lang="en-US" dirty="0" smtClean="0"/>
              <a:t>Pattern matched with time stamps from dataset</a:t>
            </a:r>
          </a:p>
          <a:p>
            <a:r>
              <a:rPr lang="en-US" dirty="0" smtClean="0"/>
              <a:t>Lacked a cross-validation method to verify correctness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31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Third Attempt: Supervised Learning on DNS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DNS (Domain Name Service) is a much more limited subset of network traffic</a:t>
            </a:r>
          </a:p>
          <a:p>
            <a:r>
              <a:rPr lang="en-US" dirty="0" smtClean="0"/>
              <a:t>DNS packets can easily be hand labeled in a reasonable amount of time</a:t>
            </a:r>
          </a:p>
          <a:p>
            <a:pPr lvl="1"/>
            <a:r>
              <a:rPr lang="en-US" dirty="0" smtClean="0"/>
              <a:t>1000 rows ~ 30 minutes</a:t>
            </a:r>
          </a:p>
          <a:p>
            <a:r>
              <a:rPr lang="en-US" dirty="0" smtClean="0"/>
              <a:t>DNS queries precede the TCP connection that transfers the actual content of the web browsing session</a:t>
            </a:r>
          </a:p>
          <a:p>
            <a:r>
              <a:rPr lang="en-US" dirty="0" smtClean="0"/>
              <a:t> Features easier to extract and quantify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112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661154" y="1395130"/>
            <a:ext cx="1353312" cy="1216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98030" y="1404274"/>
            <a:ext cx="1353312" cy="1216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616440" y="1395130"/>
            <a:ext cx="1353312" cy="1216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74052" y="3800332"/>
            <a:ext cx="1353312" cy="12161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191250" y="1982132"/>
            <a:ext cx="8229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612886" y="2000420"/>
            <a:ext cx="8229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906256" y="2896192"/>
            <a:ext cx="1207008" cy="12963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14210" y="1438093"/>
            <a:ext cx="1475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.csv file with relevant features quantified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569196" y="1680040"/>
            <a:ext cx="1475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Labelled dataset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16140" y="4223742"/>
            <a:ext cx="147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7" name="Right Brace 26"/>
          <p:cNvSpPr/>
          <p:nvPr/>
        </p:nvSpPr>
        <p:spPr>
          <a:xfrm rot="16200000">
            <a:off x="6388453" y="-2381275"/>
            <a:ext cx="548640" cy="667861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346199" y="1426794"/>
            <a:ext cx="1353312" cy="1216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764662" y="2013796"/>
            <a:ext cx="8229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63928" y="1850204"/>
            <a:ext cx="17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pcap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630294" y="1599113"/>
            <a:ext cx="1475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.csv file (only necessary data)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52408" y="228421"/>
            <a:ext cx="424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preparation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73043" y="2079290"/>
            <a:ext cx="96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TShark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238876" y="2019349"/>
            <a:ext cx="96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Feature Extractor (Python)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8579738" y="2079289"/>
            <a:ext cx="96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Hand Label</a:t>
            </a:r>
            <a:endParaRPr lang="en-US" sz="12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489133" y="4192495"/>
            <a:ext cx="25250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49231" y="4053995"/>
            <a:ext cx="96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Queries</a:t>
            </a:r>
            <a:endParaRPr lang="en-US" sz="12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489133" y="4773168"/>
            <a:ext cx="25104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85759" y="4652219"/>
            <a:ext cx="1103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Classifications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7399021" y="5089689"/>
            <a:ext cx="1103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Accuracy Tests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5210176" y="3910758"/>
            <a:ext cx="122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cdn.cnn.com?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5250466" y="4478619"/>
            <a:ext cx="122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Secondary!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05440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576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CS489 Final Brief</vt:lpstr>
      <vt:lpstr>Agenda</vt:lpstr>
      <vt:lpstr>Problem Overview</vt:lpstr>
      <vt:lpstr>PowerPoint Presentation</vt:lpstr>
      <vt:lpstr>Motivation</vt:lpstr>
      <vt:lpstr>Initial Attempt: Hand Label all Packets (Supervised Learning)</vt:lpstr>
      <vt:lpstr>Second Attempt: Unsupervised Learning</vt:lpstr>
      <vt:lpstr>Third Attempt: Supervised Learning on DNS </vt:lpstr>
      <vt:lpstr>PowerPoint Presentation</vt:lpstr>
      <vt:lpstr>Demo  Accuracy Test &amp; User Input </vt:lpstr>
      <vt:lpstr>Conclusion</vt:lpstr>
      <vt:lpstr>Suggestions for Future Work</vt:lpstr>
      <vt:lpstr>Questions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CS489 Final Brief</dc:title>
  <dc:creator>DoD Admin</dc:creator>
  <cp:lastModifiedBy>DoD Admin</cp:lastModifiedBy>
  <cp:revision>15</cp:revision>
  <dcterms:created xsi:type="dcterms:W3CDTF">2018-12-12T12:22:57Z</dcterms:created>
  <dcterms:modified xsi:type="dcterms:W3CDTF">2018-12-12T15:53:26Z</dcterms:modified>
</cp:coreProperties>
</file>