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167ffef958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167ffef958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167ffef958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167ffef958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67ffef95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67ffef95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167ffef958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167ffef95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167ffef958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167ffef958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167ffef958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167ffef958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167ffef958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167ffef958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167ffef958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167ffef958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167ffef958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167ffef958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167ffef958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167ffef958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3.png"/><Relationship Id="rId7" Type="http://schemas.openxmlformats.org/officeDocument/2006/relationships/image" Target="../media/image15.png"/><Relationship Id="rId8"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Assessing</a:t>
            </a:r>
            <a:r>
              <a:rPr lang="en"/>
              <a:t> Breast Cancer</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Data Analysis and Machine Learning Study on the UCI ML Breast Cancer Wisconsin dataset.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Testing Accuracy cont.</a:t>
            </a:r>
            <a:endParaRPr/>
          </a:p>
        </p:txBody>
      </p:sp>
      <p:pic>
        <p:nvPicPr>
          <p:cNvPr id="347" name="Google Shape;347;p22"/>
          <p:cNvPicPr preferRelativeResize="0"/>
          <p:nvPr/>
        </p:nvPicPr>
        <p:blipFill>
          <a:blip r:embed="rId3">
            <a:alphaModFix/>
          </a:blip>
          <a:stretch>
            <a:fillRect/>
          </a:stretch>
        </p:blipFill>
        <p:spPr>
          <a:xfrm>
            <a:off x="471038" y="1888669"/>
            <a:ext cx="2373152" cy="1735406"/>
          </a:xfrm>
          <a:prstGeom prst="rect">
            <a:avLst/>
          </a:prstGeom>
          <a:noFill/>
          <a:ln>
            <a:noFill/>
          </a:ln>
        </p:spPr>
      </p:pic>
      <p:pic>
        <p:nvPicPr>
          <p:cNvPr id="348" name="Google Shape;348;p22"/>
          <p:cNvPicPr preferRelativeResize="0"/>
          <p:nvPr/>
        </p:nvPicPr>
        <p:blipFill>
          <a:blip r:embed="rId4">
            <a:alphaModFix/>
          </a:blip>
          <a:stretch>
            <a:fillRect/>
          </a:stretch>
        </p:blipFill>
        <p:spPr>
          <a:xfrm>
            <a:off x="3431127" y="1906813"/>
            <a:ext cx="2342256" cy="1717250"/>
          </a:xfrm>
          <a:prstGeom prst="rect">
            <a:avLst/>
          </a:prstGeom>
          <a:noFill/>
          <a:ln>
            <a:noFill/>
          </a:ln>
        </p:spPr>
      </p:pic>
      <p:pic>
        <p:nvPicPr>
          <p:cNvPr id="349" name="Google Shape;349;p22"/>
          <p:cNvPicPr preferRelativeResize="0"/>
          <p:nvPr/>
        </p:nvPicPr>
        <p:blipFill>
          <a:blip r:embed="rId5">
            <a:alphaModFix/>
          </a:blip>
          <a:stretch>
            <a:fillRect/>
          </a:stretch>
        </p:blipFill>
        <p:spPr>
          <a:xfrm>
            <a:off x="6268795" y="1897738"/>
            <a:ext cx="2404150" cy="1717250"/>
          </a:xfrm>
          <a:prstGeom prst="rect">
            <a:avLst/>
          </a:prstGeom>
          <a:noFill/>
          <a:ln>
            <a:noFill/>
          </a:ln>
        </p:spPr>
      </p:pic>
      <p:pic>
        <p:nvPicPr>
          <p:cNvPr id="350" name="Google Shape;350;p22"/>
          <p:cNvPicPr preferRelativeResize="0"/>
          <p:nvPr/>
        </p:nvPicPr>
        <p:blipFill>
          <a:blip r:embed="rId6">
            <a:alphaModFix/>
          </a:blip>
          <a:stretch>
            <a:fillRect/>
          </a:stretch>
        </p:blipFill>
        <p:spPr>
          <a:xfrm>
            <a:off x="2609789" y="3864675"/>
            <a:ext cx="4418525" cy="402950"/>
          </a:xfrm>
          <a:prstGeom prst="rect">
            <a:avLst/>
          </a:prstGeom>
          <a:noFill/>
          <a:ln>
            <a:noFill/>
          </a:ln>
        </p:spPr>
      </p:pic>
      <p:sp>
        <p:nvSpPr>
          <p:cNvPr id="351" name="Google Shape;351;p22"/>
          <p:cNvSpPr txBox="1"/>
          <p:nvPr/>
        </p:nvSpPr>
        <p:spPr>
          <a:xfrm>
            <a:off x="3481500" y="1403750"/>
            <a:ext cx="218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AdaBoost</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57" name="Google Shape;357;p23"/>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the different classifiers, </a:t>
            </a:r>
            <a:r>
              <a:rPr lang="en"/>
              <a:t>I can infer the Adaboost classifier is more </a:t>
            </a:r>
            <a:r>
              <a:rPr lang="en"/>
              <a:t>accurate</a:t>
            </a:r>
            <a:r>
              <a:rPr lang="en"/>
              <a:t> as it gave us better prediction values and accuracy values. We can conclude there is a highly correlated relationship between radius, symmetry, and texture, when testing if a patient will have breast cancer.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284" name="Google Shape;284;p14"/>
          <p:cNvSpPr txBox="1"/>
          <p:nvPr>
            <p:ph idx="1" type="body"/>
          </p:nvPr>
        </p:nvSpPr>
        <p:spPr>
          <a:xfrm>
            <a:off x="1303800" y="1456775"/>
            <a:ext cx="7030500" cy="3075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sz="1800"/>
              <a:t>Question and Hypothesis</a:t>
            </a:r>
            <a:endParaRPr sz="1800"/>
          </a:p>
          <a:p>
            <a:pPr indent="-342900" lvl="0" marL="457200" rtl="0" algn="l">
              <a:spcBef>
                <a:spcPts val="0"/>
              </a:spcBef>
              <a:spcAft>
                <a:spcPts val="0"/>
              </a:spcAft>
              <a:buSzPts val="1800"/>
              <a:buAutoNum type="arabicPeriod"/>
            </a:pPr>
            <a:r>
              <a:rPr lang="en" sz="1800"/>
              <a:t>Analysis and Approach</a:t>
            </a:r>
            <a:endParaRPr sz="1800"/>
          </a:p>
          <a:p>
            <a:pPr indent="-342900" lvl="0" marL="457200" rtl="0" algn="l">
              <a:spcBef>
                <a:spcPts val="0"/>
              </a:spcBef>
              <a:spcAft>
                <a:spcPts val="0"/>
              </a:spcAft>
              <a:buSzPts val="1800"/>
              <a:buAutoNum type="arabicPeriod"/>
            </a:pPr>
            <a:r>
              <a:rPr lang="en" sz="1800"/>
              <a:t>Finding Correlations </a:t>
            </a:r>
            <a:endParaRPr sz="1800"/>
          </a:p>
          <a:p>
            <a:pPr indent="-342900" lvl="0" marL="457200" rtl="0" algn="l">
              <a:spcBef>
                <a:spcPts val="0"/>
              </a:spcBef>
              <a:spcAft>
                <a:spcPts val="0"/>
              </a:spcAft>
              <a:buSzPts val="1800"/>
              <a:buAutoNum type="arabicPeriod"/>
            </a:pPr>
            <a:r>
              <a:rPr lang="en" sz="1800"/>
              <a:t>Testing Accuracy with Machine Learning</a:t>
            </a:r>
            <a:endParaRPr sz="1800"/>
          </a:p>
          <a:p>
            <a:pPr indent="-342900" lvl="0" marL="457200" rtl="0" algn="l">
              <a:spcBef>
                <a:spcPts val="0"/>
              </a:spcBef>
              <a:spcAft>
                <a:spcPts val="0"/>
              </a:spcAft>
              <a:buSzPts val="1800"/>
              <a:buAutoNum type="arabicPeriod"/>
            </a:pPr>
            <a:r>
              <a:rPr lang="en" sz="1800"/>
              <a:t>Conclusion</a:t>
            </a:r>
            <a:endParaRPr sz="1800"/>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and Hypothesis</a:t>
            </a:r>
            <a:endParaRPr/>
          </a:p>
        </p:txBody>
      </p:sp>
      <p:sp>
        <p:nvSpPr>
          <p:cNvPr id="290" name="Google Shape;290;p15"/>
          <p:cNvSpPr txBox="1"/>
          <p:nvPr>
            <p:ph idx="1" type="body"/>
          </p:nvPr>
        </p:nvSpPr>
        <p:spPr>
          <a:xfrm>
            <a:off x="1303800" y="1501600"/>
            <a:ext cx="7030500" cy="3030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What do I want to learn from this data?</a:t>
            </a:r>
            <a:endParaRPr/>
          </a:p>
          <a:p>
            <a:pPr indent="-311150" lvl="0" marL="457200" rtl="0" algn="l">
              <a:spcBef>
                <a:spcPts val="0"/>
              </a:spcBef>
              <a:spcAft>
                <a:spcPts val="0"/>
              </a:spcAft>
              <a:buSzPts val="1300"/>
              <a:buChar char="-"/>
            </a:pPr>
            <a:r>
              <a:rPr lang="en"/>
              <a:t>I want to analyze and determine any correlations in the </a:t>
            </a:r>
            <a:r>
              <a:rPr lang="en"/>
              <a:t>quantitative</a:t>
            </a:r>
            <a:r>
              <a:rPr lang="en"/>
              <a:t> data present that could predict the chances of a patient developing breast cancer.</a:t>
            </a:r>
            <a:endParaRPr/>
          </a:p>
          <a:p>
            <a:pPr indent="-311150" lvl="0" marL="457200" rtl="0" algn="l">
              <a:spcBef>
                <a:spcPts val="0"/>
              </a:spcBef>
              <a:spcAft>
                <a:spcPts val="0"/>
              </a:spcAft>
              <a:buSzPts val="1300"/>
              <a:buAutoNum type="arabicPeriod"/>
            </a:pPr>
            <a:r>
              <a:rPr lang="en"/>
              <a:t>Does radius and texture of a breast have an impact on how likely a patient could be at risk for developing breast cancer?</a:t>
            </a:r>
            <a:endParaRPr/>
          </a:p>
          <a:p>
            <a:pPr indent="-311150" lvl="0" marL="457200" rtl="0" algn="l">
              <a:spcBef>
                <a:spcPts val="0"/>
              </a:spcBef>
              <a:spcAft>
                <a:spcPts val="0"/>
              </a:spcAft>
              <a:buSzPts val="1300"/>
              <a:buChar char="-"/>
            </a:pPr>
            <a:r>
              <a:rPr lang="en"/>
              <a:t>I believe there is a negative correlation between smaller radiuses, small texture values, and being at greater risk for developing breast cancer.</a:t>
            </a:r>
            <a:endParaRPr/>
          </a:p>
          <a:p>
            <a:pPr indent="-311150" lvl="0" marL="457200" rtl="0" algn="l">
              <a:spcBef>
                <a:spcPts val="0"/>
              </a:spcBef>
              <a:spcAft>
                <a:spcPts val="0"/>
              </a:spcAft>
              <a:buSzPts val="1300"/>
              <a:buAutoNum type="arabicPeriod"/>
            </a:pPr>
            <a:r>
              <a:rPr lang="en"/>
              <a:t>How will Machine Learning be used to test for accuracy of my analysis?</a:t>
            </a:r>
            <a:endParaRPr/>
          </a:p>
          <a:p>
            <a:pPr indent="-311150" lvl="0" marL="457200" rtl="0" algn="l">
              <a:spcBef>
                <a:spcPts val="0"/>
              </a:spcBef>
              <a:spcAft>
                <a:spcPts val="0"/>
              </a:spcAft>
              <a:buSzPts val="1300"/>
              <a:buChar char="-"/>
            </a:pPr>
            <a:r>
              <a:rPr lang="en"/>
              <a:t>I will use three different machine learning models to test the accuracy of my findings to ensure my conclusion about the data shows correlation.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and Approach</a:t>
            </a:r>
            <a:endParaRPr/>
          </a:p>
        </p:txBody>
      </p:sp>
      <p:sp>
        <p:nvSpPr>
          <p:cNvPr id="296" name="Google Shape;296;p16"/>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Data table retrieved from sklearn.datasets</a:t>
            </a:r>
            <a:endParaRPr/>
          </a:p>
          <a:p>
            <a:pPr indent="-311150" lvl="0" marL="457200" rtl="0" algn="l">
              <a:spcBef>
                <a:spcPts val="0"/>
              </a:spcBef>
              <a:spcAft>
                <a:spcPts val="0"/>
              </a:spcAft>
              <a:buSzPts val="1300"/>
              <a:buAutoNum type="arabicPeriod"/>
            </a:pPr>
            <a:r>
              <a:rPr lang="en"/>
              <a:t>Formatted and converted into a Pandas dataframe to be analyzed with Seaborn and matplotlib.</a:t>
            </a:r>
            <a:endParaRPr/>
          </a:p>
          <a:p>
            <a:pPr indent="-311150" lvl="0" marL="457200" rtl="0" algn="l">
              <a:spcBef>
                <a:spcPts val="0"/>
              </a:spcBef>
              <a:spcAft>
                <a:spcPts val="0"/>
              </a:spcAft>
              <a:buSzPts val="1300"/>
              <a:buAutoNum type="arabicPeriod"/>
            </a:pPr>
            <a:r>
              <a:rPr lang="en"/>
              <a:t>Graphical visualizations will be employed to showcase analyzed data.</a:t>
            </a:r>
            <a:endParaRPr/>
          </a:p>
          <a:p>
            <a:pPr indent="-311150" lvl="0" marL="457200" rtl="0" algn="l">
              <a:spcBef>
                <a:spcPts val="0"/>
              </a:spcBef>
              <a:spcAft>
                <a:spcPts val="0"/>
              </a:spcAft>
              <a:buSzPts val="1300"/>
              <a:buAutoNum type="arabicPeriod"/>
            </a:pPr>
            <a:r>
              <a:rPr lang="en"/>
              <a:t>Machine learning models such as Logistic Regression, Support Vector Machine, ADABoost, and KNN will be implemented to find the most accurate classifier.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Correlations - Determining </a:t>
            </a:r>
            <a:endParaRPr/>
          </a:p>
          <a:p>
            <a:pPr indent="0" lvl="0" marL="0" rtl="0" algn="l">
              <a:spcBef>
                <a:spcPts val="0"/>
              </a:spcBef>
              <a:spcAft>
                <a:spcPts val="0"/>
              </a:spcAft>
              <a:buNone/>
            </a:pPr>
            <a:r>
              <a:rPr lang="en"/>
              <a:t>Mean Radius</a:t>
            </a:r>
            <a:endParaRPr/>
          </a:p>
        </p:txBody>
      </p:sp>
      <p:sp>
        <p:nvSpPr>
          <p:cNvPr id="302" name="Google Shape;302;p17"/>
          <p:cNvSpPr txBox="1"/>
          <p:nvPr>
            <p:ph idx="1" type="body"/>
          </p:nvPr>
        </p:nvSpPr>
        <p:spPr>
          <a:xfrm>
            <a:off x="1303800" y="1743125"/>
            <a:ext cx="3522000" cy="278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mean radius of patients in this dataset is about 13cm with the minimum being at around 6cm and the maximum being around 28cm. This information will be useful when determining correlation between radius and whether a patient has breast cancer.</a:t>
            </a:r>
            <a:endParaRPr/>
          </a:p>
        </p:txBody>
      </p:sp>
      <p:pic>
        <p:nvPicPr>
          <p:cNvPr id="303" name="Google Shape;303;p17"/>
          <p:cNvPicPr preferRelativeResize="0"/>
          <p:nvPr/>
        </p:nvPicPr>
        <p:blipFill>
          <a:blip r:embed="rId3">
            <a:alphaModFix/>
          </a:blip>
          <a:stretch>
            <a:fillRect/>
          </a:stretch>
        </p:blipFill>
        <p:spPr>
          <a:xfrm>
            <a:off x="5031450" y="2036425"/>
            <a:ext cx="3302851" cy="220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Correlations - </a:t>
            </a:r>
            <a:r>
              <a:rPr lang="en"/>
              <a:t>Correlation</a:t>
            </a:r>
            <a:r>
              <a:rPr lang="en"/>
              <a:t> Between Mean Radius and Breast Cancer Diagnosis</a:t>
            </a:r>
            <a:endParaRPr/>
          </a:p>
        </p:txBody>
      </p:sp>
      <p:sp>
        <p:nvSpPr>
          <p:cNvPr id="309" name="Google Shape;309;p18"/>
          <p:cNvSpPr txBox="1"/>
          <p:nvPr>
            <p:ph idx="1" type="body"/>
          </p:nvPr>
        </p:nvSpPr>
        <p:spPr>
          <a:xfrm>
            <a:off x="1303800" y="1597875"/>
            <a:ext cx="35133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a </a:t>
            </a:r>
            <a:r>
              <a:rPr lang="en"/>
              <a:t>scatter plot, we can see that mean radius does have a negative correlation with breast cancer diagnosis. Smaller mean radiuses fall more within the target (1 being the patient has breast cancer), whereas larger mean radiuses fall more towards the patient not having breast cancer.</a:t>
            </a:r>
            <a:endParaRPr/>
          </a:p>
        </p:txBody>
      </p:sp>
      <p:pic>
        <p:nvPicPr>
          <p:cNvPr id="310" name="Google Shape;310;p18"/>
          <p:cNvPicPr preferRelativeResize="0"/>
          <p:nvPr/>
        </p:nvPicPr>
        <p:blipFill>
          <a:blip r:embed="rId3">
            <a:alphaModFix/>
          </a:blip>
          <a:stretch>
            <a:fillRect/>
          </a:stretch>
        </p:blipFill>
        <p:spPr>
          <a:xfrm>
            <a:off x="5205749" y="1946225"/>
            <a:ext cx="3128549" cy="2236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Correlations - </a:t>
            </a:r>
            <a:r>
              <a:rPr lang="en"/>
              <a:t>Determining</a:t>
            </a:r>
            <a:r>
              <a:rPr lang="en"/>
              <a:t> Linear Relationships Between Features and Target</a:t>
            </a:r>
            <a:endParaRPr/>
          </a:p>
        </p:txBody>
      </p:sp>
      <p:sp>
        <p:nvSpPr>
          <p:cNvPr id="316" name="Google Shape;316;p19"/>
          <p:cNvSpPr txBox="1"/>
          <p:nvPr>
            <p:ph idx="1" type="body"/>
          </p:nvPr>
        </p:nvSpPr>
        <p:spPr>
          <a:xfrm>
            <a:off x="1303800" y="1751700"/>
            <a:ext cx="3522000" cy="278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a heatmap, we can confirm the negative correlation of radius and the likelihood of the patient having breast cancer. With this data, we can confirm my hypothesis and go into further determining accuracy with machine learning models.</a:t>
            </a:r>
            <a:endParaRPr/>
          </a:p>
        </p:txBody>
      </p:sp>
      <p:pic>
        <p:nvPicPr>
          <p:cNvPr id="317" name="Google Shape;317;p19"/>
          <p:cNvPicPr preferRelativeResize="0"/>
          <p:nvPr/>
        </p:nvPicPr>
        <p:blipFill>
          <a:blip r:embed="rId3">
            <a:alphaModFix/>
          </a:blip>
          <a:stretch>
            <a:fillRect/>
          </a:stretch>
        </p:blipFill>
        <p:spPr>
          <a:xfrm>
            <a:off x="5093305" y="1912525"/>
            <a:ext cx="3241001" cy="2458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Testing Accuracy</a:t>
            </a:r>
            <a:endParaRPr/>
          </a:p>
        </p:txBody>
      </p:sp>
      <p:pic>
        <p:nvPicPr>
          <p:cNvPr id="323" name="Google Shape;323;p20"/>
          <p:cNvPicPr preferRelativeResize="0"/>
          <p:nvPr/>
        </p:nvPicPr>
        <p:blipFill>
          <a:blip r:embed="rId3">
            <a:alphaModFix/>
          </a:blip>
          <a:stretch>
            <a:fillRect/>
          </a:stretch>
        </p:blipFill>
        <p:spPr>
          <a:xfrm>
            <a:off x="1303800" y="2122450"/>
            <a:ext cx="2893376" cy="898600"/>
          </a:xfrm>
          <a:prstGeom prst="rect">
            <a:avLst/>
          </a:prstGeom>
          <a:noFill/>
          <a:ln>
            <a:noFill/>
          </a:ln>
        </p:spPr>
      </p:pic>
      <p:pic>
        <p:nvPicPr>
          <p:cNvPr id="324" name="Google Shape;324;p20"/>
          <p:cNvPicPr preferRelativeResize="0"/>
          <p:nvPr/>
        </p:nvPicPr>
        <p:blipFill>
          <a:blip r:embed="rId4">
            <a:alphaModFix/>
          </a:blip>
          <a:stretch>
            <a:fillRect/>
          </a:stretch>
        </p:blipFill>
        <p:spPr>
          <a:xfrm>
            <a:off x="894650" y="1665588"/>
            <a:ext cx="3711676" cy="160175"/>
          </a:xfrm>
          <a:prstGeom prst="rect">
            <a:avLst/>
          </a:prstGeom>
          <a:noFill/>
          <a:ln>
            <a:noFill/>
          </a:ln>
        </p:spPr>
      </p:pic>
      <p:pic>
        <p:nvPicPr>
          <p:cNvPr id="325" name="Google Shape;325;p20"/>
          <p:cNvPicPr preferRelativeResize="0"/>
          <p:nvPr/>
        </p:nvPicPr>
        <p:blipFill>
          <a:blip r:embed="rId5">
            <a:alphaModFix/>
          </a:blip>
          <a:stretch>
            <a:fillRect/>
          </a:stretch>
        </p:blipFill>
        <p:spPr>
          <a:xfrm>
            <a:off x="5039463" y="1631750"/>
            <a:ext cx="2983550" cy="232044"/>
          </a:xfrm>
          <a:prstGeom prst="rect">
            <a:avLst/>
          </a:prstGeom>
          <a:noFill/>
          <a:ln>
            <a:noFill/>
          </a:ln>
        </p:spPr>
      </p:pic>
      <p:pic>
        <p:nvPicPr>
          <p:cNvPr id="326" name="Google Shape;326;p20"/>
          <p:cNvPicPr preferRelativeResize="0"/>
          <p:nvPr/>
        </p:nvPicPr>
        <p:blipFill>
          <a:blip r:embed="rId6">
            <a:alphaModFix/>
          </a:blip>
          <a:stretch>
            <a:fillRect/>
          </a:stretch>
        </p:blipFill>
        <p:spPr>
          <a:xfrm>
            <a:off x="5143327" y="2141475"/>
            <a:ext cx="2775835" cy="898600"/>
          </a:xfrm>
          <a:prstGeom prst="rect">
            <a:avLst/>
          </a:prstGeom>
          <a:noFill/>
          <a:ln>
            <a:noFill/>
          </a:ln>
        </p:spPr>
      </p:pic>
      <p:pic>
        <p:nvPicPr>
          <p:cNvPr id="327" name="Google Shape;327;p20"/>
          <p:cNvPicPr preferRelativeResize="0"/>
          <p:nvPr/>
        </p:nvPicPr>
        <p:blipFill>
          <a:blip r:embed="rId7">
            <a:alphaModFix/>
          </a:blip>
          <a:stretch>
            <a:fillRect/>
          </a:stretch>
        </p:blipFill>
        <p:spPr>
          <a:xfrm>
            <a:off x="3113638" y="3669800"/>
            <a:ext cx="3410825" cy="193250"/>
          </a:xfrm>
          <a:prstGeom prst="rect">
            <a:avLst/>
          </a:prstGeom>
          <a:noFill/>
          <a:ln>
            <a:noFill/>
          </a:ln>
        </p:spPr>
      </p:pic>
      <p:pic>
        <p:nvPicPr>
          <p:cNvPr id="328" name="Google Shape;328;p20"/>
          <p:cNvPicPr preferRelativeResize="0"/>
          <p:nvPr/>
        </p:nvPicPr>
        <p:blipFill>
          <a:blip r:embed="rId8">
            <a:alphaModFix/>
          </a:blip>
          <a:stretch>
            <a:fillRect/>
          </a:stretch>
        </p:blipFill>
        <p:spPr>
          <a:xfrm>
            <a:off x="3372363" y="4053025"/>
            <a:ext cx="2893374" cy="877350"/>
          </a:xfrm>
          <a:prstGeom prst="rect">
            <a:avLst/>
          </a:prstGeom>
          <a:noFill/>
          <a:ln>
            <a:noFill/>
          </a:ln>
        </p:spPr>
      </p:pic>
      <p:sp>
        <p:nvSpPr>
          <p:cNvPr id="329" name="Google Shape;329;p20"/>
          <p:cNvSpPr txBox="1"/>
          <p:nvPr/>
        </p:nvSpPr>
        <p:spPr>
          <a:xfrm>
            <a:off x="1768900" y="1197675"/>
            <a:ext cx="218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Logistic Regression</a:t>
            </a:r>
            <a:endParaRPr>
              <a:latin typeface="Nunito"/>
              <a:ea typeface="Nunito"/>
              <a:cs typeface="Nunito"/>
              <a:sym typeface="Nunito"/>
            </a:endParaRPr>
          </a:p>
        </p:txBody>
      </p:sp>
      <p:sp>
        <p:nvSpPr>
          <p:cNvPr id="330" name="Google Shape;330;p20"/>
          <p:cNvSpPr txBox="1"/>
          <p:nvPr/>
        </p:nvSpPr>
        <p:spPr>
          <a:xfrm>
            <a:off x="5440738" y="1197675"/>
            <a:ext cx="218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Support  Vector Machine</a:t>
            </a:r>
            <a:endParaRPr>
              <a:latin typeface="Nunito"/>
              <a:ea typeface="Nunito"/>
              <a:cs typeface="Nunito"/>
              <a:sym typeface="Nunito"/>
            </a:endParaRPr>
          </a:p>
        </p:txBody>
      </p:sp>
      <p:sp>
        <p:nvSpPr>
          <p:cNvPr id="331" name="Google Shape;331;p20"/>
          <p:cNvSpPr txBox="1"/>
          <p:nvPr/>
        </p:nvSpPr>
        <p:spPr>
          <a:xfrm>
            <a:off x="3728538" y="3222000"/>
            <a:ext cx="218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K Nearest </a:t>
            </a:r>
            <a:r>
              <a:rPr lang="en">
                <a:latin typeface="Nunito"/>
                <a:ea typeface="Nunito"/>
                <a:cs typeface="Nunito"/>
                <a:sym typeface="Nunito"/>
              </a:rPr>
              <a:t>Neighbors</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Testing Accuracy cont.</a:t>
            </a:r>
            <a:endParaRPr/>
          </a:p>
        </p:txBody>
      </p:sp>
      <p:pic>
        <p:nvPicPr>
          <p:cNvPr id="337" name="Google Shape;337;p21"/>
          <p:cNvPicPr preferRelativeResize="0"/>
          <p:nvPr/>
        </p:nvPicPr>
        <p:blipFill>
          <a:blip r:embed="rId3">
            <a:alphaModFix/>
          </a:blip>
          <a:stretch>
            <a:fillRect/>
          </a:stretch>
        </p:blipFill>
        <p:spPr>
          <a:xfrm>
            <a:off x="459300" y="1983350"/>
            <a:ext cx="2336124" cy="1688544"/>
          </a:xfrm>
          <a:prstGeom prst="rect">
            <a:avLst/>
          </a:prstGeom>
          <a:noFill/>
          <a:ln>
            <a:noFill/>
          </a:ln>
        </p:spPr>
      </p:pic>
      <p:pic>
        <p:nvPicPr>
          <p:cNvPr id="338" name="Google Shape;338;p21"/>
          <p:cNvPicPr preferRelativeResize="0"/>
          <p:nvPr/>
        </p:nvPicPr>
        <p:blipFill>
          <a:blip r:embed="rId4">
            <a:alphaModFix/>
          </a:blip>
          <a:stretch>
            <a:fillRect/>
          </a:stretch>
        </p:blipFill>
        <p:spPr>
          <a:xfrm>
            <a:off x="3348150" y="1879350"/>
            <a:ext cx="2371669" cy="1724850"/>
          </a:xfrm>
          <a:prstGeom prst="rect">
            <a:avLst/>
          </a:prstGeom>
          <a:noFill/>
          <a:ln>
            <a:noFill/>
          </a:ln>
        </p:spPr>
      </p:pic>
      <p:pic>
        <p:nvPicPr>
          <p:cNvPr id="339" name="Google Shape;339;p21"/>
          <p:cNvPicPr preferRelativeResize="0"/>
          <p:nvPr/>
        </p:nvPicPr>
        <p:blipFill>
          <a:blip r:embed="rId5">
            <a:alphaModFix/>
          </a:blip>
          <a:stretch>
            <a:fillRect/>
          </a:stretch>
        </p:blipFill>
        <p:spPr>
          <a:xfrm>
            <a:off x="6272550" y="1879338"/>
            <a:ext cx="2336124" cy="1724864"/>
          </a:xfrm>
          <a:prstGeom prst="rect">
            <a:avLst/>
          </a:prstGeom>
          <a:noFill/>
          <a:ln>
            <a:noFill/>
          </a:ln>
        </p:spPr>
      </p:pic>
      <p:pic>
        <p:nvPicPr>
          <p:cNvPr id="340" name="Google Shape;340;p21"/>
          <p:cNvPicPr preferRelativeResize="0"/>
          <p:nvPr/>
        </p:nvPicPr>
        <p:blipFill>
          <a:blip r:embed="rId6">
            <a:alphaModFix/>
          </a:blip>
          <a:stretch>
            <a:fillRect/>
          </a:stretch>
        </p:blipFill>
        <p:spPr>
          <a:xfrm>
            <a:off x="2174362" y="3885675"/>
            <a:ext cx="4795275" cy="437300"/>
          </a:xfrm>
          <a:prstGeom prst="rect">
            <a:avLst/>
          </a:prstGeom>
          <a:noFill/>
          <a:ln>
            <a:noFill/>
          </a:ln>
        </p:spPr>
      </p:pic>
      <p:sp>
        <p:nvSpPr>
          <p:cNvPr id="341" name="Google Shape;341;p21"/>
          <p:cNvSpPr txBox="1"/>
          <p:nvPr/>
        </p:nvSpPr>
        <p:spPr>
          <a:xfrm>
            <a:off x="3481500" y="1403750"/>
            <a:ext cx="2181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Random Forest</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